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77" r:id="rId4"/>
    <p:sldMasterId id="2147483691" r:id="rId5"/>
    <p:sldMasterId id="2147483705" r:id="rId6"/>
  </p:sldMasterIdLst>
  <p:notesMasterIdLst>
    <p:notesMasterId r:id="rId8"/>
  </p:notesMasterIdLst>
  <p:handoutMasterIdLst>
    <p:handoutMasterId r:id="rId325"/>
  </p:handoutMasterIdLst>
  <p:sldIdLst>
    <p:sldId id="501" r:id="rId7"/>
    <p:sldId id="1086" r:id="rId9"/>
    <p:sldId id="1039" r:id="rId10"/>
    <p:sldId id="785" r:id="rId11"/>
    <p:sldId id="946" r:id="rId12"/>
    <p:sldId id="947" r:id="rId13"/>
    <p:sldId id="1094" r:id="rId14"/>
    <p:sldId id="1093" r:id="rId15"/>
    <p:sldId id="476" r:id="rId16"/>
    <p:sldId id="1401" r:id="rId17"/>
    <p:sldId id="864" r:id="rId18"/>
    <p:sldId id="865" r:id="rId19"/>
    <p:sldId id="866" r:id="rId20"/>
    <p:sldId id="867" r:id="rId21"/>
    <p:sldId id="823" r:id="rId22"/>
    <p:sldId id="477" r:id="rId23"/>
    <p:sldId id="1936" r:id="rId24"/>
    <p:sldId id="730" r:id="rId25"/>
    <p:sldId id="883" r:id="rId26"/>
    <p:sldId id="1937" r:id="rId27"/>
    <p:sldId id="784" r:id="rId28"/>
    <p:sldId id="481" r:id="rId29"/>
    <p:sldId id="1056" r:id="rId30"/>
    <p:sldId id="950" r:id="rId31"/>
    <p:sldId id="482" r:id="rId32"/>
    <p:sldId id="483" r:id="rId33"/>
    <p:sldId id="1087" r:id="rId34"/>
    <p:sldId id="484" r:id="rId35"/>
    <p:sldId id="786" r:id="rId36"/>
    <p:sldId id="1057" r:id="rId37"/>
    <p:sldId id="787" r:id="rId38"/>
    <p:sldId id="491" r:id="rId39"/>
    <p:sldId id="486" r:id="rId40"/>
    <p:sldId id="1938" r:id="rId41"/>
    <p:sldId id="487" r:id="rId42"/>
    <p:sldId id="949" r:id="rId43"/>
    <p:sldId id="488" r:id="rId44"/>
    <p:sldId id="788" r:id="rId45"/>
    <p:sldId id="868" r:id="rId46"/>
    <p:sldId id="948" r:id="rId47"/>
    <p:sldId id="958" r:id="rId48"/>
    <p:sldId id="959" r:id="rId49"/>
    <p:sldId id="960" r:id="rId50"/>
    <p:sldId id="961" r:id="rId51"/>
    <p:sldId id="962" r:id="rId52"/>
    <p:sldId id="963" r:id="rId53"/>
    <p:sldId id="964" r:id="rId54"/>
    <p:sldId id="965" r:id="rId55"/>
    <p:sldId id="966" r:id="rId56"/>
    <p:sldId id="967" r:id="rId57"/>
    <p:sldId id="968" r:id="rId58"/>
    <p:sldId id="869" r:id="rId59"/>
    <p:sldId id="1058" r:id="rId60"/>
    <p:sldId id="489" r:id="rId61"/>
    <p:sldId id="492" r:id="rId62"/>
    <p:sldId id="1068" r:id="rId63"/>
    <p:sldId id="493" r:id="rId64"/>
    <p:sldId id="496" r:id="rId65"/>
    <p:sldId id="1042" r:id="rId66"/>
    <p:sldId id="497" r:id="rId67"/>
    <p:sldId id="1041" r:id="rId68"/>
    <p:sldId id="1410" r:id="rId69"/>
    <p:sldId id="1939" r:id="rId70"/>
    <p:sldId id="1940" r:id="rId71"/>
    <p:sldId id="498" r:id="rId72"/>
    <p:sldId id="1059" r:id="rId73"/>
    <p:sldId id="499" r:id="rId74"/>
    <p:sldId id="1946" r:id="rId75"/>
    <p:sldId id="1947" r:id="rId76"/>
    <p:sldId id="879" r:id="rId77"/>
    <p:sldId id="789" r:id="rId78"/>
    <p:sldId id="2439" r:id="rId79"/>
    <p:sldId id="953" r:id="rId80"/>
    <p:sldId id="1404" r:id="rId81"/>
    <p:sldId id="1405" r:id="rId82"/>
    <p:sldId id="1409" r:id="rId83"/>
    <p:sldId id="1407" r:id="rId84"/>
    <p:sldId id="1408" r:id="rId85"/>
    <p:sldId id="1099" r:id="rId86"/>
    <p:sldId id="1942" r:id="rId87"/>
    <p:sldId id="502" r:id="rId88"/>
    <p:sldId id="1943" r:id="rId89"/>
    <p:sldId id="1060" r:id="rId90"/>
    <p:sldId id="1096" r:id="rId91"/>
    <p:sldId id="503" r:id="rId92"/>
    <p:sldId id="1097" r:id="rId93"/>
    <p:sldId id="504" r:id="rId94"/>
    <p:sldId id="1945" r:id="rId95"/>
    <p:sldId id="880" r:id="rId96"/>
    <p:sldId id="1069" r:id="rId97"/>
    <p:sldId id="825" r:id="rId98"/>
    <p:sldId id="1065" r:id="rId99"/>
    <p:sldId id="826" r:id="rId100"/>
    <p:sldId id="1066" r:id="rId101"/>
    <p:sldId id="882" r:id="rId102"/>
    <p:sldId id="1067" r:id="rId103"/>
    <p:sldId id="827" r:id="rId104"/>
    <p:sldId id="551" r:id="rId105"/>
    <p:sldId id="884" r:id="rId106"/>
    <p:sldId id="1015" r:id="rId107"/>
    <p:sldId id="828" r:id="rId108"/>
    <p:sldId id="1411" r:id="rId109"/>
    <p:sldId id="1948" r:id="rId110"/>
    <p:sldId id="829" r:id="rId111"/>
    <p:sldId id="511" r:id="rId112"/>
    <p:sldId id="1950" r:id="rId113"/>
    <p:sldId id="1951" r:id="rId114"/>
    <p:sldId id="1952" r:id="rId115"/>
    <p:sldId id="2234" r:id="rId116"/>
    <p:sldId id="515" r:id="rId117"/>
    <p:sldId id="910" r:id="rId118"/>
    <p:sldId id="912" r:id="rId119"/>
    <p:sldId id="911" r:id="rId120"/>
    <p:sldId id="913" r:id="rId121"/>
    <p:sldId id="914" r:id="rId122"/>
    <p:sldId id="915" r:id="rId123"/>
    <p:sldId id="893" r:id="rId124"/>
    <p:sldId id="516" r:id="rId125"/>
    <p:sldId id="517" r:id="rId126"/>
    <p:sldId id="831" r:id="rId127"/>
    <p:sldId id="518" r:id="rId128"/>
    <p:sldId id="552" r:id="rId129"/>
    <p:sldId id="519" r:id="rId130"/>
    <p:sldId id="1953" r:id="rId131"/>
    <p:sldId id="2682" r:id="rId132"/>
    <p:sldId id="2684" r:id="rId133"/>
    <p:sldId id="1016" r:id="rId134"/>
    <p:sldId id="995" r:id="rId135"/>
    <p:sldId id="2683" r:id="rId136"/>
    <p:sldId id="1006" r:id="rId137"/>
    <p:sldId id="1007" r:id="rId138"/>
    <p:sldId id="1010" r:id="rId139"/>
    <p:sldId id="1008" r:id="rId140"/>
    <p:sldId id="1011" r:id="rId141"/>
    <p:sldId id="1009" r:id="rId142"/>
    <p:sldId id="1954" r:id="rId143"/>
    <p:sldId id="1955" r:id="rId144"/>
    <p:sldId id="1109" r:id="rId145"/>
    <p:sldId id="954" r:id="rId146"/>
    <p:sldId id="521" r:id="rId147"/>
    <p:sldId id="955" r:id="rId148"/>
    <p:sldId id="887" r:id="rId149"/>
    <p:sldId id="522" r:id="rId150"/>
    <p:sldId id="974" r:id="rId151"/>
    <p:sldId id="888" r:id="rId152"/>
    <p:sldId id="523" r:id="rId153"/>
    <p:sldId id="889" r:id="rId154"/>
    <p:sldId id="524" r:id="rId155"/>
    <p:sldId id="525" r:id="rId156"/>
    <p:sldId id="1043" r:id="rId157"/>
    <p:sldId id="2685" r:id="rId158"/>
    <p:sldId id="1111" r:id="rId159"/>
    <p:sldId id="1114" r:id="rId160"/>
    <p:sldId id="1957" r:id="rId161"/>
    <p:sldId id="890" r:id="rId162"/>
    <p:sldId id="839" r:id="rId163"/>
    <p:sldId id="1073" r:id="rId164"/>
    <p:sldId id="838" r:id="rId165"/>
    <p:sldId id="1074" r:id="rId166"/>
    <p:sldId id="1014" r:id="rId167"/>
    <p:sldId id="835" r:id="rId168"/>
    <p:sldId id="1071" r:id="rId169"/>
    <p:sldId id="892" r:id="rId170"/>
    <p:sldId id="555" r:id="rId171"/>
    <p:sldId id="556" r:id="rId172"/>
    <p:sldId id="1958" r:id="rId173"/>
    <p:sldId id="945" r:id="rId174"/>
    <p:sldId id="557" r:id="rId175"/>
    <p:sldId id="984" r:id="rId176"/>
    <p:sldId id="917" r:id="rId177"/>
    <p:sldId id="1090" r:id="rId178"/>
    <p:sldId id="558" r:id="rId179"/>
    <p:sldId id="1694" r:id="rId180"/>
    <p:sldId id="918" r:id="rId181"/>
    <p:sldId id="1959" r:id="rId182"/>
    <p:sldId id="1091" r:id="rId183"/>
    <p:sldId id="580" r:id="rId184"/>
    <p:sldId id="920" r:id="rId185"/>
    <p:sldId id="976" r:id="rId186"/>
    <p:sldId id="977" r:id="rId187"/>
    <p:sldId id="1695" r:id="rId188"/>
    <p:sldId id="978" r:id="rId189"/>
    <p:sldId id="985" r:id="rId190"/>
    <p:sldId id="980" r:id="rId191"/>
    <p:sldId id="1063" r:id="rId192"/>
    <p:sldId id="919" r:id="rId193"/>
    <p:sldId id="560" r:id="rId194"/>
    <p:sldId id="1051" r:id="rId195"/>
    <p:sldId id="561" r:id="rId196"/>
    <p:sldId id="1033" r:id="rId197"/>
    <p:sldId id="986" r:id="rId198"/>
    <p:sldId id="987" r:id="rId199"/>
    <p:sldId id="988" r:id="rId200"/>
    <p:sldId id="562" r:id="rId201"/>
    <p:sldId id="1034" r:id="rId202"/>
    <p:sldId id="563" r:id="rId203"/>
    <p:sldId id="1077" r:id="rId204"/>
    <p:sldId id="564" r:id="rId205"/>
    <p:sldId id="989" r:id="rId206"/>
    <p:sldId id="565" r:id="rId207"/>
    <p:sldId id="2883" r:id="rId208"/>
    <p:sldId id="2884" r:id="rId209"/>
    <p:sldId id="2885" r:id="rId210"/>
    <p:sldId id="566" r:id="rId211"/>
    <p:sldId id="567" r:id="rId212"/>
    <p:sldId id="568" r:id="rId213"/>
    <p:sldId id="981" r:id="rId214"/>
    <p:sldId id="822" r:id="rId215"/>
    <p:sldId id="923" r:id="rId216"/>
    <p:sldId id="571" r:id="rId217"/>
    <p:sldId id="572" r:id="rId218"/>
    <p:sldId id="574" r:id="rId219"/>
    <p:sldId id="573" r:id="rId220"/>
    <p:sldId id="925" r:id="rId221"/>
    <p:sldId id="575" r:id="rId222"/>
    <p:sldId id="576" r:id="rId223"/>
    <p:sldId id="982" r:id="rId224"/>
    <p:sldId id="1052" r:id="rId225"/>
    <p:sldId id="1061" r:id="rId226"/>
    <p:sldId id="1836" r:id="rId227"/>
    <p:sldId id="577" r:id="rId228"/>
    <p:sldId id="926" r:id="rId229"/>
    <p:sldId id="1962" r:id="rId230"/>
    <p:sldId id="1963" r:id="rId231"/>
    <p:sldId id="1964" r:id="rId232"/>
    <p:sldId id="1965" r:id="rId233"/>
    <p:sldId id="930" r:id="rId234"/>
    <p:sldId id="1053" r:id="rId235"/>
    <p:sldId id="1054" r:id="rId236"/>
    <p:sldId id="848" r:id="rId237"/>
    <p:sldId id="1075" r:id="rId238"/>
    <p:sldId id="849" r:id="rId239"/>
    <p:sldId id="1076" r:id="rId240"/>
    <p:sldId id="928" r:id="rId241"/>
    <p:sldId id="1021" r:id="rId242"/>
    <p:sldId id="1023" r:id="rId243"/>
    <p:sldId id="583" r:id="rId244"/>
    <p:sldId id="1966" r:id="rId245"/>
    <p:sldId id="1967" r:id="rId246"/>
    <p:sldId id="1968" r:id="rId247"/>
    <p:sldId id="1969" r:id="rId248"/>
    <p:sldId id="1970" r:id="rId249"/>
    <p:sldId id="931" r:id="rId250"/>
    <p:sldId id="1971" r:id="rId251"/>
    <p:sldId id="584" r:id="rId252"/>
    <p:sldId id="585" r:id="rId253"/>
    <p:sldId id="1022" r:id="rId254"/>
    <p:sldId id="586" r:id="rId255"/>
    <p:sldId id="1082" r:id="rId256"/>
    <p:sldId id="587" r:id="rId257"/>
    <p:sldId id="588" r:id="rId258"/>
    <p:sldId id="589" r:id="rId259"/>
    <p:sldId id="1037" r:id="rId260"/>
    <p:sldId id="1083" r:id="rId261"/>
    <p:sldId id="590" r:id="rId262"/>
    <p:sldId id="932" r:id="rId263"/>
    <p:sldId id="1024" r:id="rId264"/>
    <p:sldId id="591" r:id="rId265"/>
    <p:sldId id="1972" r:id="rId266"/>
    <p:sldId id="592" r:id="rId267"/>
    <p:sldId id="1025" r:id="rId268"/>
    <p:sldId id="1027" r:id="rId269"/>
    <p:sldId id="1026" r:id="rId270"/>
    <p:sldId id="933" r:id="rId271"/>
    <p:sldId id="1973" r:id="rId272"/>
    <p:sldId id="1974" r:id="rId273"/>
    <p:sldId id="1975" r:id="rId274"/>
    <p:sldId id="1976" r:id="rId275"/>
    <p:sldId id="593" r:id="rId276"/>
    <p:sldId id="935" r:id="rId277"/>
    <p:sldId id="936" r:id="rId278"/>
    <p:sldId id="594" r:id="rId279"/>
    <p:sldId id="942" r:id="rId280"/>
    <p:sldId id="595" r:id="rId281"/>
    <p:sldId id="1696" r:id="rId282"/>
    <p:sldId id="596" r:id="rId283"/>
    <p:sldId id="934" r:id="rId284"/>
    <p:sldId id="1062" r:id="rId285"/>
    <p:sldId id="1991" r:id="rId286"/>
    <p:sldId id="1992" r:id="rId287"/>
    <p:sldId id="1993" r:id="rId288"/>
    <p:sldId id="597" r:id="rId289"/>
    <p:sldId id="1035" r:id="rId290"/>
    <p:sldId id="943" r:id="rId291"/>
    <p:sldId id="598" r:id="rId292"/>
    <p:sldId id="1036" r:id="rId293"/>
    <p:sldId id="599" r:id="rId294"/>
    <p:sldId id="944" r:id="rId295"/>
    <p:sldId id="862" r:id="rId296"/>
    <p:sldId id="1990" r:id="rId297"/>
    <p:sldId id="1981" r:id="rId298"/>
    <p:sldId id="1983" r:id="rId299"/>
    <p:sldId id="1984" r:id="rId300"/>
    <p:sldId id="1985" r:id="rId301"/>
    <p:sldId id="1986" r:id="rId302"/>
    <p:sldId id="1987" r:id="rId303"/>
    <p:sldId id="1028" r:id="rId304"/>
    <p:sldId id="1038" r:id="rId305"/>
    <p:sldId id="1085" r:id="rId306"/>
    <p:sldId id="1055" r:id="rId307"/>
    <p:sldId id="1030" r:id="rId308"/>
    <p:sldId id="1031" r:id="rId309"/>
    <p:sldId id="1029" r:id="rId310"/>
    <p:sldId id="1032" r:id="rId311"/>
    <p:sldId id="1697" r:id="rId312"/>
    <p:sldId id="1698" r:id="rId313"/>
    <p:sldId id="1092" r:id="rId314"/>
    <p:sldId id="2873" r:id="rId315"/>
    <p:sldId id="1700" r:id="rId316"/>
    <p:sldId id="1699" r:id="rId317"/>
    <p:sldId id="850" r:id="rId318"/>
    <p:sldId id="1078" r:id="rId319"/>
    <p:sldId id="851" r:id="rId320"/>
    <p:sldId id="1079" r:id="rId321"/>
    <p:sldId id="938" r:id="rId322"/>
    <p:sldId id="1080" r:id="rId323"/>
    <p:sldId id="939" r:id="rId324"/>
  </p:sldIdLst>
  <p:sldSz cx="9144000" cy="6858000" type="screen4x3"/>
  <p:notesSz cx="6736080" cy="9866630"/>
  <p:custDataLst>
    <p:tags r:id="rId330"/>
  </p:custDataLst>
  <p:defaultTextStyle>
    <a:defPPr>
      <a:defRPr lang="en-US"/>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2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2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72" userDrawn="1">
          <p15:clr>
            <a:srgbClr val="A4A3A4"/>
          </p15:clr>
        </p15:guide>
        <p15:guide id="2" pos="28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FF0000"/>
    <a:srgbClr val="333399"/>
    <a:srgbClr val="FFFF99"/>
    <a:srgbClr val="4C4C4C"/>
    <a:srgbClr val="FF9999"/>
    <a:srgbClr val="99CC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7464"/>
    <p:restoredTop sz="94677"/>
  </p:normalViewPr>
  <p:slideViewPr>
    <p:cSldViewPr showGuides="1">
      <p:cViewPr>
        <p:scale>
          <a:sx n="75" d="100"/>
          <a:sy n="75" d="100"/>
        </p:scale>
        <p:origin x="-1483" y="-216"/>
      </p:cViewPr>
      <p:guideLst>
        <p:guide orient="horz" pos="2172"/>
        <p:guide pos="286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9378"/>
    </p:cViewPr>
  </p:sorterViewPr>
  <p:gridSpacing cx="36004" cy="36004"/>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2.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0" Type="http://schemas.openxmlformats.org/officeDocument/2006/relationships/tags" Target="tags/tag7.xml"/><Relationship Id="rId33" Type="http://schemas.openxmlformats.org/officeDocument/2006/relationships/slide" Target="slides/slide26.xml"/><Relationship Id="rId329" Type="http://schemas.openxmlformats.org/officeDocument/2006/relationships/commentAuthors" Target="commentAuthors.xml"/><Relationship Id="rId328" Type="http://schemas.openxmlformats.org/officeDocument/2006/relationships/tableStyles" Target="tableStyles.xml"/><Relationship Id="rId327" Type="http://schemas.openxmlformats.org/officeDocument/2006/relationships/viewProps" Target="viewProps.xml"/><Relationship Id="rId326" Type="http://schemas.openxmlformats.org/officeDocument/2006/relationships/presProps" Target="presProps.xml"/><Relationship Id="rId325" Type="http://schemas.openxmlformats.org/officeDocument/2006/relationships/handoutMaster" Target="handoutMasters/handoutMaster1.xml"/><Relationship Id="rId324" Type="http://schemas.openxmlformats.org/officeDocument/2006/relationships/slide" Target="slides/slide317.xml"/><Relationship Id="rId323" Type="http://schemas.openxmlformats.org/officeDocument/2006/relationships/slide" Target="slides/slide316.xml"/><Relationship Id="rId322" Type="http://schemas.openxmlformats.org/officeDocument/2006/relationships/slide" Target="slides/slide315.xml"/><Relationship Id="rId321" Type="http://schemas.openxmlformats.org/officeDocument/2006/relationships/slide" Target="slides/slide314.xml"/><Relationship Id="rId320" Type="http://schemas.openxmlformats.org/officeDocument/2006/relationships/slide" Target="slides/slide313.xml"/><Relationship Id="rId32" Type="http://schemas.openxmlformats.org/officeDocument/2006/relationships/slide" Target="slides/slide25.xml"/><Relationship Id="rId319" Type="http://schemas.openxmlformats.org/officeDocument/2006/relationships/slide" Target="slides/slide312.xml"/><Relationship Id="rId318" Type="http://schemas.openxmlformats.org/officeDocument/2006/relationships/slide" Target="slides/slide311.xml"/><Relationship Id="rId317" Type="http://schemas.openxmlformats.org/officeDocument/2006/relationships/slide" Target="slides/slide310.xml"/><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 Id="rId31" Type="http://schemas.openxmlformats.org/officeDocument/2006/relationships/slide" Target="slides/slide24.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1" Type="http://schemas.openxmlformats.org/officeDocument/2006/relationships/slide" Target="slides/slide294.xml"/><Relationship Id="rId300" Type="http://schemas.openxmlformats.org/officeDocument/2006/relationships/slide" Target="slides/slide293.xml"/><Relationship Id="rId30" Type="http://schemas.openxmlformats.org/officeDocument/2006/relationships/slide" Target="slides/slide23.xml"/><Relationship Id="rId3" Type="http://schemas.openxmlformats.org/officeDocument/2006/relationships/slideMaster" Target="slideMasters/slideMaster2.xml"/><Relationship Id="rId299" Type="http://schemas.openxmlformats.org/officeDocument/2006/relationships/slide" Target="slides/slide292.xml"/><Relationship Id="rId298" Type="http://schemas.openxmlformats.org/officeDocument/2006/relationships/slide" Target="slides/slide291.xml"/><Relationship Id="rId297" Type="http://schemas.openxmlformats.org/officeDocument/2006/relationships/slide" Target="slides/slide290.xml"/><Relationship Id="rId296" Type="http://schemas.openxmlformats.org/officeDocument/2006/relationships/slide" Target="slides/slide289.xml"/><Relationship Id="rId295" Type="http://schemas.openxmlformats.org/officeDocument/2006/relationships/slide" Target="slides/slide288.xml"/><Relationship Id="rId294" Type="http://schemas.openxmlformats.org/officeDocument/2006/relationships/slide" Target="slides/slide287.xml"/><Relationship Id="rId293" Type="http://schemas.openxmlformats.org/officeDocument/2006/relationships/slide" Target="slides/slide286.xml"/><Relationship Id="rId292" Type="http://schemas.openxmlformats.org/officeDocument/2006/relationships/slide" Target="slides/slide285.xml"/><Relationship Id="rId291" Type="http://schemas.openxmlformats.org/officeDocument/2006/relationships/slide" Target="slides/slide284.xml"/><Relationship Id="rId290" Type="http://schemas.openxmlformats.org/officeDocument/2006/relationships/slide" Target="slides/slide283.xml"/><Relationship Id="rId29" Type="http://schemas.openxmlformats.org/officeDocument/2006/relationships/slide" Target="slides/slide22.xml"/><Relationship Id="rId289" Type="http://schemas.openxmlformats.org/officeDocument/2006/relationships/slide" Target="slides/slide282.xml"/><Relationship Id="rId288" Type="http://schemas.openxmlformats.org/officeDocument/2006/relationships/slide" Target="slides/slide281.xml"/><Relationship Id="rId287" Type="http://schemas.openxmlformats.org/officeDocument/2006/relationships/slide" Target="slides/slide280.xml"/><Relationship Id="rId286" Type="http://schemas.openxmlformats.org/officeDocument/2006/relationships/slide" Target="slides/slide279.xml"/><Relationship Id="rId285" Type="http://schemas.openxmlformats.org/officeDocument/2006/relationships/slide" Target="slides/slide278.xml"/><Relationship Id="rId284" Type="http://schemas.openxmlformats.org/officeDocument/2006/relationships/slide" Target="slides/slide277.xml"/><Relationship Id="rId283" Type="http://schemas.openxmlformats.org/officeDocument/2006/relationships/slide" Target="slides/slide276.xml"/><Relationship Id="rId282" Type="http://schemas.openxmlformats.org/officeDocument/2006/relationships/slide" Target="slides/slide275.xml"/><Relationship Id="rId281" Type="http://schemas.openxmlformats.org/officeDocument/2006/relationships/slide" Target="slides/slide274.xml"/><Relationship Id="rId280" Type="http://schemas.openxmlformats.org/officeDocument/2006/relationships/slide" Target="slides/slide273.xml"/><Relationship Id="rId28" Type="http://schemas.openxmlformats.org/officeDocument/2006/relationships/slide" Target="slides/slide21.xml"/><Relationship Id="rId279" Type="http://schemas.openxmlformats.org/officeDocument/2006/relationships/slide" Target="slides/slide272.xml"/><Relationship Id="rId278" Type="http://schemas.openxmlformats.org/officeDocument/2006/relationships/slide" Target="slides/slide271.xml"/><Relationship Id="rId277" Type="http://schemas.openxmlformats.org/officeDocument/2006/relationships/slide" Target="slides/slide270.xml"/><Relationship Id="rId276" Type="http://schemas.openxmlformats.org/officeDocument/2006/relationships/slide" Target="slides/slide269.xml"/><Relationship Id="rId275" Type="http://schemas.openxmlformats.org/officeDocument/2006/relationships/slide" Target="slides/slide268.xml"/><Relationship Id="rId274" Type="http://schemas.openxmlformats.org/officeDocument/2006/relationships/slide" Target="slides/slide267.xml"/><Relationship Id="rId273" Type="http://schemas.openxmlformats.org/officeDocument/2006/relationships/slide" Target="slides/slide266.xml"/><Relationship Id="rId272" Type="http://schemas.openxmlformats.org/officeDocument/2006/relationships/slide" Target="slides/slide265.xml"/><Relationship Id="rId271" Type="http://schemas.openxmlformats.org/officeDocument/2006/relationships/slide" Target="slides/slide264.xml"/><Relationship Id="rId270" Type="http://schemas.openxmlformats.org/officeDocument/2006/relationships/slide" Target="slides/slide263.xml"/><Relationship Id="rId27" Type="http://schemas.openxmlformats.org/officeDocument/2006/relationships/slide" Target="slides/slide20.xml"/><Relationship Id="rId269" Type="http://schemas.openxmlformats.org/officeDocument/2006/relationships/slide" Target="slides/slide262.xml"/><Relationship Id="rId268" Type="http://schemas.openxmlformats.org/officeDocument/2006/relationships/slide" Target="slides/slide261.xml"/><Relationship Id="rId267" Type="http://schemas.openxmlformats.org/officeDocument/2006/relationships/slide" Target="slides/slide260.xml"/><Relationship Id="rId266" Type="http://schemas.openxmlformats.org/officeDocument/2006/relationships/slide" Target="slides/slide259.xml"/><Relationship Id="rId265" Type="http://schemas.openxmlformats.org/officeDocument/2006/relationships/slide" Target="slides/slide258.xml"/><Relationship Id="rId264" Type="http://schemas.openxmlformats.org/officeDocument/2006/relationships/slide" Target="slides/slide257.xml"/><Relationship Id="rId263" Type="http://schemas.openxmlformats.org/officeDocument/2006/relationships/slide" Target="slides/slide256.xml"/><Relationship Id="rId262" Type="http://schemas.openxmlformats.org/officeDocument/2006/relationships/slide" Target="slides/slide255.xml"/><Relationship Id="rId261" Type="http://schemas.openxmlformats.org/officeDocument/2006/relationships/slide" Target="slides/slide254.xml"/><Relationship Id="rId260" Type="http://schemas.openxmlformats.org/officeDocument/2006/relationships/slide" Target="slides/slide253.xml"/><Relationship Id="rId26" Type="http://schemas.openxmlformats.org/officeDocument/2006/relationships/slide" Target="slides/slide19.xml"/><Relationship Id="rId259" Type="http://schemas.openxmlformats.org/officeDocument/2006/relationships/slide" Target="slides/slide252.xml"/><Relationship Id="rId258" Type="http://schemas.openxmlformats.org/officeDocument/2006/relationships/slide" Target="slides/slide251.xml"/><Relationship Id="rId257" Type="http://schemas.openxmlformats.org/officeDocument/2006/relationships/slide" Target="slides/slide250.xml"/><Relationship Id="rId256" Type="http://schemas.openxmlformats.org/officeDocument/2006/relationships/slide" Target="slides/slide249.xml"/><Relationship Id="rId255" Type="http://schemas.openxmlformats.org/officeDocument/2006/relationships/slide" Target="slides/slide248.xml"/><Relationship Id="rId254" Type="http://schemas.openxmlformats.org/officeDocument/2006/relationships/slide" Target="slides/slide247.xml"/><Relationship Id="rId253" Type="http://schemas.openxmlformats.org/officeDocument/2006/relationships/slide" Target="slides/slide246.xml"/><Relationship Id="rId252" Type="http://schemas.openxmlformats.org/officeDocument/2006/relationships/slide" Target="slides/slide245.xml"/><Relationship Id="rId251" Type="http://schemas.openxmlformats.org/officeDocument/2006/relationships/slide" Target="slides/slide244.xml"/><Relationship Id="rId250" Type="http://schemas.openxmlformats.org/officeDocument/2006/relationships/slide" Target="slides/slide243.xml"/><Relationship Id="rId25" Type="http://schemas.openxmlformats.org/officeDocument/2006/relationships/slide" Target="slides/slide18.xml"/><Relationship Id="rId249" Type="http://schemas.openxmlformats.org/officeDocument/2006/relationships/slide" Target="slides/slide242.xml"/><Relationship Id="rId248" Type="http://schemas.openxmlformats.org/officeDocument/2006/relationships/slide" Target="slides/slide241.xml"/><Relationship Id="rId247" Type="http://schemas.openxmlformats.org/officeDocument/2006/relationships/slide" Target="slides/slide240.xml"/><Relationship Id="rId246" Type="http://schemas.openxmlformats.org/officeDocument/2006/relationships/slide" Target="slides/slide239.xml"/><Relationship Id="rId245" Type="http://schemas.openxmlformats.org/officeDocument/2006/relationships/slide" Target="slides/slide238.xml"/><Relationship Id="rId244" Type="http://schemas.openxmlformats.org/officeDocument/2006/relationships/slide" Target="slides/slide237.xml"/><Relationship Id="rId243" Type="http://schemas.openxmlformats.org/officeDocument/2006/relationships/slide" Target="slides/slide236.xml"/><Relationship Id="rId242" Type="http://schemas.openxmlformats.org/officeDocument/2006/relationships/slide" Target="slides/slide235.xml"/><Relationship Id="rId241" Type="http://schemas.openxmlformats.org/officeDocument/2006/relationships/slide" Target="slides/slide234.xml"/><Relationship Id="rId240" Type="http://schemas.openxmlformats.org/officeDocument/2006/relationships/slide" Target="slides/slide233.xml"/><Relationship Id="rId24" Type="http://schemas.openxmlformats.org/officeDocument/2006/relationships/slide" Target="slides/slide17.xml"/><Relationship Id="rId239" Type="http://schemas.openxmlformats.org/officeDocument/2006/relationships/slide" Target="slides/slide232.xml"/><Relationship Id="rId238" Type="http://schemas.openxmlformats.org/officeDocument/2006/relationships/slide" Target="slides/slide231.xml"/><Relationship Id="rId237" Type="http://schemas.openxmlformats.org/officeDocument/2006/relationships/slide" Target="slides/slide230.xml"/><Relationship Id="rId236" Type="http://schemas.openxmlformats.org/officeDocument/2006/relationships/slide" Target="slides/slide229.xml"/><Relationship Id="rId235" Type="http://schemas.openxmlformats.org/officeDocument/2006/relationships/slide" Target="slides/slide228.xml"/><Relationship Id="rId234" Type="http://schemas.openxmlformats.org/officeDocument/2006/relationships/slide" Target="slides/slide227.xml"/><Relationship Id="rId233" Type="http://schemas.openxmlformats.org/officeDocument/2006/relationships/slide" Target="slides/slide226.xml"/><Relationship Id="rId232" Type="http://schemas.openxmlformats.org/officeDocument/2006/relationships/slide" Target="slides/slide225.xml"/><Relationship Id="rId231" Type="http://schemas.openxmlformats.org/officeDocument/2006/relationships/slide" Target="slides/slide224.xml"/><Relationship Id="rId230" Type="http://schemas.openxmlformats.org/officeDocument/2006/relationships/slide" Target="slides/slide223.xml"/><Relationship Id="rId23" Type="http://schemas.openxmlformats.org/officeDocument/2006/relationships/slide" Target="slides/slide16.xml"/><Relationship Id="rId229" Type="http://schemas.openxmlformats.org/officeDocument/2006/relationships/slide" Target="slides/slide222.xml"/><Relationship Id="rId228" Type="http://schemas.openxmlformats.org/officeDocument/2006/relationships/slide" Target="slides/slide221.xml"/><Relationship Id="rId227" Type="http://schemas.openxmlformats.org/officeDocument/2006/relationships/slide" Target="slides/slide220.xml"/><Relationship Id="rId226" Type="http://schemas.openxmlformats.org/officeDocument/2006/relationships/slide" Target="slides/slide219.xml"/><Relationship Id="rId225" Type="http://schemas.openxmlformats.org/officeDocument/2006/relationships/slide" Target="slides/slide218.xml"/><Relationship Id="rId224" Type="http://schemas.openxmlformats.org/officeDocument/2006/relationships/slide" Target="slides/slide217.xml"/><Relationship Id="rId223" Type="http://schemas.openxmlformats.org/officeDocument/2006/relationships/slide" Target="slides/slide216.xml"/><Relationship Id="rId222" Type="http://schemas.openxmlformats.org/officeDocument/2006/relationships/slide" Target="slides/slide215.xml"/><Relationship Id="rId221" Type="http://schemas.openxmlformats.org/officeDocument/2006/relationships/slide" Target="slides/slide214.xml"/><Relationship Id="rId220" Type="http://schemas.openxmlformats.org/officeDocument/2006/relationships/slide" Target="slides/slide213.xml"/><Relationship Id="rId22" Type="http://schemas.openxmlformats.org/officeDocument/2006/relationships/slide" Target="slides/slide15.xml"/><Relationship Id="rId219" Type="http://schemas.openxmlformats.org/officeDocument/2006/relationships/slide" Target="slides/slide212.xml"/><Relationship Id="rId218" Type="http://schemas.openxmlformats.org/officeDocument/2006/relationships/slide" Target="slides/slide211.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21" Type="http://schemas.openxmlformats.org/officeDocument/2006/relationships/slide" Target="slides/slide14.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slide" Target="slides/slide192.xml"/><Relationship Id="rId198" Type="http://schemas.openxmlformats.org/officeDocument/2006/relationships/slide" Target="slides/slide191.xml"/><Relationship Id="rId197" Type="http://schemas.openxmlformats.org/officeDocument/2006/relationships/slide" Target="slides/slide190.xml"/><Relationship Id="rId196" Type="http://schemas.openxmlformats.org/officeDocument/2006/relationships/slide" Target="slides/slide189.xml"/><Relationship Id="rId195" Type="http://schemas.openxmlformats.org/officeDocument/2006/relationships/slide" Target="slides/slide188.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90" Type="http://schemas.openxmlformats.org/officeDocument/2006/relationships/slide" Target="slides/slide183.xml"/><Relationship Id="rId19" Type="http://schemas.openxmlformats.org/officeDocument/2006/relationships/slide" Target="slides/slide12.xml"/><Relationship Id="rId189" Type="http://schemas.openxmlformats.org/officeDocument/2006/relationships/slide" Target="slides/slide182.xml"/><Relationship Id="rId188" Type="http://schemas.openxmlformats.org/officeDocument/2006/relationships/slide" Target="slides/slide181.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8" Type="http://schemas.openxmlformats.org/officeDocument/2006/relationships/slide" Target="slides/slide11.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176" Type="http://schemas.openxmlformats.org/officeDocument/2006/relationships/slide" Target="slides/slide169.xml"/><Relationship Id="rId175" Type="http://schemas.openxmlformats.org/officeDocument/2006/relationships/slide" Target="slides/slide168.xml"/><Relationship Id="rId174" Type="http://schemas.openxmlformats.org/officeDocument/2006/relationships/slide" Target="slides/slide167.xml"/><Relationship Id="rId173" Type="http://schemas.openxmlformats.org/officeDocument/2006/relationships/slide" Target="slides/slide166.xml"/><Relationship Id="rId172" Type="http://schemas.openxmlformats.org/officeDocument/2006/relationships/slide" Target="slides/slide165.xml"/><Relationship Id="rId171" Type="http://schemas.openxmlformats.org/officeDocument/2006/relationships/slide" Target="slides/slide164.xml"/><Relationship Id="rId170" Type="http://schemas.openxmlformats.org/officeDocument/2006/relationships/slide" Target="slides/slide163.xml"/><Relationship Id="rId17" Type="http://schemas.openxmlformats.org/officeDocument/2006/relationships/slide" Target="slides/slide10.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165" Type="http://schemas.openxmlformats.org/officeDocument/2006/relationships/slide" Target="slides/slide158.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slide" Target="slides/slide7.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slide" Target="slides/slide4.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19413" cy="493713"/>
          </a:xfrm>
          <a:prstGeom prst="rect">
            <a:avLst/>
          </a:prstGeom>
          <a:noFill/>
          <a:ln w="9525">
            <a:noFill/>
            <a:miter lim="800000"/>
          </a:ln>
        </p:spPr>
        <p:txBody>
          <a:bodyPr vert="horz" wrap="square" lIns="91440" tIns="45720" rIns="91440" bIns="45720" numCol="1" anchor="t" anchorCtr="0" compatLnSpc="1"/>
          <a:p>
            <a:pPr lvl="0" fontAlgn="base"/>
            <a:endParaRPr lang="en-US" altLang="ja-JP" sz="1200" strike="noStrike" noProof="1"/>
          </a:p>
        </p:txBody>
      </p:sp>
      <p:sp>
        <p:nvSpPr>
          <p:cNvPr id="5123" name="Rectangle 3"/>
          <p:cNvSpPr>
            <a:spLocks noGrp="1" noChangeArrowheads="1"/>
          </p:cNvSpPr>
          <p:nvPr>
            <p:ph type="dt" sz="quarter" idx="1"/>
          </p:nvPr>
        </p:nvSpPr>
        <p:spPr bwMode="auto">
          <a:xfrm>
            <a:off x="3816350" y="0"/>
            <a:ext cx="2919413" cy="493713"/>
          </a:xfrm>
          <a:prstGeom prst="rect">
            <a:avLst/>
          </a:prstGeom>
          <a:noFill/>
          <a:ln w="9525">
            <a:noFill/>
            <a:miter lim="800000"/>
          </a:ln>
        </p:spPr>
        <p:txBody>
          <a:bodyPr vert="horz" wrap="square" lIns="91440" tIns="45720" rIns="91440" bIns="45720" numCol="1" anchor="t" anchorCtr="0" compatLnSpc="1"/>
          <a:p>
            <a:pPr lvl="0" algn="r" fontAlgn="base"/>
            <a:endParaRPr lang="en-US" altLang="ja-JP" sz="1200" strike="noStrike" noProof="1"/>
          </a:p>
        </p:txBody>
      </p:sp>
      <p:sp>
        <p:nvSpPr>
          <p:cNvPr id="5124" name="Rectangle 4"/>
          <p:cNvSpPr>
            <a:spLocks noGrp="1" noChangeArrowheads="1"/>
          </p:cNvSpPr>
          <p:nvPr>
            <p:ph type="ftr" sz="quarter" idx="2"/>
          </p:nvPr>
        </p:nvSpPr>
        <p:spPr bwMode="auto">
          <a:xfrm>
            <a:off x="0" y="9372600"/>
            <a:ext cx="2919413" cy="493713"/>
          </a:xfrm>
          <a:prstGeom prst="rect">
            <a:avLst/>
          </a:prstGeom>
          <a:noFill/>
          <a:ln w="9525">
            <a:noFill/>
            <a:miter lim="800000"/>
          </a:ln>
        </p:spPr>
        <p:txBody>
          <a:bodyPr vert="horz" wrap="square" lIns="91440" tIns="45720" rIns="91440" bIns="45720" numCol="1" anchor="b" anchorCtr="0" compatLnSpc="1"/>
          <a:p>
            <a:pPr lvl="0" fontAlgn="base"/>
            <a:endParaRPr lang="en-US" altLang="ja-JP" sz="1200" strike="noStrike" noProof="1"/>
          </a:p>
        </p:txBody>
      </p:sp>
      <p:sp>
        <p:nvSpPr>
          <p:cNvPr id="5125" name="Rectangle 5"/>
          <p:cNvSpPr>
            <a:spLocks noGrp="1" noChangeArrowheads="1"/>
          </p:cNvSpPr>
          <p:nvPr>
            <p:ph type="sldNum" sz="quarter" idx="3"/>
          </p:nvPr>
        </p:nvSpPr>
        <p:spPr bwMode="auto">
          <a:xfrm>
            <a:off x="3816350" y="9372600"/>
            <a:ext cx="2919413" cy="493713"/>
          </a:xfrm>
          <a:prstGeom prst="rect">
            <a:avLst/>
          </a:prstGeom>
          <a:noFill/>
          <a:ln w="9525">
            <a:noFill/>
            <a:miter lim="800000"/>
          </a:ln>
        </p:spPr>
        <p:txBody>
          <a:bodyPr vert="horz" wrap="square" lIns="91440" tIns="45720" rIns="91440" bIns="45720" numCol="1" anchor="b" anchorCtr="0" compatLnSpc="1"/>
          <a:p>
            <a:pPr lvl="0" algn="r" fontAlgn="base"/>
            <a:fld id="{9A0DB2DC-4C9A-4742-B13C-FB6460FD3503}" type="slidenum">
              <a:rPr lang="ja-JP" altLang="en-US" sz="1200" strike="noStrike" noProof="1" dirty="0">
                <a:latin typeface="Arial" panose="020B0604020202020204" pitchFamily="34" charset="0"/>
                <a:ea typeface="MS PGothic" panose="020B0600070205080204" pitchFamily="34" charset="-128"/>
                <a:cs typeface="+mn-cs"/>
              </a:rPr>
            </a:fld>
            <a:endParaRPr lang="ja-JP"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19413" cy="493713"/>
          </a:xfrm>
          <a:prstGeom prst="rect">
            <a:avLst/>
          </a:prstGeom>
          <a:noFill/>
          <a:ln w="9525">
            <a:noFill/>
            <a:miter lim="800000"/>
          </a:ln>
        </p:spPr>
        <p:txBody>
          <a:bodyPr vert="horz" wrap="square" lIns="91440" tIns="45720" rIns="91440" bIns="45720" numCol="1" anchor="t" anchorCtr="0" compatLnSpc="1"/>
          <a:p>
            <a:pPr lvl="0" fontAlgn="base"/>
            <a:endParaRPr lang="en-US" altLang="ja-JP" sz="1200" strike="noStrike" noProof="1" dirty="0"/>
          </a:p>
        </p:txBody>
      </p:sp>
      <p:sp>
        <p:nvSpPr>
          <p:cNvPr id="4099" name="Rectangle 3"/>
          <p:cNvSpPr>
            <a:spLocks noGrp="1" noChangeArrowheads="1"/>
          </p:cNvSpPr>
          <p:nvPr>
            <p:ph type="dt" idx="1"/>
          </p:nvPr>
        </p:nvSpPr>
        <p:spPr bwMode="auto">
          <a:xfrm>
            <a:off x="3816350" y="0"/>
            <a:ext cx="2919413" cy="493713"/>
          </a:xfrm>
          <a:prstGeom prst="rect">
            <a:avLst/>
          </a:prstGeom>
          <a:noFill/>
          <a:ln w="9525">
            <a:noFill/>
            <a:miter lim="800000"/>
          </a:ln>
        </p:spPr>
        <p:txBody>
          <a:bodyPr vert="horz" wrap="square" lIns="91440" tIns="45720" rIns="91440" bIns="45720" numCol="1" anchor="t" anchorCtr="0" compatLnSpc="1"/>
          <a:p>
            <a:pPr lvl="0" algn="r" fontAlgn="base"/>
            <a:endParaRPr lang="en-US" altLang="ja-JP" sz="1200" strike="noStrike" noProof="1" dirty="0"/>
          </a:p>
        </p:txBody>
      </p:sp>
      <p:sp>
        <p:nvSpPr>
          <p:cNvPr id="9220" name="Rectangle 4"/>
          <p:cNvSpPr>
            <a:spLocks noTextEdit="1"/>
          </p:cNvSpPr>
          <p:nvPr>
            <p:ph type="sldImg"/>
          </p:nvPr>
        </p:nvSpPr>
        <p:spPr>
          <a:xfrm>
            <a:off x="901700" y="739775"/>
            <a:ext cx="4933950" cy="3700463"/>
          </a:xfrm>
          <a:prstGeom prst="rect">
            <a:avLst/>
          </a:prstGeom>
          <a:noFill/>
          <a:ln w="9525" cap="flat" cmpd="sng">
            <a:solidFill>
              <a:srgbClr val="000000"/>
            </a:solidFill>
            <a:prstDash val="solid"/>
            <a:miter/>
            <a:headEnd type="none" w="med" len="med"/>
            <a:tailEnd type="none" w="med" len="med"/>
          </a:ln>
        </p:spPr>
      </p:sp>
      <p:sp>
        <p:nvSpPr>
          <p:cNvPr id="9221" name="Rectangle 5"/>
          <p:cNvSpPr>
            <a:spLocks noGrp="1"/>
          </p:cNvSpPr>
          <p:nvPr>
            <p:ph type="body" sz="quarter"/>
          </p:nvPr>
        </p:nvSpPr>
        <p:spPr>
          <a:xfrm>
            <a:off x="898525" y="4686300"/>
            <a:ext cx="4938713" cy="4440238"/>
          </a:xfrm>
          <a:prstGeom prst="rect">
            <a:avLst/>
          </a:prstGeom>
          <a:noFill/>
          <a:ln w="9525">
            <a:noFill/>
          </a:ln>
        </p:spPr>
        <p:txBody>
          <a:bodyPr/>
          <a:p>
            <a:pPr lvl="0"/>
            <a:r>
              <a:rPr lang="en-US" altLang="ja-JP"/>
              <a:t>Click to edit Master text styles</a:t>
            </a:r>
            <a:endParaRPr lang="en-US" altLang="ja-JP"/>
          </a:p>
          <a:p>
            <a:pPr lvl="1"/>
            <a:r>
              <a:rPr lang="en-US" altLang="ja-JP"/>
              <a:t>Second level</a:t>
            </a:r>
            <a:endParaRPr lang="en-US" altLang="ja-JP"/>
          </a:p>
          <a:p>
            <a:pPr lvl="2"/>
            <a:r>
              <a:rPr lang="en-US" altLang="ja-JP"/>
              <a:t>Third level</a:t>
            </a:r>
            <a:endParaRPr lang="en-US" altLang="ja-JP"/>
          </a:p>
          <a:p>
            <a:pPr lvl="3"/>
            <a:r>
              <a:rPr lang="en-US" altLang="ja-JP"/>
              <a:t>Fourth level</a:t>
            </a:r>
            <a:endParaRPr lang="en-US" altLang="ja-JP"/>
          </a:p>
          <a:p>
            <a:pPr lvl="4"/>
            <a:r>
              <a:rPr lang="en-US" altLang="ja-JP"/>
              <a:t>Fifth level</a:t>
            </a:r>
            <a:endParaRPr lang="en-US" altLang="ja-JP"/>
          </a:p>
        </p:txBody>
      </p:sp>
      <p:sp>
        <p:nvSpPr>
          <p:cNvPr id="4102" name="Rectangle 6"/>
          <p:cNvSpPr>
            <a:spLocks noGrp="1" noChangeArrowheads="1"/>
          </p:cNvSpPr>
          <p:nvPr>
            <p:ph type="ftr" sz="quarter" idx="4"/>
          </p:nvPr>
        </p:nvSpPr>
        <p:spPr bwMode="auto">
          <a:xfrm>
            <a:off x="0" y="9372600"/>
            <a:ext cx="2919413" cy="493713"/>
          </a:xfrm>
          <a:prstGeom prst="rect">
            <a:avLst/>
          </a:prstGeom>
          <a:noFill/>
          <a:ln w="9525">
            <a:noFill/>
            <a:miter lim="800000"/>
          </a:ln>
        </p:spPr>
        <p:txBody>
          <a:bodyPr vert="horz" wrap="square" lIns="91440" tIns="45720" rIns="91440" bIns="45720" numCol="1" anchor="b" anchorCtr="0" compatLnSpc="1"/>
          <a:p>
            <a:pPr lvl="0" fontAlgn="base"/>
            <a:endParaRPr lang="en-US" altLang="ja-JP" sz="1200" strike="noStrike" noProof="1" dirty="0"/>
          </a:p>
        </p:txBody>
      </p:sp>
      <p:sp>
        <p:nvSpPr>
          <p:cNvPr id="4103" name="Rectangle 7"/>
          <p:cNvSpPr>
            <a:spLocks noGrp="1" noChangeArrowheads="1"/>
          </p:cNvSpPr>
          <p:nvPr>
            <p:ph type="sldNum" sz="quarter" idx="5"/>
          </p:nvPr>
        </p:nvSpPr>
        <p:spPr bwMode="auto">
          <a:xfrm>
            <a:off x="3816350" y="9372600"/>
            <a:ext cx="2919413" cy="493713"/>
          </a:xfrm>
          <a:prstGeom prst="rect">
            <a:avLst/>
          </a:prstGeom>
          <a:noFill/>
          <a:ln w="9525">
            <a:noFill/>
            <a:miter lim="800000"/>
          </a:ln>
        </p:spPr>
        <p:txBody>
          <a:bodyPr vert="horz" wrap="square" lIns="91440" tIns="45720" rIns="91440" bIns="45720" numCol="1" anchor="b" anchorCtr="0" compatLnSpc="1"/>
          <a:p>
            <a:pPr lvl="0" algn="r" fontAlgn="base"/>
            <a:fld id="{9A0DB2DC-4C9A-4742-B13C-FB6460FD3503}" type="slidenum">
              <a:rPr lang="ja-JP" altLang="en-US" sz="1200" strike="noStrike" noProof="1" dirty="0">
                <a:latin typeface="Arial" panose="020B0604020202020204" pitchFamily="34" charset="0"/>
                <a:ea typeface="MS PGothic" panose="020B0600070205080204" pitchFamily="34" charset="-128"/>
                <a:cs typeface="+mn-cs"/>
              </a:rPr>
            </a:fld>
            <a:endParaRPr lang="ja-JP"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266" name="Rectangle 2"/>
          <p:cNvSpPr>
            <a:spLocks noTextEdit="1"/>
          </p:cNvSpPr>
          <p:nvPr>
            <p:ph type="sldImg"/>
          </p:nvPr>
        </p:nvSpPr>
        <p:spPr/>
      </p:sp>
      <p:sp>
        <p:nvSpPr>
          <p:cNvPr id="1126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794" name="Rectangle 2"/>
          <p:cNvSpPr>
            <a:spLocks noTextEdit="1"/>
          </p:cNvSpPr>
          <p:nvPr>
            <p:ph type="sldImg"/>
          </p:nvPr>
        </p:nvSpPr>
        <p:spPr/>
      </p:sp>
      <p:sp>
        <p:nvSpPr>
          <p:cNvPr id="337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84674" name="Rectangle 2"/>
          <p:cNvSpPr>
            <a:spLocks noTextEdit="1"/>
          </p:cNvSpPr>
          <p:nvPr>
            <p:ph type="sldImg"/>
          </p:nvPr>
        </p:nvSpPr>
        <p:spPr/>
      </p:sp>
      <p:sp>
        <p:nvSpPr>
          <p:cNvPr id="2846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86722" name="Rectangle 2"/>
          <p:cNvSpPr>
            <a:spLocks noTextEdit="1"/>
          </p:cNvSpPr>
          <p:nvPr>
            <p:ph type="sldImg"/>
          </p:nvPr>
        </p:nvSpPr>
        <p:spPr/>
      </p:sp>
      <p:sp>
        <p:nvSpPr>
          <p:cNvPr id="2867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89794" name="Rectangle 2"/>
          <p:cNvSpPr>
            <a:spLocks noTextEdit="1"/>
          </p:cNvSpPr>
          <p:nvPr>
            <p:ph type="sldImg"/>
          </p:nvPr>
        </p:nvSpPr>
        <p:spPr/>
      </p:sp>
      <p:sp>
        <p:nvSpPr>
          <p:cNvPr id="2897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93890" name="Rectangle 2"/>
          <p:cNvSpPr>
            <a:spLocks noTextEdit="1"/>
          </p:cNvSpPr>
          <p:nvPr>
            <p:ph type="sldImg"/>
          </p:nvPr>
        </p:nvSpPr>
        <p:spPr/>
      </p:sp>
      <p:sp>
        <p:nvSpPr>
          <p:cNvPr id="2938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91842" name="Rectangle 2"/>
          <p:cNvSpPr>
            <a:spLocks noTextEdit="1"/>
          </p:cNvSpPr>
          <p:nvPr>
            <p:ph type="sldImg"/>
          </p:nvPr>
        </p:nvSpPr>
        <p:spPr/>
      </p:sp>
      <p:sp>
        <p:nvSpPr>
          <p:cNvPr id="2918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95938" name="Rectangle 2"/>
          <p:cNvSpPr>
            <a:spLocks noTextEdit="1"/>
          </p:cNvSpPr>
          <p:nvPr>
            <p:ph type="sldImg"/>
          </p:nvPr>
        </p:nvSpPr>
        <p:spPr/>
      </p:sp>
      <p:sp>
        <p:nvSpPr>
          <p:cNvPr id="2959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97986" name="Rectangle 2"/>
          <p:cNvSpPr>
            <a:spLocks noTextEdit="1"/>
          </p:cNvSpPr>
          <p:nvPr>
            <p:ph type="sldImg"/>
          </p:nvPr>
        </p:nvSpPr>
        <p:spPr/>
      </p:sp>
      <p:sp>
        <p:nvSpPr>
          <p:cNvPr id="2979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00034" name="Rectangle 2"/>
          <p:cNvSpPr>
            <a:spLocks noTextEdit="1"/>
          </p:cNvSpPr>
          <p:nvPr>
            <p:ph type="sldImg"/>
          </p:nvPr>
        </p:nvSpPr>
        <p:spPr/>
      </p:sp>
      <p:sp>
        <p:nvSpPr>
          <p:cNvPr id="3000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02082" name="Rectangle 2"/>
          <p:cNvSpPr>
            <a:spLocks noTextEdit="1"/>
          </p:cNvSpPr>
          <p:nvPr>
            <p:ph type="sldImg"/>
          </p:nvPr>
        </p:nvSpPr>
        <p:spPr/>
      </p:sp>
      <p:sp>
        <p:nvSpPr>
          <p:cNvPr id="3020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04130" name="Rectangle 2"/>
          <p:cNvSpPr>
            <a:spLocks noTextEdit="1"/>
          </p:cNvSpPr>
          <p:nvPr>
            <p:ph type="sldImg"/>
          </p:nvPr>
        </p:nvSpPr>
        <p:spPr/>
      </p:sp>
      <p:sp>
        <p:nvSpPr>
          <p:cNvPr id="3041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842" name="Rectangle 2"/>
          <p:cNvSpPr>
            <a:spLocks noTextEdit="1"/>
          </p:cNvSpPr>
          <p:nvPr>
            <p:ph type="sldImg"/>
          </p:nvPr>
        </p:nvSpPr>
        <p:spPr/>
      </p:sp>
      <p:sp>
        <p:nvSpPr>
          <p:cNvPr id="358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07202" name="Rectangle 2"/>
          <p:cNvSpPr>
            <a:spLocks noTextEdit="1"/>
          </p:cNvSpPr>
          <p:nvPr>
            <p:ph type="sldImg"/>
          </p:nvPr>
        </p:nvSpPr>
        <p:spPr/>
      </p:sp>
      <p:sp>
        <p:nvSpPr>
          <p:cNvPr id="30720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09250" name="Rectangle 2"/>
          <p:cNvSpPr>
            <a:spLocks noTextEdit="1"/>
          </p:cNvSpPr>
          <p:nvPr>
            <p:ph type="sldImg"/>
          </p:nvPr>
        </p:nvSpPr>
        <p:spPr/>
      </p:sp>
      <p:sp>
        <p:nvSpPr>
          <p:cNvPr id="3092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11298" name="Rectangle 2"/>
          <p:cNvSpPr>
            <a:spLocks noTextEdit="1"/>
          </p:cNvSpPr>
          <p:nvPr>
            <p:ph type="sldImg"/>
          </p:nvPr>
        </p:nvSpPr>
        <p:spPr/>
      </p:sp>
      <p:sp>
        <p:nvSpPr>
          <p:cNvPr id="3112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13346" name="Rectangle 2"/>
          <p:cNvSpPr>
            <a:spLocks noTextEdit="1"/>
          </p:cNvSpPr>
          <p:nvPr>
            <p:ph type="sldImg"/>
          </p:nvPr>
        </p:nvSpPr>
        <p:spPr/>
      </p:sp>
      <p:sp>
        <p:nvSpPr>
          <p:cNvPr id="3133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16418" name="Rectangle 2"/>
          <p:cNvSpPr>
            <a:spLocks noTextEdit="1"/>
          </p:cNvSpPr>
          <p:nvPr>
            <p:ph type="sldImg"/>
          </p:nvPr>
        </p:nvSpPr>
        <p:spPr/>
      </p:sp>
      <p:sp>
        <p:nvSpPr>
          <p:cNvPr id="31641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18466" name="Rectangle 2"/>
          <p:cNvSpPr>
            <a:spLocks noTextEdit="1"/>
          </p:cNvSpPr>
          <p:nvPr>
            <p:ph type="sldImg"/>
          </p:nvPr>
        </p:nvSpPr>
        <p:spPr/>
      </p:sp>
      <p:sp>
        <p:nvSpPr>
          <p:cNvPr id="31846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23586" name="Rectangle 2"/>
          <p:cNvSpPr>
            <a:spLocks noTextEdit="1"/>
          </p:cNvSpPr>
          <p:nvPr>
            <p:ph type="sldImg"/>
          </p:nvPr>
        </p:nvSpPr>
        <p:spPr/>
      </p:sp>
      <p:sp>
        <p:nvSpPr>
          <p:cNvPr id="3235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56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25634" name="Rectangle 2"/>
          <p:cNvSpPr>
            <a:spLocks noTextEdit="1"/>
          </p:cNvSpPr>
          <p:nvPr>
            <p:ph type="sldImg"/>
          </p:nvPr>
        </p:nvSpPr>
        <p:spPr/>
      </p:sp>
      <p:sp>
        <p:nvSpPr>
          <p:cNvPr id="3256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27682" name="Rectangle 2"/>
          <p:cNvSpPr>
            <a:spLocks noTextEdit="1"/>
          </p:cNvSpPr>
          <p:nvPr>
            <p:ph type="sldImg"/>
          </p:nvPr>
        </p:nvSpPr>
        <p:spPr/>
      </p:sp>
      <p:sp>
        <p:nvSpPr>
          <p:cNvPr id="3276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29730" name="Rectangle 2"/>
          <p:cNvSpPr>
            <a:spLocks noTextEdit="1"/>
          </p:cNvSpPr>
          <p:nvPr>
            <p:ph type="sldImg"/>
          </p:nvPr>
        </p:nvSpPr>
        <p:spPr/>
      </p:sp>
      <p:sp>
        <p:nvSpPr>
          <p:cNvPr id="3297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7890" name="Rectangle 2"/>
          <p:cNvSpPr>
            <a:spLocks noTextEdit="1"/>
          </p:cNvSpPr>
          <p:nvPr>
            <p:ph type="sldImg"/>
          </p:nvPr>
        </p:nvSpPr>
        <p:spPr/>
      </p:sp>
      <p:sp>
        <p:nvSpPr>
          <p:cNvPr id="378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17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1778" name="Rectangle 2"/>
          <p:cNvSpPr>
            <a:spLocks noTextEdit="1"/>
          </p:cNvSpPr>
          <p:nvPr>
            <p:ph type="sldImg"/>
          </p:nvPr>
        </p:nvSpPr>
        <p:spPr/>
      </p:sp>
      <p:sp>
        <p:nvSpPr>
          <p:cNvPr id="3317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38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3826" name="Rectangle 2"/>
          <p:cNvSpPr>
            <a:spLocks noTextEdit="1"/>
          </p:cNvSpPr>
          <p:nvPr>
            <p:ph type="sldImg"/>
          </p:nvPr>
        </p:nvSpPr>
        <p:spPr/>
      </p:sp>
      <p:sp>
        <p:nvSpPr>
          <p:cNvPr id="3338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5874" name="Rectangle 2"/>
          <p:cNvSpPr>
            <a:spLocks noTextEdit="1"/>
          </p:cNvSpPr>
          <p:nvPr>
            <p:ph type="sldImg"/>
          </p:nvPr>
        </p:nvSpPr>
        <p:spPr/>
      </p:sp>
      <p:sp>
        <p:nvSpPr>
          <p:cNvPr id="3358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5874" name="Rectangle 2"/>
          <p:cNvSpPr>
            <a:spLocks noTextEdit="1"/>
          </p:cNvSpPr>
          <p:nvPr>
            <p:ph type="sldImg"/>
          </p:nvPr>
        </p:nvSpPr>
        <p:spPr/>
      </p:sp>
      <p:sp>
        <p:nvSpPr>
          <p:cNvPr id="3358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7922" name="Rectangle 2"/>
          <p:cNvSpPr>
            <a:spLocks noTextEdit="1"/>
          </p:cNvSpPr>
          <p:nvPr>
            <p:ph type="sldImg"/>
          </p:nvPr>
        </p:nvSpPr>
        <p:spPr/>
      </p:sp>
      <p:sp>
        <p:nvSpPr>
          <p:cNvPr id="3379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6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39970" name="Rectangle 2"/>
          <p:cNvSpPr>
            <a:spLocks noTextEdit="1"/>
          </p:cNvSpPr>
          <p:nvPr>
            <p:ph type="sldImg"/>
          </p:nvPr>
        </p:nvSpPr>
        <p:spPr/>
      </p:sp>
      <p:sp>
        <p:nvSpPr>
          <p:cNvPr id="33997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42018" name="Rectangle 2"/>
          <p:cNvSpPr>
            <a:spLocks noTextEdit="1"/>
          </p:cNvSpPr>
          <p:nvPr>
            <p:ph type="sldImg"/>
          </p:nvPr>
        </p:nvSpPr>
        <p:spPr/>
      </p:sp>
      <p:sp>
        <p:nvSpPr>
          <p:cNvPr id="34201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71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47138" name="Rectangle 2"/>
          <p:cNvSpPr>
            <a:spLocks noTextEdit="1"/>
          </p:cNvSpPr>
          <p:nvPr>
            <p:ph type="sldImg"/>
          </p:nvPr>
        </p:nvSpPr>
        <p:spPr/>
      </p:sp>
      <p:sp>
        <p:nvSpPr>
          <p:cNvPr id="3471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91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49186" name="Rectangle 2"/>
          <p:cNvSpPr>
            <a:spLocks noTextEdit="1"/>
          </p:cNvSpPr>
          <p:nvPr>
            <p:ph type="sldImg"/>
          </p:nvPr>
        </p:nvSpPr>
        <p:spPr/>
      </p:sp>
      <p:sp>
        <p:nvSpPr>
          <p:cNvPr id="3491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12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1234" name="Rectangle 2"/>
          <p:cNvSpPr>
            <a:spLocks noTextEdit="1"/>
          </p:cNvSpPr>
          <p:nvPr>
            <p:ph type="sldImg"/>
          </p:nvPr>
        </p:nvSpPr>
        <p:spPr/>
      </p:sp>
      <p:sp>
        <p:nvSpPr>
          <p:cNvPr id="3512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7106" name="Rectangle 2"/>
          <p:cNvSpPr>
            <a:spLocks noTextEdit="1"/>
          </p:cNvSpPr>
          <p:nvPr>
            <p:ph type="sldImg"/>
          </p:nvPr>
        </p:nvSpPr>
        <p:spPr/>
      </p:sp>
      <p:sp>
        <p:nvSpPr>
          <p:cNvPr id="4710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32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3282" name="Rectangle 2"/>
          <p:cNvSpPr>
            <a:spLocks noTextEdit="1"/>
          </p:cNvSpPr>
          <p:nvPr>
            <p:ph type="sldImg"/>
          </p:nvPr>
        </p:nvSpPr>
        <p:spPr/>
      </p:sp>
      <p:sp>
        <p:nvSpPr>
          <p:cNvPr id="3532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53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5330" name="Rectangle 2"/>
          <p:cNvSpPr>
            <a:spLocks noTextEdit="1"/>
          </p:cNvSpPr>
          <p:nvPr>
            <p:ph type="sldImg"/>
          </p:nvPr>
        </p:nvSpPr>
        <p:spPr/>
      </p:sp>
      <p:sp>
        <p:nvSpPr>
          <p:cNvPr id="3553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7378" name="Rectangle 2"/>
          <p:cNvSpPr>
            <a:spLocks noTextEdit="1"/>
          </p:cNvSpPr>
          <p:nvPr>
            <p:ph type="sldImg"/>
          </p:nvPr>
        </p:nvSpPr>
        <p:spPr/>
      </p:sp>
      <p:sp>
        <p:nvSpPr>
          <p:cNvPr id="3573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94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59426" name="Rectangle 2"/>
          <p:cNvSpPr>
            <a:spLocks noTextEdit="1"/>
          </p:cNvSpPr>
          <p:nvPr>
            <p:ph type="sldImg"/>
          </p:nvPr>
        </p:nvSpPr>
        <p:spPr/>
      </p:sp>
      <p:sp>
        <p:nvSpPr>
          <p:cNvPr id="3594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556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65570" name="Rectangle 2"/>
          <p:cNvSpPr>
            <a:spLocks noTextEdit="1"/>
          </p:cNvSpPr>
          <p:nvPr>
            <p:ph type="sldImg"/>
          </p:nvPr>
        </p:nvSpPr>
        <p:spPr/>
      </p:sp>
      <p:sp>
        <p:nvSpPr>
          <p:cNvPr id="36557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89122" name="Rectangle 2"/>
          <p:cNvSpPr>
            <a:spLocks noTextEdit="1"/>
          </p:cNvSpPr>
          <p:nvPr>
            <p:ph type="sldImg"/>
          </p:nvPr>
        </p:nvSpPr>
        <p:spPr/>
      </p:sp>
      <p:sp>
        <p:nvSpPr>
          <p:cNvPr id="3891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62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96290" name="Rectangle 2"/>
          <p:cNvSpPr>
            <a:spLocks noTextEdit="1"/>
          </p:cNvSpPr>
          <p:nvPr>
            <p:ph type="sldImg"/>
          </p:nvPr>
        </p:nvSpPr>
        <p:spPr/>
      </p:sp>
      <p:sp>
        <p:nvSpPr>
          <p:cNvPr id="3962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83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98338" name="Rectangle 2"/>
          <p:cNvSpPr>
            <a:spLocks noTextEdit="1"/>
          </p:cNvSpPr>
          <p:nvPr>
            <p:ph type="sldImg"/>
          </p:nvPr>
        </p:nvSpPr>
        <p:spPr/>
      </p:sp>
      <p:sp>
        <p:nvSpPr>
          <p:cNvPr id="3983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03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00386" name="Rectangle 2"/>
          <p:cNvSpPr>
            <a:spLocks noTextEdit="1"/>
          </p:cNvSpPr>
          <p:nvPr>
            <p:ph type="sldImg"/>
          </p:nvPr>
        </p:nvSpPr>
        <p:spPr/>
      </p:sp>
      <p:sp>
        <p:nvSpPr>
          <p:cNvPr id="4003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881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18818" name="Rectangle 2"/>
          <p:cNvSpPr>
            <a:spLocks noTextEdit="1"/>
          </p:cNvSpPr>
          <p:nvPr>
            <p:ph type="sldImg"/>
          </p:nvPr>
        </p:nvSpPr>
        <p:spPr/>
      </p:sp>
      <p:sp>
        <p:nvSpPr>
          <p:cNvPr id="41881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9154" name="Rectangle 2"/>
          <p:cNvSpPr>
            <a:spLocks noTextEdit="1"/>
          </p:cNvSpPr>
          <p:nvPr>
            <p:ph type="sldImg"/>
          </p:nvPr>
        </p:nvSpPr>
        <p:spPr/>
      </p:sp>
      <p:sp>
        <p:nvSpPr>
          <p:cNvPr id="491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24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02434" name="Rectangle 2"/>
          <p:cNvSpPr>
            <a:spLocks noTextEdit="1"/>
          </p:cNvSpPr>
          <p:nvPr>
            <p:ph type="sldImg"/>
          </p:nvPr>
        </p:nvSpPr>
        <p:spPr/>
      </p:sp>
      <p:sp>
        <p:nvSpPr>
          <p:cNvPr id="4024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44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04482" name="Rectangle 2"/>
          <p:cNvSpPr>
            <a:spLocks noTextEdit="1"/>
          </p:cNvSpPr>
          <p:nvPr>
            <p:ph type="sldImg"/>
          </p:nvPr>
        </p:nvSpPr>
        <p:spPr/>
      </p:sp>
      <p:sp>
        <p:nvSpPr>
          <p:cNvPr id="4044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06530" name="Rectangle 2"/>
          <p:cNvSpPr>
            <a:spLocks noTextEdit="1"/>
          </p:cNvSpPr>
          <p:nvPr>
            <p:ph type="sldImg"/>
          </p:nvPr>
        </p:nvSpPr>
        <p:spPr/>
      </p:sp>
      <p:sp>
        <p:nvSpPr>
          <p:cNvPr id="4065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85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08578" name="Rectangle 2"/>
          <p:cNvSpPr>
            <a:spLocks noTextEdit="1"/>
          </p:cNvSpPr>
          <p:nvPr>
            <p:ph type="sldImg"/>
          </p:nvPr>
        </p:nvSpPr>
        <p:spPr/>
      </p:sp>
      <p:sp>
        <p:nvSpPr>
          <p:cNvPr id="4085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06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10626" name="Rectangle 2"/>
          <p:cNvSpPr>
            <a:spLocks noTextEdit="1"/>
          </p:cNvSpPr>
          <p:nvPr>
            <p:ph type="sldImg"/>
          </p:nvPr>
        </p:nvSpPr>
        <p:spPr/>
      </p:sp>
      <p:sp>
        <p:nvSpPr>
          <p:cNvPr id="4106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26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12674" name="Rectangle 2"/>
          <p:cNvSpPr>
            <a:spLocks noTextEdit="1"/>
          </p:cNvSpPr>
          <p:nvPr>
            <p:ph type="sldImg"/>
          </p:nvPr>
        </p:nvSpPr>
        <p:spPr/>
      </p:sp>
      <p:sp>
        <p:nvSpPr>
          <p:cNvPr id="4126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47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14722" name="Rectangle 2"/>
          <p:cNvSpPr>
            <a:spLocks noTextEdit="1"/>
          </p:cNvSpPr>
          <p:nvPr>
            <p:ph type="sldImg"/>
          </p:nvPr>
        </p:nvSpPr>
        <p:spPr/>
      </p:sp>
      <p:sp>
        <p:nvSpPr>
          <p:cNvPr id="4147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676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16770" name="Rectangle 2"/>
          <p:cNvSpPr>
            <a:spLocks noTextEdit="1"/>
          </p:cNvSpPr>
          <p:nvPr>
            <p:ph type="sldImg"/>
          </p:nvPr>
        </p:nvSpPr>
        <p:spPr/>
      </p:sp>
      <p:sp>
        <p:nvSpPr>
          <p:cNvPr id="41677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086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20866" name="Rectangle 2"/>
          <p:cNvSpPr>
            <a:spLocks noTextEdit="1"/>
          </p:cNvSpPr>
          <p:nvPr>
            <p:ph type="sldImg"/>
          </p:nvPr>
        </p:nvSpPr>
        <p:spPr/>
      </p:sp>
      <p:sp>
        <p:nvSpPr>
          <p:cNvPr id="42086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291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22914" name="Rectangle 2"/>
          <p:cNvSpPr>
            <a:spLocks noTextEdit="1"/>
          </p:cNvSpPr>
          <p:nvPr>
            <p:ph type="sldImg"/>
          </p:nvPr>
        </p:nvSpPr>
        <p:spPr/>
      </p:sp>
      <p:sp>
        <p:nvSpPr>
          <p:cNvPr id="42291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1202" name="Rectangle 2"/>
          <p:cNvSpPr>
            <a:spLocks noTextEdit="1"/>
          </p:cNvSpPr>
          <p:nvPr>
            <p:ph type="sldImg"/>
          </p:nvPr>
        </p:nvSpPr>
        <p:spPr/>
      </p:sp>
      <p:sp>
        <p:nvSpPr>
          <p:cNvPr id="5120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496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24962" name="Rectangle 2"/>
          <p:cNvSpPr>
            <a:spLocks noTextEdit="1"/>
          </p:cNvSpPr>
          <p:nvPr>
            <p:ph type="sldImg"/>
          </p:nvPr>
        </p:nvSpPr>
        <p:spPr/>
      </p:sp>
      <p:sp>
        <p:nvSpPr>
          <p:cNvPr id="42496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700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27010" name="Rectangle 2"/>
          <p:cNvSpPr>
            <a:spLocks noTextEdit="1"/>
          </p:cNvSpPr>
          <p:nvPr>
            <p:ph type="sldImg"/>
          </p:nvPr>
        </p:nvSpPr>
        <p:spPr/>
      </p:sp>
      <p:sp>
        <p:nvSpPr>
          <p:cNvPr id="42701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2905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29058" name="Rectangle 2"/>
          <p:cNvSpPr>
            <a:spLocks noTextEdit="1"/>
          </p:cNvSpPr>
          <p:nvPr>
            <p:ph type="sldImg"/>
          </p:nvPr>
        </p:nvSpPr>
        <p:spPr/>
      </p:sp>
      <p:sp>
        <p:nvSpPr>
          <p:cNvPr id="42905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110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31106" name="Rectangle 2"/>
          <p:cNvSpPr>
            <a:spLocks noTextEdit="1"/>
          </p:cNvSpPr>
          <p:nvPr>
            <p:ph type="sldImg"/>
          </p:nvPr>
        </p:nvSpPr>
        <p:spPr/>
      </p:sp>
      <p:sp>
        <p:nvSpPr>
          <p:cNvPr id="43110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31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33154" name="Rectangle 2"/>
          <p:cNvSpPr>
            <a:spLocks noTextEdit="1"/>
          </p:cNvSpPr>
          <p:nvPr>
            <p:ph type="sldImg"/>
          </p:nvPr>
        </p:nvSpPr>
        <p:spPr/>
      </p:sp>
      <p:sp>
        <p:nvSpPr>
          <p:cNvPr id="4331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520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35202" name="Rectangle 2"/>
          <p:cNvSpPr>
            <a:spLocks noTextEdit="1"/>
          </p:cNvSpPr>
          <p:nvPr>
            <p:ph type="sldImg"/>
          </p:nvPr>
        </p:nvSpPr>
        <p:spPr/>
      </p:sp>
      <p:sp>
        <p:nvSpPr>
          <p:cNvPr id="43520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72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37250" name="Rectangle 2"/>
          <p:cNvSpPr>
            <a:spLocks noTextEdit="1"/>
          </p:cNvSpPr>
          <p:nvPr>
            <p:ph type="sldImg"/>
          </p:nvPr>
        </p:nvSpPr>
        <p:spPr/>
      </p:sp>
      <p:sp>
        <p:nvSpPr>
          <p:cNvPr id="4372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92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39298" name="Rectangle 2"/>
          <p:cNvSpPr>
            <a:spLocks noTextEdit="1"/>
          </p:cNvSpPr>
          <p:nvPr>
            <p:ph type="sldImg"/>
          </p:nvPr>
        </p:nvSpPr>
        <p:spPr/>
      </p:sp>
      <p:sp>
        <p:nvSpPr>
          <p:cNvPr id="4392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13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41346" name="Rectangle 2"/>
          <p:cNvSpPr>
            <a:spLocks noTextEdit="1"/>
          </p:cNvSpPr>
          <p:nvPr>
            <p:ph type="sldImg"/>
          </p:nvPr>
        </p:nvSpPr>
        <p:spPr/>
      </p:sp>
      <p:sp>
        <p:nvSpPr>
          <p:cNvPr id="4413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33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43394" name="Rectangle 2"/>
          <p:cNvSpPr>
            <a:spLocks noTextEdit="1"/>
          </p:cNvSpPr>
          <p:nvPr>
            <p:ph type="sldImg"/>
          </p:nvPr>
        </p:nvSpPr>
        <p:spPr/>
      </p:sp>
      <p:sp>
        <p:nvSpPr>
          <p:cNvPr id="4433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3250" name="Rectangle 2"/>
          <p:cNvSpPr>
            <a:spLocks noTextEdit="1"/>
          </p:cNvSpPr>
          <p:nvPr>
            <p:ph type="sldImg"/>
          </p:nvPr>
        </p:nvSpPr>
        <p:spPr/>
      </p:sp>
      <p:sp>
        <p:nvSpPr>
          <p:cNvPr id="532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54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45442" name="Rectangle 2"/>
          <p:cNvSpPr>
            <a:spLocks noTextEdit="1"/>
          </p:cNvSpPr>
          <p:nvPr>
            <p:ph type="sldImg"/>
          </p:nvPr>
        </p:nvSpPr>
        <p:spPr/>
      </p:sp>
      <p:sp>
        <p:nvSpPr>
          <p:cNvPr id="4454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74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47490" name="Rectangle 2"/>
          <p:cNvSpPr>
            <a:spLocks noTextEdit="1"/>
          </p:cNvSpPr>
          <p:nvPr>
            <p:ph type="sldImg"/>
          </p:nvPr>
        </p:nvSpPr>
        <p:spPr/>
      </p:sp>
      <p:sp>
        <p:nvSpPr>
          <p:cNvPr id="4474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95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49538" name="Rectangle 2"/>
          <p:cNvSpPr>
            <a:spLocks noTextEdit="1"/>
          </p:cNvSpPr>
          <p:nvPr>
            <p:ph type="sldImg"/>
          </p:nvPr>
        </p:nvSpPr>
        <p:spPr/>
      </p:sp>
      <p:sp>
        <p:nvSpPr>
          <p:cNvPr id="4495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15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51586" name="Rectangle 2"/>
          <p:cNvSpPr>
            <a:spLocks noTextEdit="1"/>
          </p:cNvSpPr>
          <p:nvPr>
            <p:ph type="sldImg"/>
          </p:nvPr>
        </p:nvSpPr>
        <p:spPr/>
      </p:sp>
      <p:sp>
        <p:nvSpPr>
          <p:cNvPr id="4515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36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53634" name="Rectangle 2"/>
          <p:cNvSpPr>
            <a:spLocks noTextEdit="1"/>
          </p:cNvSpPr>
          <p:nvPr>
            <p:ph type="sldImg"/>
          </p:nvPr>
        </p:nvSpPr>
        <p:spPr/>
      </p:sp>
      <p:sp>
        <p:nvSpPr>
          <p:cNvPr id="4536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56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55682" name="Rectangle 2"/>
          <p:cNvSpPr>
            <a:spLocks noTextEdit="1"/>
          </p:cNvSpPr>
          <p:nvPr>
            <p:ph type="sldImg"/>
          </p:nvPr>
        </p:nvSpPr>
        <p:spPr/>
      </p:sp>
      <p:sp>
        <p:nvSpPr>
          <p:cNvPr id="4556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77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57730" name="Rectangle 2"/>
          <p:cNvSpPr>
            <a:spLocks noTextEdit="1"/>
          </p:cNvSpPr>
          <p:nvPr>
            <p:ph type="sldImg"/>
          </p:nvPr>
        </p:nvSpPr>
        <p:spPr/>
      </p:sp>
      <p:sp>
        <p:nvSpPr>
          <p:cNvPr id="4577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97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59778" name="Rectangle 2"/>
          <p:cNvSpPr>
            <a:spLocks noTextEdit="1"/>
          </p:cNvSpPr>
          <p:nvPr>
            <p:ph type="sldImg"/>
          </p:nvPr>
        </p:nvSpPr>
        <p:spPr/>
      </p:sp>
      <p:sp>
        <p:nvSpPr>
          <p:cNvPr id="4597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18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61826" name="Rectangle 2"/>
          <p:cNvSpPr>
            <a:spLocks noTextEdit="1"/>
          </p:cNvSpPr>
          <p:nvPr>
            <p:ph type="sldImg"/>
          </p:nvPr>
        </p:nvSpPr>
        <p:spPr/>
      </p:sp>
      <p:sp>
        <p:nvSpPr>
          <p:cNvPr id="4618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38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63874" name="Rectangle 2"/>
          <p:cNvSpPr>
            <a:spLocks noTextEdit="1"/>
          </p:cNvSpPr>
          <p:nvPr>
            <p:ph type="sldImg"/>
          </p:nvPr>
        </p:nvSpPr>
        <p:spPr/>
      </p:sp>
      <p:sp>
        <p:nvSpPr>
          <p:cNvPr id="4638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5298" name="Rectangle 2"/>
          <p:cNvSpPr>
            <a:spLocks noTextEdit="1"/>
          </p:cNvSpPr>
          <p:nvPr>
            <p:ph type="sldImg"/>
          </p:nvPr>
        </p:nvSpPr>
        <p:spPr/>
      </p:sp>
      <p:sp>
        <p:nvSpPr>
          <p:cNvPr id="552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59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65922" name="Rectangle 2"/>
          <p:cNvSpPr>
            <a:spLocks noTextEdit="1"/>
          </p:cNvSpPr>
          <p:nvPr>
            <p:ph type="sldImg"/>
          </p:nvPr>
        </p:nvSpPr>
        <p:spPr/>
      </p:sp>
      <p:sp>
        <p:nvSpPr>
          <p:cNvPr id="4659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796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67970" name="Rectangle 2"/>
          <p:cNvSpPr>
            <a:spLocks noTextEdit="1"/>
          </p:cNvSpPr>
          <p:nvPr>
            <p:ph type="sldImg"/>
          </p:nvPr>
        </p:nvSpPr>
        <p:spPr/>
      </p:sp>
      <p:sp>
        <p:nvSpPr>
          <p:cNvPr id="46797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001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70018" name="Rectangle 2"/>
          <p:cNvSpPr>
            <a:spLocks noTextEdit="1"/>
          </p:cNvSpPr>
          <p:nvPr>
            <p:ph type="sldImg"/>
          </p:nvPr>
        </p:nvSpPr>
        <p:spPr/>
      </p:sp>
      <p:sp>
        <p:nvSpPr>
          <p:cNvPr id="47001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206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72066" name="Rectangle 2"/>
          <p:cNvSpPr>
            <a:spLocks noTextEdit="1"/>
          </p:cNvSpPr>
          <p:nvPr>
            <p:ph type="sldImg"/>
          </p:nvPr>
        </p:nvSpPr>
        <p:spPr/>
      </p:sp>
      <p:sp>
        <p:nvSpPr>
          <p:cNvPr id="47206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411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74114" name="Rectangle 2"/>
          <p:cNvSpPr>
            <a:spLocks noTextEdit="1"/>
          </p:cNvSpPr>
          <p:nvPr>
            <p:ph type="sldImg"/>
          </p:nvPr>
        </p:nvSpPr>
        <p:spPr/>
      </p:sp>
      <p:sp>
        <p:nvSpPr>
          <p:cNvPr id="47411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616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476162" name="Rectangle 2"/>
          <p:cNvSpPr>
            <a:spLocks noTextEdit="1"/>
          </p:cNvSpPr>
          <p:nvPr>
            <p:ph type="sldImg"/>
          </p:nvPr>
        </p:nvSpPr>
        <p:spPr/>
      </p:sp>
      <p:sp>
        <p:nvSpPr>
          <p:cNvPr id="47616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07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00738" name="Rectangle 2"/>
          <p:cNvSpPr>
            <a:spLocks noTextEdit="1"/>
          </p:cNvSpPr>
          <p:nvPr>
            <p:ph type="sldImg"/>
          </p:nvPr>
        </p:nvSpPr>
        <p:spPr/>
      </p:sp>
      <p:sp>
        <p:nvSpPr>
          <p:cNvPr id="5007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27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02786" name="Rectangle 2"/>
          <p:cNvSpPr>
            <a:spLocks noTextEdit="1"/>
          </p:cNvSpPr>
          <p:nvPr>
            <p:ph type="sldImg"/>
          </p:nvPr>
        </p:nvSpPr>
        <p:spPr/>
      </p:sp>
      <p:sp>
        <p:nvSpPr>
          <p:cNvPr id="5027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59394" name="Rectangle 2"/>
          <p:cNvSpPr>
            <a:spLocks noTextEdit="1"/>
          </p:cNvSpPr>
          <p:nvPr>
            <p:ph type="sldImg"/>
          </p:nvPr>
        </p:nvSpPr>
        <p:spPr/>
      </p:sp>
      <p:sp>
        <p:nvSpPr>
          <p:cNvPr id="593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61442" name="Rectangle 2"/>
          <p:cNvSpPr>
            <a:spLocks noTextEdit="1"/>
          </p:cNvSpPr>
          <p:nvPr>
            <p:ph type="sldImg"/>
          </p:nvPr>
        </p:nvSpPr>
        <p:spPr/>
      </p:sp>
      <p:sp>
        <p:nvSpPr>
          <p:cNvPr id="614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3314" name="Rectangle 2"/>
          <p:cNvSpPr>
            <a:spLocks noTextEdit="1"/>
          </p:cNvSpPr>
          <p:nvPr>
            <p:ph type="sldImg"/>
          </p:nvPr>
        </p:nvSpPr>
        <p:spPr/>
      </p:sp>
      <p:sp>
        <p:nvSpPr>
          <p:cNvPr id="1331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66562" name="Rectangle 2"/>
          <p:cNvSpPr>
            <a:spLocks noTextEdit="1"/>
          </p:cNvSpPr>
          <p:nvPr>
            <p:ph type="sldImg"/>
          </p:nvPr>
        </p:nvSpPr>
        <p:spPr/>
      </p:sp>
      <p:sp>
        <p:nvSpPr>
          <p:cNvPr id="6656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68610" name="Rectangle 2"/>
          <p:cNvSpPr>
            <a:spLocks noTextEdit="1"/>
          </p:cNvSpPr>
          <p:nvPr>
            <p:ph type="sldImg"/>
          </p:nvPr>
        </p:nvSpPr>
        <p:spPr/>
      </p:sp>
      <p:sp>
        <p:nvSpPr>
          <p:cNvPr id="6861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70658" name="Rectangle 2"/>
          <p:cNvSpPr>
            <a:spLocks noTextEdit="1"/>
          </p:cNvSpPr>
          <p:nvPr>
            <p:ph type="sldImg"/>
          </p:nvPr>
        </p:nvSpPr>
        <p:spPr/>
      </p:sp>
      <p:sp>
        <p:nvSpPr>
          <p:cNvPr id="7065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72706" name="Rectangle 2"/>
          <p:cNvSpPr>
            <a:spLocks noTextEdit="1"/>
          </p:cNvSpPr>
          <p:nvPr>
            <p:ph type="sldImg"/>
          </p:nvPr>
        </p:nvSpPr>
        <p:spPr/>
      </p:sp>
      <p:sp>
        <p:nvSpPr>
          <p:cNvPr id="7270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74754" name="Rectangle 2"/>
          <p:cNvSpPr>
            <a:spLocks noTextEdit="1"/>
          </p:cNvSpPr>
          <p:nvPr>
            <p:ph type="sldImg"/>
          </p:nvPr>
        </p:nvSpPr>
        <p:spPr/>
      </p:sp>
      <p:sp>
        <p:nvSpPr>
          <p:cNvPr id="747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TextEdit="1"/>
          </p:cNvSpPr>
          <p:nvPr>
            <p:ph type="sldImg"/>
          </p:nvPr>
        </p:nvSpPr>
        <p:spPr>
          <a:xfrm>
            <a:off x="1209675" y="812800"/>
            <a:ext cx="4348163" cy="3260725"/>
          </a:xfrm>
        </p:spPr>
      </p:sp>
      <p:sp>
        <p:nvSpPr>
          <p:cNvPr id="79874"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TextEdit="1"/>
          </p:cNvSpPr>
          <p:nvPr>
            <p:ph type="sldImg"/>
          </p:nvPr>
        </p:nvSpPr>
        <p:spPr>
          <a:xfrm>
            <a:off x="1209675" y="812800"/>
            <a:ext cx="4348163" cy="3260725"/>
          </a:xfrm>
        </p:spPr>
      </p:sp>
      <p:sp>
        <p:nvSpPr>
          <p:cNvPr id="81922"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TextEdit="1"/>
          </p:cNvSpPr>
          <p:nvPr>
            <p:ph type="sldImg"/>
          </p:nvPr>
        </p:nvSpPr>
        <p:spPr>
          <a:xfrm>
            <a:off x="1200150" y="846138"/>
            <a:ext cx="4348163" cy="3260725"/>
          </a:xfrm>
        </p:spPr>
      </p:sp>
      <p:sp>
        <p:nvSpPr>
          <p:cNvPr id="83970"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2"/>
          <p:cNvSpPr>
            <a:spLocks noTextEdit="1"/>
          </p:cNvSpPr>
          <p:nvPr>
            <p:ph type="sldImg"/>
          </p:nvPr>
        </p:nvSpPr>
        <p:spPr>
          <a:xfrm>
            <a:off x="1200150" y="846138"/>
            <a:ext cx="4348163" cy="3260725"/>
          </a:xfrm>
        </p:spPr>
      </p:sp>
      <p:sp>
        <p:nvSpPr>
          <p:cNvPr id="86018"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TextEdit="1"/>
          </p:cNvSpPr>
          <p:nvPr>
            <p:ph type="sldImg"/>
          </p:nvPr>
        </p:nvSpPr>
        <p:spPr>
          <a:xfrm>
            <a:off x="1200150" y="846138"/>
            <a:ext cx="4348163" cy="3260725"/>
          </a:xfrm>
        </p:spPr>
      </p:sp>
      <p:sp>
        <p:nvSpPr>
          <p:cNvPr id="88066"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5362" name="Rectangle 2"/>
          <p:cNvSpPr>
            <a:spLocks noTextEdit="1"/>
          </p:cNvSpPr>
          <p:nvPr>
            <p:ph type="sldImg"/>
          </p:nvPr>
        </p:nvSpPr>
        <p:spPr/>
      </p:sp>
      <p:sp>
        <p:nvSpPr>
          <p:cNvPr id="1536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2"/>
          <p:cNvSpPr>
            <a:spLocks noTextEdit="1"/>
          </p:cNvSpPr>
          <p:nvPr>
            <p:ph type="sldImg"/>
          </p:nvPr>
        </p:nvSpPr>
        <p:spPr>
          <a:xfrm>
            <a:off x="1200150" y="846138"/>
            <a:ext cx="4348163" cy="3260725"/>
          </a:xfrm>
        </p:spPr>
      </p:sp>
      <p:sp>
        <p:nvSpPr>
          <p:cNvPr id="90114"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TextEdit="1"/>
          </p:cNvSpPr>
          <p:nvPr>
            <p:ph type="sldImg"/>
          </p:nvPr>
        </p:nvSpPr>
        <p:spPr>
          <a:xfrm>
            <a:off x="1200150" y="846138"/>
            <a:ext cx="4348163" cy="3260725"/>
          </a:xfrm>
        </p:spPr>
      </p:sp>
      <p:sp>
        <p:nvSpPr>
          <p:cNvPr id="92162"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a:spLocks noTextEdit="1"/>
          </p:cNvSpPr>
          <p:nvPr>
            <p:ph type="sldImg"/>
          </p:nvPr>
        </p:nvSpPr>
        <p:spPr>
          <a:xfrm>
            <a:off x="1200150" y="846138"/>
            <a:ext cx="4348163" cy="3260725"/>
          </a:xfrm>
        </p:spPr>
      </p:sp>
      <p:sp>
        <p:nvSpPr>
          <p:cNvPr id="94210"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TextEdit="1"/>
          </p:cNvSpPr>
          <p:nvPr>
            <p:ph type="sldImg"/>
          </p:nvPr>
        </p:nvSpPr>
        <p:spPr>
          <a:xfrm>
            <a:off x="1200150" y="846138"/>
            <a:ext cx="4348163" cy="3260725"/>
          </a:xfrm>
        </p:spPr>
      </p:sp>
      <p:sp>
        <p:nvSpPr>
          <p:cNvPr id="96258"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TextEdit="1"/>
          </p:cNvSpPr>
          <p:nvPr>
            <p:ph type="sldImg"/>
          </p:nvPr>
        </p:nvSpPr>
        <p:spPr>
          <a:xfrm>
            <a:off x="1200150" y="846138"/>
            <a:ext cx="4348163" cy="3260725"/>
          </a:xfrm>
        </p:spPr>
      </p:sp>
      <p:sp>
        <p:nvSpPr>
          <p:cNvPr id="98306"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TextEdit="1"/>
          </p:cNvSpPr>
          <p:nvPr>
            <p:ph type="sldImg"/>
          </p:nvPr>
        </p:nvSpPr>
        <p:spPr>
          <a:xfrm>
            <a:off x="1200150" y="846138"/>
            <a:ext cx="4348163" cy="3260725"/>
          </a:xfrm>
        </p:spPr>
      </p:sp>
      <p:sp>
        <p:nvSpPr>
          <p:cNvPr id="100354"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04450" name="Rectangle 2"/>
          <p:cNvSpPr>
            <a:spLocks noTextEdit="1"/>
          </p:cNvSpPr>
          <p:nvPr>
            <p:ph type="sldImg"/>
          </p:nvPr>
        </p:nvSpPr>
        <p:spPr/>
      </p:sp>
      <p:sp>
        <p:nvSpPr>
          <p:cNvPr id="1044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08546" name="Rectangle 2"/>
          <p:cNvSpPr>
            <a:spLocks noTextEdit="1"/>
          </p:cNvSpPr>
          <p:nvPr>
            <p:ph type="sldImg"/>
          </p:nvPr>
        </p:nvSpPr>
        <p:spPr/>
      </p:sp>
      <p:sp>
        <p:nvSpPr>
          <p:cNvPr id="1085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0594" name="Rectangle 2"/>
          <p:cNvSpPr>
            <a:spLocks noTextEdit="1"/>
          </p:cNvSpPr>
          <p:nvPr>
            <p:ph type="sldImg"/>
          </p:nvPr>
        </p:nvSpPr>
        <p:spPr/>
      </p:sp>
      <p:sp>
        <p:nvSpPr>
          <p:cNvPr id="1105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2642" name="Rectangle 2"/>
          <p:cNvSpPr>
            <a:spLocks noTextEdit="1"/>
          </p:cNvSpPr>
          <p:nvPr>
            <p:ph type="sldImg"/>
          </p:nvPr>
        </p:nvSpPr>
        <p:spPr/>
      </p:sp>
      <p:sp>
        <p:nvSpPr>
          <p:cNvPr id="1126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TextEdit="1"/>
          </p:cNvSpPr>
          <p:nvPr>
            <p:ph type="sldImg"/>
          </p:nvPr>
        </p:nvSpPr>
        <p:spPr>
          <a:xfrm>
            <a:off x="1200150" y="846138"/>
            <a:ext cx="4348163" cy="3260725"/>
          </a:xfrm>
        </p:spPr>
      </p:sp>
      <p:sp>
        <p:nvSpPr>
          <p:cNvPr id="18434" name="Rectangle 3"/>
          <p:cNvSpPr>
            <a:spLocks noGrp="1"/>
          </p:cNvSpPr>
          <p:nvPr>
            <p:ph type="body"/>
          </p:nvPr>
        </p:nvSpPr>
        <p:spPr>
          <a:xfrm>
            <a:off x="879475" y="4710113"/>
            <a:ext cx="4987925" cy="4384675"/>
          </a:xfrm>
          <a:ln w="12700"/>
        </p:spPr>
        <p:txBody>
          <a:bodyPr vert="horz" wrap="square" lIns="93378" tIns="46689" rIns="93378" bIns="46689" anchor="t" anchorCtr="0"/>
          <a:p>
            <a:pPr lvl="0"/>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4690" name="Rectangle 2"/>
          <p:cNvSpPr>
            <a:spLocks noTextEdit="1"/>
          </p:cNvSpPr>
          <p:nvPr>
            <p:ph type="sldImg"/>
          </p:nvPr>
        </p:nvSpPr>
        <p:spPr/>
      </p:sp>
      <p:sp>
        <p:nvSpPr>
          <p:cNvPr id="1146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6738" name="Rectangle 2"/>
          <p:cNvSpPr>
            <a:spLocks noTextEdit="1"/>
          </p:cNvSpPr>
          <p:nvPr>
            <p:ph type="sldImg"/>
          </p:nvPr>
        </p:nvSpPr>
        <p:spPr/>
      </p:sp>
      <p:sp>
        <p:nvSpPr>
          <p:cNvPr id="1167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18786" name="Rectangle 2"/>
          <p:cNvSpPr>
            <a:spLocks noTextEdit="1"/>
          </p:cNvSpPr>
          <p:nvPr>
            <p:ph type="sldImg"/>
          </p:nvPr>
        </p:nvSpPr>
        <p:spPr/>
      </p:sp>
      <p:sp>
        <p:nvSpPr>
          <p:cNvPr id="1187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20834" name="Rectangle 2"/>
          <p:cNvSpPr>
            <a:spLocks noTextEdit="1"/>
          </p:cNvSpPr>
          <p:nvPr>
            <p:ph type="sldImg"/>
          </p:nvPr>
        </p:nvSpPr>
        <p:spPr/>
      </p:sp>
      <p:sp>
        <p:nvSpPr>
          <p:cNvPr id="1208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22882" name="Rectangle 2"/>
          <p:cNvSpPr>
            <a:spLocks noTextEdit="1"/>
          </p:cNvSpPr>
          <p:nvPr>
            <p:ph type="sldImg"/>
          </p:nvPr>
        </p:nvSpPr>
        <p:spPr/>
      </p:sp>
      <p:sp>
        <p:nvSpPr>
          <p:cNvPr id="1228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26978" name="Rectangle 2"/>
          <p:cNvSpPr>
            <a:spLocks noTextEdit="1"/>
          </p:cNvSpPr>
          <p:nvPr>
            <p:ph type="sldImg"/>
          </p:nvPr>
        </p:nvSpPr>
        <p:spPr/>
      </p:sp>
      <p:sp>
        <p:nvSpPr>
          <p:cNvPr id="1269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29026" name="Rectangle 2"/>
          <p:cNvSpPr>
            <a:spLocks noTextEdit="1"/>
          </p:cNvSpPr>
          <p:nvPr>
            <p:ph type="sldImg"/>
          </p:nvPr>
        </p:nvSpPr>
        <p:spPr/>
      </p:sp>
      <p:sp>
        <p:nvSpPr>
          <p:cNvPr id="1290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31074" name="Rectangle 2"/>
          <p:cNvSpPr>
            <a:spLocks noTextEdit="1"/>
          </p:cNvSpPr>
          <p:nvPr>
            <p:ph type="sldImg"/>
          </p:nvPr>
        </p:nvSpPr>
        <p:spPr/>
      </p:sp>
      <p:sp>
        <p:nvSpPr>
          <p:cNvPr id="1310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33122" name="Rectangle 2"/>
          <p:cNvSpPr>
            <a:spLocks noTextEdit="1"/>
          </p:cNvSpPr>
          <p:nvPr>
            <p:ph type="sldImg"/>
          </p:nvPr>
        </p:nvSpPr>
        <p:spPr/>
      </p:sp>
      <p:sp>
        <p:nvSpPr>
          <p:cNvPr id="1331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Rectangle 2"/>
          <p:cNvSpPr>
            <a:spLocks noTextEdit="1"/>
          </p:cNvSpPr>
          <p:nvPr>
            <p:ph type="sldImg"/>
          </p:nvPr>
        </p:nvSpPr>
        <p:spPr>
          <a:xfrm>
            <a:off x="1200150" y="846138"/>
            <a:ext cx="4348163" cy="3260725"/>
          </a:xfrm>
          <a:solidFill>
            <a:srgbClr val="FFFFFF"/>
          </a:solidFill>
        </p:spPr>
      </p:sp>
      <p:sp>
        <p:nvSpPr>
          <p:cNvPr id="137218" name="Rectangle 3"/>
          <p:cNvSpPr>
            <a:spLocks noGrp="1"/>
          </p:cNvSpPr>
          <p:nvPr>
            <p:ph type="body"/>
          </p:nvPr>
        </p:nvSpPr>
        <p:spPr>
          <a:xfrm>
            <a:off x="879475" y="4710113"/>
            <a:ext cx="4987925" cy="4384675"/>
          </a:xfrm>
          <a:ln w="12700"/>
        </p:spPr>
        <p:txBody>
          <a:bodyPr vert="horz" wrap="square" lIns="93378" tIns="46689" rIns="93378" bIns="46689" anchor="t" anchorCtr="0"/>
          <a:p>
            <a:pPr lvl="0">
              <a:spcBef>
                <a:spcPct val="0"/>
              </a:spcBef>
            </a:pPr>
            <a:endParaRPr lang="zh-CN" altLang="en-US" sz="2600" dirty="0">
              <a:latin typeface="Times" pitchFamily="-12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482" name="Rectangle 2"/>
          <p:cNvSpPr>
            <a:spLocks noTextEdit="1"/>
          </p:cNvSpPr>
          <p:nvPr>
            <p:ph type="sldImg"/>
          </p:nvPr>
        </p:nvSpPr>
        <p:spPr/>
      </p:sp>
      <p:sp>
        <p:nvSpPr>
          <p:cNvPr id="204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41314" name="Rectangle 2"/>
          <p:cNvSpPr>
            <a:spLocks noTextEdit="1"/>
          </p:cNvSpPr>
          <p:nvPr>
            <p:ph type="sldImg"/>
          </p:nvPr>
        </p:nvSpPr>
        <p:spPr/>
      </p:sp>
      <p:sp>
        <p:nvSpPr>
          <p:cNvPr id="14131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43362" name="Rectangle 2"/>
          <p:cNvSpPr>
            <a:spLocks noTextEdit="1"/>
          </p:cNvSpPr>
          <p:nvPr>
            <p:ph type="sldImg"/>
          </p:nvPr>
        </p:nvSpPr>
        <p:spPr/>
      </p:sp>
      <p:sp>
        <p:nvSpPr>
          <p:cNvPr id="14336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46434" name="Rectangle 2"/>
          <p:cNvSpPr>
            <a:spLocks noTextEdit="1"/>
          </p:cNvSpPr>
          <p:nvPr>
            <p:ph type="sldImg"/>
          </p:nvPr>
        </p:nvSpPr>
        <p:spPr/>
      </p:sp>
      <p:sp>
        <p:nvSpPr>
          <p:cNvPr id="1464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48482" name="Rectangle 2"/>
          <p:cNvSpPr>
            <a:spLocks noTextEdit="1"/>
          </p:cNvSpPr>
          <p:nvPr>
            <p:ph type="sldImg"/>
          </p:nvPr>
        </p:nvSpPr>
        <p:spPr/>
      </p:sp>
      <p:sp>
        <p:nvSpPr>
          <p:cNvPr id="1484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51554" name="Rectangle 2"/>
          <p:cNvSpPr>
            <a:spLocks noTextEdit="1"/>
          </p:cNvSpPr>
          <p:nvPr>
            <p:ph type="sldImg"/>
          </p:nvPr>
        </p:nvSpPr>
        <p:spPr/>
      </p:sp>
      <p:sp>
        <p:nvSpPr>
          <p:cNvPr id="1515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54626" name="Rectangle 2"/>
          <p:cNvSpPr>
            <a:spLocks noTextEdit="1"/>
          </p:cNvSpPr>
          <p:nvPr>
            <p:ph type="sldImg"/>
          </p:nvPr>
        </p:nvSpPr>
        <p:spPr/>
      </p:sp>
      <p:sp>
        <p:nvSpPr>
          <p:cNvPr id="1546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56674" name="Rectangle 2"/>
          <p:cNvSpPr>
            <a:spLocks noTextEdit="1"/>
          </p:cNvSpPr>
          <p:nvPr>
            <p:ph type="sldImg"/>
          </p:nvPr>
        </p:nvSpPr>
        <p:spPr/>
      </p:sp>
      <p:sp>
        <p:nvSpPr>
          <p:cNvPr id="1566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58722" name="Rectangle 2"/>
          <p:cNvSpPr>
            <a:spLocks noTextEdit="1"/>
          </p:cNvSpPr>
          <p:nvPr>
            <p:ph type="sldImg"/>
          </p:nvPr>
        </p:nvSpPr>
        <p:spPr/>
      </p:sp>
      <p:sp>
        <p:nvSpPr>
          <p:cNvPr id="1587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67938" name="Rectangle 2"/>
          <p:cNvSpPr>
            <a:spLocks noTextEdit="1"/>
          </p:cNvSpPr>
          <p:nvPr>
            <p:ph type="sldImg"/>
          </p:nvPr>
        </p:nvSpPr>
        <p:spPr/>
      </p:sp>
      <p:sp>
        <p:nvSpPr>
          <p:cNvPr id="1679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69986" name="Rectangle 2"/>
          <p:cNvSpPr>
            <a:spLocks noTextEdit="1"/>
          </p:cNvSpPr>
          <p:nvPr>
            <p:ph type="sldImg"/>
          </p:nvPr>
        </p:nvSpPr>
        <p:spPr/>
      </p:sp>
      <p:sp>
        <p:nvSpPr>
          <p:cNvPr id="1699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578" name="Rectangle 2"/>
          <p:cNvSpPr>
            <a:spLocks noTextEdit="1"/>
          </p:cNvSpPr>
          <p:nvPr>
            <p:ph type="sldImg"/>
          </p:nvPr>
        </p:nvSpPr>
        <p:spPr/>
      </p:sp>
      <p:sp>
        <p:nvSpPr>
          <p:cNvPr id="2457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72034" name="Rectangle 2"/>
          <p:cNvSpPr>
            <a:spLocks noTextEdit="1"/>
          </p:cNvSpPr>
          <p:nvPr>
            <p:ph type="sldImg"/>
          </p:nvPr>
        </p:nvSpPr>
        <p:spPr/>
      </p:sp>
      <p:sp>
        <p:nvSpPr>
          <p:cNvPr id="1720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74082" name="Rectangle 2"/>
          <p:cNvSpPr>
            <a:spLocks noTextEdit="1"/>
          </p:cNvSpPr>
          <p:nvPr>
            <p:ph type="sldImg"/>
          </p:nvPr>
        </p:nvSpPr>
        <p:spPr/>
      </p:sp>
      <p:sp>
        <p:nvSpPr>
          <p:cNvPr id="1740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76130" name="Rectangle 2"/>
          <p:cNvSpPr>
            <a:spLocks noTextEdit="1"/>
          </p:cNvSpPr>
          <p:nvPr>
            <p:ph type="sldImg"/>
          </p:nvPr>
        </p:nvSpPr>
        <p:spPr/>
      </p:sp>
      <p:sp>
        <p:nvSpPr>
          <p:cNvPr id="17613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82274" name="Rectangle 2"/>
          <p:cNvSpPr>
            <a:spLocks noTextEdit="1"/>
          </p:cNvSpPr>
          <p:nvPr>
            <p:ph type="sldImg"/>
          </p:nvPr>
        </p:nvSpPr>
        <p:spPr/>
      </p:sp>
      <p:sp>
        <p:nvSpPr>
          <p:cNvPr id="18227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84322" name="Rectangle 2"/>
          <p:cNvSpPr>
            <a:spLocks noTextEdit="1"/>
          </p:cNvSpPr>
          <p:nvPr>
            <p:ph type="sldImg"/>
          </p:nvPr>
        </p:nvSpPr>
        <p:spPr/>
      </p:sp>
      <p:sp>
        <p:nvSpPr>
          <p:cNvPr id="18432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91490" name="Rectangle 2"/>
          <p:cNvSpPr>
            <a:spLocks noTextEdit="1"/>
          </p:cNvSpPr>
          <p:nvPr>
            <p:ph type="sldImg"/>
          </p:nvPr>
        </p:nvSpPr>
        <p:spPr/>
      </p:sp>
      <p:sp>
        <p:nvSpPr>
          <p:cNvPr id="1914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193538" name="Rectangle 2"/>
          <p:cNvSpPr>
            <a:spLocks noTextEdit="1"/>
          </p:cNvSpPr>
          <p:nvPr>
            <p:ph type="sldImg"/>
          </p:nvPr>
        </p:nvSpPr>
        <p:spPr/>
      </p:sp>
      <p:sp>
        <p:nvSpPr>
          <p:cNvPr id="1935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0706" name="Rectangle 2"/>
          <p:cNvSpPr>
            <a:spLocks noTextEdit="1"/>
          </p:cNvSpPr>
          <p:nvPr>
            <p:ph type="sldImg"/>
          </p:nvPr>
        </p:nvSpPr>
        <p:spPr/>
      </p:sp>
      <p:sp>
        <p:nvSpPr>
          <p:cNvPr id="20070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2754" name="Rectangle 2"/>
          <p:cNvSpPr>
            <a:spLocks noTextEdit="1"/>
          </p:cNvSpPr>
          <p:nvPr>
            <p:ph type="sldImg"/>
          </p:nvPr>
        </p:nvSpPr>
        <p:spPr/>
      </p:sp>
      <p:sp>
        <p:nvSpPr>
          <p:cNvPr id="2027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4802" name="Rectangle 2"/>
          <p:cNvSpPr>
            <a:spLocks noTextEdit="1"/>
          </p:cNvSpPr>
          <p:nvPr>
            <p:ph type="sldImg"/>
          </p:nvPr>
        </p:nvSpPr>
        <p:spPr/>
      </p:sp>
      <p:sp>
        <p:nvSpPr>
          <p:cNvPr id="20480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650" name="Rectangle 2"/>
          <p:cNvSpPr>
            <a:spLocks noTextEdit="1"/>
          </p:cNvSpPr>
          <p:nvPr>
            <p:ph type="sldImg"/>
          </p:nvPr>
        </p:nvSpPr>
        <p:spPr/>
      </p:sp>
      <p:sp>
        <p:nvSpPr>
          <p:cNvPr id="276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6850" name="Rectangle 2"/>
          <p:cNvSpPr>
            <a:spLocks noTextEdit="1"/>
          </p:cNvSpPr>
          <p:nvPr>
            <p:ph type="sldImg"/>
          </p:nvPr>
        </p:nvSpPr>
        <p:spPr/>
      </p:sp>
      <p:sp>
        <p:nvSpPr>
          <p:cNvPr id="2068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08898" name="Rectangle 2"/>
          <p:cNvSpPr>
            <a:spLocks noTextEdit="1"/>
          </p:cNvSpPr>
          <p:nvPr>
            <p:ph type="sldImg"/>
          </p:nvPr>
        </p:nvSpPr>
        <p:spPr/>
      </p:sp>
      <p:sp>
        <p:nvSpPr>
          <p:cNvPr id="2088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10946" name="Rectangle 2"/>
          <p:cNvSpPr>
            <a:spLocks noTextEdit="1"/>
          </p:cNvSpPr>
          <p:nvPr>
            <p:ph type="sldImg"/>
          </p:nvPr>
        </p:nvSpPr>
        <p:spPr/>
      </p:sp>
      <p:sp>
        <p:nvSpPr>
          <p:cNvPr id="2109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12994" name="Rectangle 2"/>
          <p:cNvSpPr>
            <a:spLocks noTextEdit="1"/>
          </p:cNvSpPr>
          <p:nvPr>
            <p:ph type="sldImg"/>
          </p:nvPr>
        </p:nvSpPr>
        <p:spPr/>
      </p:sp>
      <p:sp>
        <p:nvSpPr>
          <p:cNvPr id="2129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Rectangle 2"/>
          <p:cNvSpPr>
            <a:spLocks noTextEdit="1"/>
          </p:cNvSpPr>
          <p:nvPr>
            <p:ph type="sldImg"/>
          </p:nvPr>
        </p:nvSpPr>
        <p:spPr>
          <a:xfrm>
            <a:off x="2187575" y="871538"/>
            <a:ext cx="4357688" cy="3268662"/>
          </a:xfrm>
          <a:solidFill>
            <a:srgbClr val="FFFFFF"/>
          </a:solidFill>
        </p:spPr>
      </p:sp>
      <p:sp>
        <p:nvSpPr>
          <p:cNvPr id="215042" name="Rectangle 3"/>
          <p:cNvSpPr>
            <a:spLocks noGrp="1"/>
          </p:cNvSpPr>
          <p:nvPr>
            <p:ph type="body"/>
          </p:nvPr>
        </p:nvSpPr>
        <p:spPr>
          <a:xfrm>
            <a:off x="2382838" y="4265613"/>
            <a:ext cx="3900487" cy="4249737"/>
          </a:xfrm>
        </p:spPr>
        <p:txBody>
          <a:bodyPr vert="horz" wrap="square" lIns="93553" tIns="46777" rIns="93553" bIns="46777" anchor="t" anchorCtr="0"/>
          <a:p>
            <a:pPr lvl="0"/>
            <a:r>
              <a:rPr lang="en-US" altLang="zh-CN" sz="1100" dirty="0">
                <a:latin typeface="ZapfHumnst BT" pitchFamily="34" charset="0"/>
              </a:rPr>
              <a:t>This is a repeat of the slide first introduced in Architectural Analysis. It is included here as a review.</a:t>
            </a:r>
            <a:endParaRPr lang="en-US" altLang="zh-CN" sz="1100" dirty="0">
              <a:latin typeface="ZapfHumnst BT" pitchFamily="34" charset="0"/>
            </a:endParaRPr>
          </a:p>
          <a:p>
            <a:pPr lvl="0"/>
            <a:r>
              <a:rPr lang="en-US" altLang="zh-CN" sz="1100" dirty="0">
                <a:latin typeface="ZapfHumnst BT" pitchFamily="34" charset="0"/>
              </a:rPr>
              <a:t>During Architectural Analysis, the focus was on the upper-level layers (that is, the application and business-specific layers). During </a:t>
            </a:r>
            <a:r>
              <a:rPr lang="en-US" altLang="zh-CN" sz="1100" b="1" dirty="0">
                <a:latin typeface="ZapfHumnst BT" pitchFamily="34" charset="0"/>
              </a:rPr>
              <a:t>Identify Design Elements</a:t>
            </a:r>
            <a:r>
              <a:rPr lang="en-US" altLang="zh-CN" sz="1100" dirty="0">
                <a:latin typeface="ZapfHumnst BT" pitchFamily="34" charset="0"/>
              </a:rPr>
              <a:t>, the focus is on the lower-level layers.</a:t>
            </a:r>
            <a:endParaRPr lang="en-US" altLang="zh-CN" sz="1100" dirty="0">
              <a:latin typeface="ZapfHumnst BT" pitchFamily="34" charset="0"/>
            </a:endParaRPr>
          </a:p>
          <a:p>
            <a:pPr lvl="0"/>
            <a:r>
              <a:rPr lang="en-US" altLang="zh-CN" sz="1100" dirty="0">
                <a:latin typeface="ZapfHumnst BT" pitchFamily="34" charset="0"/>
              </a:rPr>
              <a:t>The layering principles originally described for packages also apply to subsystems.</a:t>
            </a:r>
            <a:endParaRPr lang="en-US" altLang="zh-CN" sz="1100" dirty="0">
              <a:latin typeface="ZapfHumnst BT" pitchFamily="34" charset="0"/>
            </a:endParaRPr>
          </a:p>
        </p:txBody>
      </p:sp>
      <p:sp>
        <p:nvSpPr>
          <p:cNvPr id="215043" name="Text Box 4"/>
          <p:cNvSpPr txBox="1"/>
          <p:nvPr/>
        </p:nvSpPr>
        <p:spPr>
          <a:xfrm>
            <a:off x="557213" y="1298575"/>
            <a:ext cx="1701800" cy="7366000"/>
          </a:xfrm>
          <a:prstGeom prst="rect">
            <a:avLst/>
          </a:prstGeom>
          <a:noFill/>
          <a:ln w="9525">
            <a:noFill/>
          </a:ln>
        </p:spPr>
        <p:txBody>
          <a:bodyPr lIns="110444" tIns="55223" rIns="110444" bIns="55223"/>
          <a:p>
            <a:pPr lvl="0" defTabSz="935355"/>
            <a:r>
              <a:rPr lang="en-US" altLang="zh-CN" sz="1100" dirty="0">
                <a:latin typeface="ZapfHumnst BT" pitchFamily="34" charset="0"/>
                <a:ea typeface="宋体" panose="02010600030101010101" pitchFamily="2" charset="-122"/>
              </a:rPr>
              <a:t>This graphic comes from RUP.</a:t>
            </a:r>
            <a:endParaRPr lang="en-US" altLang="zh-CN" sz="1100" dirty="0">
              <a:latin typeface="ZapfHumnst BT" pitchFamily="34" charset="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Rectangle 2"/>
          <p:cNvSpPr>
            <a:spLocks noTextEdit="1"/>
          </p:cNvSpPr>
          <p:nvPr>
            <p:ph type="sldImg"/>
          </p:nvPr>
        </p:nvSpPr>
        <p:spPr>
          <a:xfrm>
            <a:off x="903288" y="741363"/>
            <a:ext cx="4930775" cy="3697287"/>
          </a:xfrm>
          <a:solidFill>
            <a:srgbClr val="FFFFFF"/>
          </a:solidFill>
        </p:spPr>
      </p:sp>
      <p:sp>
        <p:nvSpPr>
          <p:cNvPr id="220162" name="Rectangle 3"/>
          <p:cNvSpPr>
            <a:spLocks noGrp="1"/>
          </p:cNvSpPr>
          <p:nvPr>
            <p:ph type="body"/>
          </p:nvPr>
        </p:nvSpPr>
        <p:spPr>
          <a:xfrm>
            <a:off x="898525" y="4684713"/>
            <a:ext cx="4938713" cy="4440237"/>
          </a:xfrm>
          <a:solidFill>
            <a:srgbClr val="FFFFFF"/>
          </a:solidFill>
          <a:ln>
            <a:solidFill>
              <a:srgbClr val="000000"/>
            </a:solidFill>
            <a:miter/>
          </a:ln>
        </p:spPr>
        <p:txBody>
          <a:bodyPr vert="horz" wrap="square" lIns="94853" tIns="47426" rIns="94853" bIns="47426" anchor="t" anchorCtr="0"/>
          <a:p>
            <a:pPr lvl="0"/>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Rectangle 2"/>
          <p:cNvSpPr>
            <a:spLocks noTextEdit="1"/>
          </p:cNvSpPr>
          <p:nvPr>
            <p:ph type="sldImg"/>
          </p:nvPr>
        </p:nvSpPr>
        <p:spPr>
          <a:xfrm>
            <a:off x="903288" y="741363"/>
            <a:ext cx="4930775" cy="3697287"/>
          </a:xfrm>
          <a:solidFill>
            <a:srgbClr val="FFFFFF"/>
          </a:solidFill>
        </p:spPr>
      </p:sp>
      <p:sp>
        <p:nvSpPr>
          <p:cNvPr id="220162" name="Rectangle 3"/>
          <p:cNvSpPr>
            <a:spLocks noGrp="1"/>
          </p:cNvSpPr>
          <p:nvPr>
            <p:ph type="body"/>
          </p:nvPr>
        </p:nvSpPr>
        <p:spPr>
          <a:xfrm>
            <a:off x="898525" y="4684713"/>
            <a:ext cx="4938713" cy="4440237"/>
          </a:xfrm>
          <a:solidFill>
            <a:srgbClr val="FFFFFF"/>
          </a:solidFill>
          <a:ln>
            <a:solidFill>
              <a:srgbClr val="000000"/>
            </a:solidFill>
            <a:miter/>
          </a:ln>
        </p:spPr>
        <p:txBody>
          <a:bodyPr vert="horz" wrap="square" lIns="94853" tIns="47426" rIns="94853" bIns="47426" anchor="t" anchorCtr="0"/>
          <a:p>
            <a:pPr lvl="0"/>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30402" name="Rectangle 2"/>
          <p:cNvSpPr>
            <a:spLocks noTextEdit="1"/>
          </p:cNvSpPr>
          <p:nvPr>
            <p:ph type="sldImg"/>
          </p:nvPr>
        </p:nvSpPr>
        <p:spPr/>
      </p:sp>
      <p:sp>
        <p:nvSpPr>
          <p:cNvPr id="23040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32450" name="Rectangle 2"/>
          <p:cNvSpPr>
            <a:spLocks noTextEdit="1"/>
          </p:cNvSpPr>
          <p:nvPr>
            <p:ph type="sldImg"/>
          </p:nvPr>
        </p:nvSpPr>
        <p:spPr/>
      </p:sp>
      <p:sp>
        <p:nvSpPr>
          <p:cNvPr id="2324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34498" name="Rectangle 2"/>
          <p:cNvSpPr>
            <a:spLocks noTextEdit="1"/>
          </p:cNvSpPr>
          <p:nvPr>
            <p:ph type="sldImg"/>
          </p:nvPr>
        </p:nvSpPr>
        <p:spPr/>
      </p:sp>
      <p:sp>
        <p:nvSpPr>
          <p:cNvPr id="2344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9698" name="Rectangle 2"/>
          <p:cNvSpPr>
            <a:spLocks noTextEdit="1"/>
          </p:cNvSpPr>
          <p:nvPr>
            <p:ph type="sldImg"/>
          </p:nvPr>
        </p:nvSpPr>
        <p:spPr/>
      </p:sp>
      <p:sp>
        <p:nvSpPr>
          <p:cNvPr id="296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36546" name="Rectangle 2"/>
          <p:cNvSpPr>
            <a:spLocks noTextEdit="1"/>
          </p:cNvSpPr>
          <p:nvPr>
            <p:ph type="sldImg"/>
          </p:nvPr>
        </p:nvSpPr>
        <p:spPr/>
      </p:sp>
      <p:sp>
        <p:nvSpPr>
          <p:cNvPr id="2365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38594" name="Rectangle 2"/>
          <p:cNvSpPr>
            <a:spLocks noTextEdit="1"/>
          </p:cNvSpPr>
          <p:nvPr>
            <p:ph type="sldImg"/>
          </p:nvPr>
        </p:nvSpPr>
        <p:spPr/>
      </p:sp>
      <p:sp>
        <p:nvSpPr>
          <p:cNvPr id="2385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0642" name="Rectangle 2"/>
          <p:cNvSpPr>
            <a:spLocks noTextEdit="1"/>
          </p:cNvSpPr>
          <p:nvPr>
            <p:ph type="sldImg"/>
          </p:nvPr>
        </p:nvSpPr>
        <p:spPr/>
      </p:sp>
      <p:sp>
        <p:nvSpPr>
          <p:cNvPr id="2406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2690" name="Rectangle 2"/>
          <p:cNvSpPr>
            <a:spLocks noTextEdit="1"/>
          </p:cNvSpPr>
          <p:nvPr>
            <p:ph type="sldImg"/>
          </p:nvPr>
        </p:nvSpPr>
        <p:spPr/>
      </p:sp>
      <p:sp>
        <p:nvSpPr>
          <p:cNvPr id="2426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4738" name="Rectangle 2"/>
          <p:cNvSpPr>
            <a:spLocks noTextEdit="1"/>
          </p:cNvSpPr>
          <p:nvPr>
            <p:ph type="sldImg"/>
          </p:nvPr>
        </p:nvSpPr>
        <p:spPr/>
      </p:sp>
      <p:sp>
        <p:nvSpPr>
          <p:cNvPr id="24473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6786" name="Rectangle 2"/>
          <p:cNvSpPr>
            <a:spLocks noTextEdit="1"/>
          </p:cNvSpPr>
          <p:nvPr>
            <p:ph type="sldImg"/>
          </p:nvPr>
        </p:nvSpPr>
        <p:spPr/>
      </p:sp>
      <p:sp>
        <p:nvSpPr>
          <p:cNvPr id="24678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48834" name="Rectangle 2"/>
          <p:cNvSpPr>
            <a:spLocks noTextEdit="1"/>
          </p:cNvSpPr>
          <p:nvPr>
            <p:ph type="sldImg"/>
          </p:nvPr>
        </p:nvSpPr>
        <p:spPr/>
      </p:sp>
      <p:sp>
        <p:nvSpPr>
          <p:cNvPr id="24883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50882" name="Rectangle 2"/>
          <p:cNvSpPr>
            <a:spLocks noTextEdit="1"/>
          </p:cNvSpPr>
          <p:nvPr>
            <p:ph type="sldImg"/>
          </p:nvPr>
        </p:nvSpPr>
        <p:spPr/>
      </p:sp>
      <p:sp>
        <p:nvSpPr>
          <p:cNvPr id="25088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4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58050" name="Rectangle 2"/>
          <p:cNvSpPr>
            <a:spLocks noTextEdit="1"/>
          </p:cNvSpPr>
          <p:nvPr>
            <p:ph type="sldImg"/>
          </p:nvPr>
        </p:nvSpPr>
        <p:spPr/>
      </p:sp>
      <p:sp>
        <p:nvSpPr>
          <p:cNvPr id="25805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60098" name="Rectangle 2"/>
          <p:cNvSpPr>
            <a:spLocks noTextEdit="1"/>
          </p:cNvSpPr>
          <p:nvPr>
            <p:ph type="sldImg"/>
          </p:nvPr>
        </p:nvSpPr>
        <p:spPr/>
      </p:sp>
      <p:sp>
        <p:nvSpPr>
          <p:cNvPr id="26009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31746" name="Rectangle 2"/>
          <p:cNvSpPr>
            <a:spLocks noTextEdit="1"/>
          </p:cNvSpPr>
          <p:nvPr>
            <p:ph type="sldImg"/>
          </p:nvPr>
        </p:nvSpPr>
        <p:spPr/>
      </p:sp>
      <p:sp>
        <p:nvSpPr>
          <p:cNvPr id="317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62146" name="Rectangle 2"/>
          <p:cNvSpPr>
            <a:spLocks noTextEdit="1"/>
          </p:cNvSpPr>
          <p:nvPr>
            <p:ph type="sldImg"/>
          </p:nvPr>
        </p:nvSpPr>
        <p:spPr/>
      </p:sp>
      <p:sp>
        <p:nvSpPr>
          <p:cNvPr id="26214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64194" name="Rectangle 2"/>
          <p:cNvSpPr>
            <a:spLocks noTextEdit="1"/>
          </p:cNvSpPr>
          <p:nvPr>
            <p:ph type="sldImg"/>
          </p:nvPr>
        </p:nvSpPr>
        <p:spPr/>
      </p:sp>
      <p:sp>
        <p:nvSpPr>
          <p:cNvPr id="26419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1"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66242" name="Rectangle 2"/>
          <p:cNvSpPr>
            <a:spLocks noTextEdit="1"/>
          </p:cNvSpPr>
          <p:nvPr>
            <p:ph type="sldImg"/>
          </p:nvPr>
        </p:nvSpPr>
        <p:spPr/>
      </p:sp>
      <p:sp>
        <p:nvSpPr>
          <p:cNvPr id="266243"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8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68290" name="Rectangle 2"/>
          <p:cNvSpPr>
            <a:spLocks noTextEdit="1"/>
          </p:cNvSpPr>
          <p:nvPr>
            <p:ph type="sldImg"/>
          </p:nvPr>
        </p:nvSpPr>
        <p:spPr/>
      </p:sp>
      <p:sp>
        <p:nvSpPr>
          <p:cNvPr id="26829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09"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3410" name="Rectangle 2"/>
          <p:cNvSpPr>
            <a:spLocks noTextEdit="1"/>
          </p:cNvSpPr>
          <p:nvPr>
            <p:ph type="sldImg"/>
          </p:nvPr>
        </p:nvSpPr>
        <p:spPr/>
      </p:sp>
      <p:sp>
        <p:nvSpPr>
          <p:cNvPr id="273411"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5458" name="Rectangle 2"/>
          <p:cNvSpPr>
            <a:spLocks noTextEdit="1"/>
          </p:cNvSpPr>
          <p:nvPr>
            <p:ph type="sldImg"/>
          </p:nvPr>
        </p:nvSpPr>
        <p:spPr/>
      </p:sp>
      <p:sp>
        <p:nvSpPr>
          <p:cNvPr id="27545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7"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5458" name="Rectangle 2"/>
          <p:cNvSpPr>
            <a:spLocks noTextEdit="1"/>
          </p:cNvSpPr>
          <p:nvPr>
            <p:ph type="sldImg"/>
          </p:nvPr>
        </p:nvSpPr>
        <p:spPr/>
      </p:sp>
      <p:sp>
        <p:nvSpPr>
          <p:cNvPr id="275459"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7506" name="Rectangle 2"/>
          <p:cNvSpPr>
            <a:spLocks noTextEdit="1"/>
          </p:cNvSpPr>
          <p:nvPr>
            <p:ph type="sldImg"/>
          </p:nvPr>
        </p:nvSpPr>
        <p:spPr/>
      </p:sp>
      <p:sp>
        <p:nvSpPr>
          <p:cNvPr id="27750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3"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79554" name="Rectangle 2"/>
          <p:cNvSpPr>
            <a:spLocks noTextEdit="1"/>
          </p:cNvSpPr>
          <p:nvPr>
            <p:ph type="sldImg"/>
          </p:nvPr>
        </p:nvSpPr>
        <p:spPr/>
      </p:sp>
      <p:sp>
        <p:nvSpPr>
          <p:cNvPr id="279555"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5" name="Rectangle 7"/>
          <p:cNvSpPr txBox="1">
            <a:spLocks noGrp="1"/>
          </p:cNvSpPr>
          <p:nvPr/>
        </p:nvSpPr>
        <p:spPr>
          <a:xfrm>
            <a:off x="3816350" y="9372600"/>
            <a:ext cx="2919413" cy="493713"/>
          </a:xfrm>
          <a:prstGeom prst="rect">
            <a:avLst/>
          </a:prstGeom>
          <a:noFill/>
          <a:ln w="9525">
            <a:noFill/>
          </a:ln>
        </p:spPr>
        <p:txBody>
          <a:bodyPr anchor="b" anchorCtr="0"/>
          <a:p>
            <a:pPr lvl="0" algn="r"/>
            <a:fld id="{9A0DB2DC-4C9A-4742-B13C-FB6460FD3503}" type="slidenum">
              <a:rPr lang="ja-JP" altLang="en-US" sz="1200" dirty="0"/>
            </a:fld>
            <a:endParaRPr lang="ja-JP" altLang="en-US" sz="1200" dirty="0"/>
          </a:p>
        </p:txBody>
      </p:sp>
      <p:sp>
        <p:nvSpPr>
          <p:cNvPr id="282626" name="Rectangle 2"/>
          <p:cNvSpPr>
            <a:spLocks noTextEdit="1"/>
          </p:cNvSpPr>
          <p:nvPr>
            <p:ph type="sldImg"/>
          </p:nvPr>
        </p:nvSpPr>
        <p:spPr/>
      </p:sp>
      <p:sp>
        <p:nvSpPr>
          <p:cNvPr id="282627" name="Rectangle 3"/>
          <p:cNvSpPr>
            <a:spLocks noGrp="1"/>
          </p:cNvSpPr>
          <p:nvPr>
            <p:ph type="body"/>
          </p:nvPr>
        </p:nvSpPr>
        <p:spPr>
          <a:xfrm>
            <a:off x="673100" y="4686300"/>
            <a:ext cx="5389563" cy="4440238"/>
          </a:xfrm>
        </p:spPr>
        <p:txBody>
          <a:bodyPr vert="horz" wrap="square" lIns="91440" tIns="45720" rIns="91440" bIns="45720" anchor="t" anchorCtr="0"/>
          <a:p>
            <a:pPr lvl="0"/>
            <a:endParaRPr lang="ja-JP"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タイトル スライド">
    <p:bg>
      <p:bgPr>
        <a:solidFill>
          <a:schemeClr val="bg1"/>
        </a:solidFill>
        <a:effectLst/>
      </p:bgPr>
    </p:bg>
    <p:spTree>
      <p:nvGrpSpPr>
        <p:cNvPr id="1" name=""/>
        <p:cNvGrpSpPr/>
        <p:nvPr/>
      </p:nvGrpSpPr>
      <p:grpSpPr>
        <a:xfrm>
          <a:off x="0" y="0"/>
          <a:ext cx="0" cy="0"/>
          <a:chOff x="0" y="0"/>
          <a:chExt cx="0" cy="0"/>
        </a:xfrm>
      </p:grpSpPr>
      <p:pic>
        <p:nvPicPr>
          <p:cNvPr id="5122" name="Picture 17" descr="waves2"/>
          <p:cNvPicPr>
            <a:picLocks noChangeAspect="1"/>
          </p:cNvPicPr>
          <p:nvPr/>
        </p:nvPicPr>
        <p:blipFill>
          <a:blip r:embed="rId2"/>
          <a:stretch>
            <a:fillRect/>
          </a:stretch>
        </p:blipFill>
        <p:spPr>
          <a:xfrm>
            <a:off x="0" y="3579813"/>
            <a:ext cx="9140825" cy="3278187"/>
          </a:xfrm>
          <a:prstGeom prst="rect">
            <a:avLst/>
          </a:prstGeom>
          <a:noFill/>
          <a:ln w="9525">
            <a:noFill/>
          </a:ln>
        </p:spPr>
      </p:pic>
      <p:sp>
        <p:nvSpPr>
          <p:cNvPr id="5123" name="Text Box 11"/>
          <p:cNvSpPr txBox="1"/>
          <p:nvPr/>
        </p:nvSpPr>
        <p:spPr>
          <a:xfrm>
            <a:off x="0" y="6629400"/>
            <a:ext cx="5486400" cy="228600"/>
          </a:xfrm>
          <a:prstGeom prst="rect">
            <a:avLst/>
          </a:prstGeom>
          <a:noFill/>
          <a:ln w="9525">
            <a:noFill/>
          </a:ln>
        </p:spPr>
        <p:txBody>
          <a:bodyPr>
            <a:spAutoFit/>
          </a:bodyPr>
          <a:p>
            <a:pPr lvl="0">
              <a:lnSpc>
                <a:spcPct val="90000"/>
              </a:lnSpc>
            </a:pPr>
            <a:r>
              <a:rPr lang="en-US" altLang="ja-JP" sz="1000">
                <a:solidFill>
                  <a:schemeClr val="bg1"/>
                </a:solidFill>
                <a:latin typeface="Arial" panose="020B0604020202020204" pitchFamily="34" charset="0"/>
              </a:rPr>
              <a:t>© 2010</a:t>
            </a:r>
            <a:r>
              <a:rPr lang="ja-JP" altLang="en-US" sz="1000" dirty="0">
                <a:solidFill>
                  <a:schemeClr val="bg1"/>
                </a:solidFill>
                <a:latin typeface="Arial" panose="020B0604020202020204" pitchFamily="34" charset="0"/>
              </a:rPr>
              <a:t> </a:t>
            </a:r>
            <a:r>
              <a:rPr lang="en-US" altLang="ja-JP" sz="1000">
                <a:solidFill>
                  <a:schemeClr val="bg1"/>
                </a:solidFill>
                <a:latin typeface="Arial" panose="020B0604020202020204" pitchFamily="34" charset="0"/>
              </a:rPr>
              <a:t>Sichuan University. All rights reserved.  |  Confidential</a:t>
            </a:r>
            <a:endParaRPr lang="en-US" altLang="ja-JP" sz="1200">
              <a:latin typeface="Arial" panose="020B0604020202020204" pitchFamily="34" charset="0"/>
            </a:endParaRPr>
          </a:p>
        </p:txBody>
      </p:sp>
      <p:sp>
        <p:nvSpPr>
          <p:cNvPr id="7172" name="Rectangle 4"/>
          <p:cNvSpPr>
            <a:spLocks noGrp="1" noChangeArrowheads="1"/>
          </p:cNvSpPr>
          <p:nvPr>
            <p:ph type="ctrTitle"/>
          </p:nvPr>
        </p:nvSpPr>
        <p:spPr>
          <a:xfrm>
            <a:off x="685800" y="1447800"/>
            <a:ext cx="7772400" cy="914400"/>
          </a:xfrm>
        </p:spPr>
        <p:txBody>
          <a:bodyPr/>
          <a:lstStyle>
            <a:lvl1pPr algn="ctr">
              <a:defRPr sz="3600"/>
            </a:lvl1pPr>
          </a:lstStyle>
          <a:p>
            <a:pPr fontAlgn="base"/>
            <a:r>
              <a:rPr lang="ja-JP" altLang="en-US" strike="noStrike" noProof="1"/>
              <a:t>マスタ タイトルの書式設定</a:t>
            </a:r>
            <a:endParaRPr lang="ja-JP" altLang="en-US" strike="noStrike" noProof="1"/>
          </a:p>
        </p:txBody>
      </p:sp>
      <p:sp>
        <p:nvSpPr>
          <p:cNvPr id="7173" name="Rectangle 5"/>
          <p:cNvSpPr>
            <a:spLocks noGrp="1" noChangeArrowheads="1"/>
          </p:cNvSpPr>
          <p:nvPr>
            <p:ph type="subTitle" idx="1"/>
          </p:nvPr>
        </p:nvSpPr>
        <p:spPr>
          <a:xfrm>
            <a:off x="1371600" y="2362200"/>
            <a:ext cx="6400800" cy="609600"/>
          </a:xfrm>
        </p:spPr>
        <p:txBody>
          <a:bodyPr/>
          <a:lstStyle>
            <a:lvl1pPr marL="0" indent="0" algn="ctr">
              <a:buFontTx/>
              <a:buNone/>
              <a:defRPr sz="2400">
                <a:solidFill>
                  <a:srgbClr val="4C4C4C"/>
                </a:solidFill>
              </a:defRPr>
            </a:lvl1pPr>
          </a:lstStyle>
          <a:p>
            <a:pPr fontAlgn="base"/>
            <a:r>
              <a:rPr lang="ja-JP" altLang="en-US" strike="noStrike" noProof="1"/>
              <a:t>マスタ サブタイトルの書式設定</a:t>
            </a:r>
            <a:endParaRPr lang="ja-JP"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05600" y="228600"/>
            <a:ext cx="2133600" cy="5257800"/>
          </a:xfrm>
        </p:spPr>
        <p:txBody>
          <a:bodyPr vert="eaVert"/>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a:xfrm>
            <a:off x="304800" y="228600"/>
            <a:ext cx="6248400" cy="5257800"/>
          </a:xfrm>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表プレースホルダ 2"/>
          <p:cNvSpPr>
            <a:spLocks noGrp="1"/>
          </p:cNvSpPr>
          <p:nvPr>
            <p:ph type="tbl" idx="1"/>
          </p:nvPr>
        </p:nvSpPr>
        <p:spPr>
          <a:xfrm>
            <a:off x="685800" y="1066800"/>
            <a:ext cx="7772400" cy="4419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52A930"/>
              </a:buClr>
              <a:buSzTx/>
              <a:buFontTx/>
              <a:buChar char="•"/>
              <a:defRPr/>
            </a:pPr>
            <a:endParaRPr kumimoji="0" lang="ja-JP"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sz="half" idx="1"/>
          </p:nvPr>
        </p:nvSpPr>
        <p:spPr>
          <a:xfrm>
            <a:off x="6858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p:cNvSpPr>
            <a:spLocks noGrp="1"/>
          </p:cNvSpPr>
          <p:nvPr>
            <p:ph type="title"/>
          </p:nvPr>
        </p:nvSpPr>
        <p:spPr>
          <a:xfrm>
            <a:off x="342900" y="304800"/>
            <a:ext cx="8458200" cy="678611"/>
          </a:xfrm>
          <a:prstGeom prst="rect">
            <a:avLst/>
          </a:prstGeom>
        </p:spPr>
        <p:txBody>
          <a:bodyPr anchor="ctr">
            <a:noAutofit/>
          </a:bodyPr>
          <a:lstStyle>
            <a:lvl1pPr>
              <a:defRPr sz="4000"/>
            </a:lvl1pPr>
          </a:lstStyle>
          <a:p>
            <a:endParaRPr lang="en-US" dirty="0"/>
          </a:p>
        </p:txBody>
      </p:sp>
      <p:sp>
        <p:nvSpPr>
          <p:cNvPr id="5" name="Content Placeholder 1"/>
          <p:cNvSpPr>
            <a:spLocks noGrp="1"/>
          </p:cNvSpPr>
          <p:nvPr>
            <p:ph sz="quarter" idx="11" hasCustomPrompt="1"/>
          </p:nvPr>
        </p:nvSpPr>
        <p:spPr>
          <a:xfrm>
            <a:off x="342900" y="1276709"/>
            <a:ext cx="8458200" cy="4971691"/>
          </a:xfrm>
          <a:prstGeom prst="rect">
            <a:avLst/>
          </a:prstGeom>
        </p:spPr>
        <p:txBody>
          <a:bodyPr/>
          <a:lstStyle>
            <a:lvl1pPr>
              <a:defRPr/>
            </a:lvl1pPr>
            <a:lvl2pPr marL="291465" indent="-291465">
              <a:spcBef>
                <a:spcPts val="1000"/>
              </a:spcBef>
              <a:spcAft>
                <a:spcPts val="0"/>
              </a:spcAft>
              <a:defRPr/>
            </a:lvl2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342900" y="304800"/>
            <a:ext cx="8458200" cy="678611"/>
          </a:xfrm>
          <a:prstGeom prst="rect">
            <a:avLst/>
          </a:prstGeom>
        </p:spPr>
        <p:txBody>
          <a:bodyPr anchor="ctr">
            <a:noAutofit/>
          </a:bodyPr>
          <a:lstStyle>
            <a:lvl1pPr>
              <a:defRPr sz="4000"/>
            </a:lvl1pPr>
          </a:lstStyle>
          <a:p>
            <a:r>
              <a:rPr lang="en-US" dirty="0"/>
              <a:t>Slide Title</a:t>
            </a:r>
            <a:endParaRPr lang="en-US" dirty="0"/>
          </a:p>
        </p:txBody>
      </p:sp>
      <p:sp>
        <p:nvSpPr>
          <p:cNvPr id="5" name="Content Placeholder 1"/>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quarter" idx="14" hasCustomPrompt="1"/>
          </p:nvPr>
        </p:nvSpPr>
        <p:spPr>
          <a:xfrm>
            <a:off x="342900" y="4343400"/>
            <a:ext cx="8458200" cy="1905000"/>
          </a:xfrm>
        </p:spPr>
        <p:txBody>
          <a:bodyPr/>
          <a:lstStyle>
            <a:lvl1pPr>
              <a:defRPr/>
            </a:lvl1pPr>
            <a:lvl4pPr marL="455930" indent="0">
              <a:buNone/>
              <a:defRPr/>
            </a:lvl4pPr>
          </a:lstStyle>
          <a:p>
            <a:pPr lvl="0"/>
            <a:r>
              <a:rPr lang="en-US" dirty="0"/>
              <a:t>Slide Content 2</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342900" y="304800"/>
            <a:ext cx="8458200" cy="678611"/>
          </a:xfrm>
          <a:prstGeom prst="rect">
            <a:avLst/>
          </a:prstGeom>
        </p:spPr>
        <p:txBody>
          <a:bodyPr anchor="ctr"/>
          <a:lstStyle>
            <a:lvl1pPr>
              <a:defRPr sz="4000"/>
            </a:lvl1pPr>
          </a:lstStyle>
          <a:p>
            <a:r>
              <a:rPr lang="en-US" dirty="0"/>
              <a:t>Slide Title</a:t>
            </a:r>
            <a:endParaRPr lang="en-US" dirty="0"/>
          </a:p>
        </p:txBody>
      </p:sp>
      <p:sp>
        <p:nvSpPr>
          <p:cNvPr id="5" name="Content Placeholder 1"/>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endParaRPr lang="en-US" dirty="0"/>
          </a:p>
          <a:p>
            <a:pPr lvl="1"/>
            <a:r>
              <a:rPr lang="en-US" dirty="0"/>
              <a:t>Second level</a:t>
            </a:r>
            <a:endParaRPr lang="en-US" dirty="0"/>
          </a:p>
          <a:p>
            <a:pPr lvl="2"/>
            <a:r>
              <a:rPr lang="en-US" dirty="0"/>
              <a:t>Third level</a:t>
            </a:r>
            <a:endParaRPr lang="en-US" dirty="0"/>
          </a:p>
        </p:txBody>
      </p:sp>
      <p:sp>
        <p:nvSpPr>
          <p:cNvPr id="8" name="Content Placeholder 3"/>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endParaRPr lang="en-US" dirty="0"/>
          </a:p>
          <a:p>
            <a:pPr lvl="1"/>
            <a:r>
              <a:rPr lang="en-US" dirty="0"/>
              <a:t>Second level</a:t>
            </a:r>
            <a:endParaRPr lang="en-US" dirty="0"/>
          </a:p>
          <a:p>
            <a:pPr lvl="2"/>
            <a:r>
              <a:rPr lang="en-US" dirty="0"/>
              <a:t>Third level</a:t>
            </a:r>
            <a:endParaRPr lang="en-US" dirty="0"/>
          </a:p>
        </p:txBody>
      </p:sp>
      <p:sp>
        <p:nvSpPr>
          <p:cNvPr id="11" name="Content Placeholder 4"/>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endParaRPr lang="en-US" dirty="0"/>
          </a:p>
          <a:p>
            <a:pPr lvl="1"/>
            <a:r>
              <a:rPr lang="en-US" dirty="0"/>
              <a:t>Second level</a:t>
            </a:r>
            <a:endParaRPr lang="en-US" dirty="0"/>
          </a:p>
          <a:p>
            <a:pPr lvl="2"/>
            <a:r>
              <a:rPr lang="en-US" dirty="0"/>
              <a:t>Third level</a:t>
            </a:r>
            <a:endParaRPr lang="en-US" dirty="0"/>
          </a:p>
        </p:txBody>
      </p:sp>
      <p:sp>
        <p:nvSpPr>
          <p:cNvPr id="13" name="Content Placeholder 5"/>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endParaRPr lang="en-US" dirty="0"/>
          </a:p>
          <a:p>
            <a:pPr lvl="1"/>
            <a:r>
              <a:rPr lang="en-US" dirty="0"/>
              <a:t>Second level</a:t>
            </a:r>
            <a:endParaRPr lang="en-US" dirty="0"/>
          </a:p>
          <a:p>
            <a:pPr lvl="2"/>
            <a:r>
              <a:rPr lang="en-US" dirty="0"/>
              <a:t>Third level</a:t>
            </a:r>
            <a:endParaRPr lang="en-US" dirty="0"/>
          </a:p>
        </p:txBody>
      </p:sp>
      <p:sp>
        <p:nvSpPr>
          <p:cNvPr id="15" name="Content Placeholder 6"/>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showMasterSp="0">
  <p:cSld name="タイトル スライド">
    <p:bg>
      <p:bgPr>
        <a:solidFill>
          <a:schemeClr val="bg1"/>
        </a:solidFill>
        <a:effectLst/>
      </p:bgPr>
    </p:bg>
    <p:spTree>
      <p:nvGrpSpPr>
        <p:cNvPr id="1" name=""/>
        <p:cNvGrpSpPr/>
        <p:nvPr/>
      </p:nvGrpSpPr>
      <p:grpSpPr>
        <a:xfrm>
          <a:off x="0" y="0"/>
          <a:ext cx="0" cy="0"/>
          <a:chOff x="0" y="0"/>
          <a:chExt cx="0" cy="0"/>
        </a:xfrm>
      </p:grpSpPr>
      <p:pic>
        <p:nvPicPr>
          <p:cNvPr id="6146" name="Picture 17" descr="waves2"/>
          <p:cNvPicPr>
            <a:picLocks noChangeAspect="1"/>
          </p:cNvPicPr>
          <p:nvPr/>
        </p:nvPicPr>
        <p:blipFill>
          <a:blip r:embed="rId2"/>
          <a:stretch>
            <a:fillRect/>
          </a:stretch>
        </p:blipFill>
        <p:spPr>
          <a:xfrm>
            <a:off x="0" y="3579813"/>
            <a:ext cx="9140825" cy="3278187"/>
          </a:xfrm>
          <a:prstGeom prst="rect">
            <a:avLst/>
          </a:prstGeom>
          <a:noFill/>
          <a:ln w="9525">
            <a:noFill/>
          </a:ln>
        </p:spPr>
      </p:pic>
      <p:sp>
        <p:nvSpPr>
          <p:cNvPr id="6147" name="Text Box 11"/>
          <p:cNvSpPr txBox="1"/>
          <p:nvPr/>
        </p:nvSpPr>
        <p:spPr>
          <a:xfrm>
            <a:off x="0" y="6629400"/>
            <a:ext cx="5486400" cy="228600"/>
          </a:xfrm>
          <a:prstGeom prst="rect">
            <a:avLst/>
          </a:prstGeom>
          <a:noFill/>
          <a:ln w="9525">
            <a:noFill/>
          </a:ln>
        </p:spPr>
        <p:txBody>
          <a:bodyPr>
            <a:spAutoFit/>
          </a:bodyPr>
          <a:p>
            <a:pPr lvl="0">
              <a:lnSpc>
                <a:spcPct val="90000"/>
              </a:lnSpc>
            </a:pPr>
            <a:r>
              <a:rPr lang="en-US" altLang="ja-JP" sz="1000">
                <a:solidFill>
                  <a:schemeClr val="bg1"/>
                </a:solidFill>
                <a:latin typeface="Arial" panose="020B0604020202020204" pitchFamily="34" charset="0"/>
              </a:rPr>
              <a:t>© 2010</a:t>
            </a:r>
            <a:r>
              <a:rPr lang="ja-JP" altLang="en-US" sz="1000" dirty="0">
                <a:solidFill>
                  <a:schemeClr val="bg1"/>
                </a:solidFill>
                <a:latin typeface="Arial" panose="020B0604020202020204" pitchFamily="34" charset="0"/>
              </a:rPr>
              <a:t> </a:t>
            </a:r>
            <a:r>
              <a:rPr lang="en-US" altLang="ja-JP" sz="1000">
                <a:solidFill>
                  <a:schemeClr val="bg1"/>
                </a:solidFill>
                <a:latin typeface="Arial" panose="020B0604020202020204" pitchFamily="34" charset="0"/>
              </a:rPr>
              <a:t>Sichuan University. All rights reserved.  |  Confidential</a:t>
            </a:r>
            <a:endParaRPr lang="en-US" altLang="ja-JP" sz="1200">
              <a:latin typeface="Arial" panose="020B0604020202020204" pitchFamily="34" charset="0"/>
            </a:endParaRPr>
          </a:p>
        </p:txBody>
      </p:sp>
      <p:sp>
        <p:nvSpPr>
          <p:cNvPr id="7172" name="Rectangle 4"/>
          <p:cNvSpPr>
            <a:spLocks noGrp="1" noChangeArrowheads="1"/>
          </p:cNvSpPr>
          <p:nvPr>
            <p:ph type="ctrTitle"/>
          </p:nvPr>
        </p:nvSpPr>
        <p:spPr>
          <a:xfrm>
            <a:off x="685800" y="1447800"/>
            <a:ext cx="7772400" cy="914400"/>
          </a:xfrm>
        </p:spPr>
        <p:txBody>
          <a:bodyPr/>
          <a:lstStyle>
            <a:lvl1pPr algn="ctr">
              <a:defRPr sz="3600"/>
            </a:lvl1pPr>
          </a:lstStyle>
          <a:p>
            <a:pPr fontAlgn="base"/>
            <a:r>
              <a:rPr lang="ja-JP" altLang="en-US" strike="noStrike" noProof="1"/>
              <a:t>マスタ タイトルの書式設定</a:t>
            </a:r>
            <a:endParaRPr lang="ja-JP" altLang="en-US" strike="noStrike" noProof="1"/>
          </a:p>
        </p:txBody>
      </p:sp>
      <p:sp>
        <p:nvSpPr>
          <p:cNvPr id="7173" name="Rectangle 5"/>
          <p:cNvSpPr>
            <a:spLocks noGrp="1" noChangeArrowheads="1"/>
          </p:cNvSpPr>
          <p:nvPr>
            <p:ph type="subTitle" idx="1"/>
          </p:nvPr>
        </p:nvSpPr>
        <p:spPr>
          <a:xfrm>
            <a:off x="1371600" y="2362200"/>
            <a:ext cx="6400800" cy="609600"/>
          </a:xfrm>
        </p:spPr>
        <p:txBody>
          <a:bodyPr/>
          <a:lstStyle>
            <a:lvl1pPr marL="0" indent="0" algn="ctr">
              <a:buFontTx/>
              <a:buNone/>
              <a:defRPr sz="2400">
                <a:solidFill>
                  <a:srgbClr val="4C4C4C"/>
                </a:solidFill>
              </a:defRPr>
            </a:lvl1pPr>
          </a:lstStyle>
          <a:p>
            <a:pPr fontAlgn="base"/>
            <a:r>
              <a:rPr lang="ja-JP" altLang="en-US" strike="noStrike" noProof="1"/>
              <a:t>マスタ サブタイトルの書式設定</a:t>
            </a:r>
            <a:endParaRPr lang="ja-JP"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ja-JP" altLang="en-US" strike="noStrike" noProof="1" smtClean="0"/>
              <a:t>マスタ テキストの書式設定</a:t>
            </a:r>
            <a:endParaRPr lang="ja-JP" altLang="en-US" strike="noStrike" noProof="1" smtClean="0"/>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ja-JP" altLang="en-US" strike="noStrike" noProof="1" smtClean="0"/>
              <a:t>マスタ テキストの書式設定</a:t>
            </a:r>
            <a:endParaRPr lang="ja-JP" altLang="en-US" strike="noStrike" noProof="1" smtClean="0"/>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7" name="页脚占位符 6"/>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8" name="灯片编号占位符 7"/>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页脚占位符 2"/>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3" name="灯片编号占位符 2"/>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図プレースホルダ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52A930"/>
              </a:buClr>
              <a:buSzTx/>
              <a:buFontTx/>
              <a:buNone/>
              <a:defRPr/>
            </a:pPr>
            <a:endParaRPr kumimoji="0" lang="ja-JP"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05600" y="228600"/>
            <a:ext cx="2133600" cy="5257800"/>
          </a:xfrm>
        </p:spPr>
        <p:txBody>
          <a:bodyPr vert="eaVert"/>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a:xfrm>
            <a:off x="304800" y="228600"/>
            <a:ext cx="6248400" cy="5257800"/>
          </a:xfrm>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表プレースホルダ 2"/>
          <p:cNvSpPr>
            <a:spLocks noGrp="1"/>
          </p:cNvSpPr>
          <p:nvPr>
            <p:ph type="tbl" idx="1"/>
          </p:nvPr>
        </p:nvSpPr>
        <p:spPr>
          <a:xfrm>
            <a:off x="685800" y="1066800"/>
            <a:ext cx="7772400" cy="4419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52A930"/>
              </a:buClr>
              <a:buSzTx/>
              <a:buFontTx/>
              <a:buChar char="•"/>
              <a:defRPr/>
            </a:pPr>
            <a:endParaRPr kumimoji="0" lang="ja-JP"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sz="half" idx="1"/>
          </p:nvPr>
        </p:nvSpPr>
        <p:spPr>
          <a:xfrm>
            <a:off x="6858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showMasterSp="0">
  <p:cSld name="タイトル スライド">
    <p:bg>
      <p:bgPr>
        <a:solidFill>
          <a:schemeClr val="bg1"/>
        </a:solidFill>
        <a:effectLst/>
      </p:bgPr>
    </p:bg>
    <p:spTree>
      <p:nvGrpSpPr>
        <p:cNvPr id="1" name=""/>
        <p:cNvGrpSpPr/>
        <p:nvPr/>
      </p:nvGrpSpPr>
      <p:grpSpPr>
        <a:xfrm>
          <a:off x="0" y="0"/>
          <a:ext cx="0" cy="0"/>
          <a:chOff x="0" y="0"/>
          <a:chExt cx="0" cy="0"/>
        </a:xfrm>
      </p:grpSpPr>
      <p:pic>
        <p:nvPicPr>
          <p:cNvPr id="7170" name="Picture 17" descr="waves2"/>
          <p:cNvPicPr>
            <a:picLocks noChangeAspect="1"/>
          </p:cNvPicPr>
          <p:nvPr/>
        </p:nvPicPr>
        <p:blipFill>
          <a:blip r:embed="rId2"/>
          <a:stretch>
            <a:fillRect/>
          </a:stretch>
        </p:blipFill>
        <p:spPr>
          <a:xfrm>
            <a:off x="0" y="3579813"/>
            <a:ext cx="9140825" cy="3278187"/>
          </a:xfrm>
          <a:prstGeom prst="rect">
            <a:avLst/>
          </a:prstGeom>
          <a:noFill/>
          <a:ln w="9525">
            <a:noFill/>
          </a:ln>
        </p:spPr>
      </p:pic>
      <p:sp>
        <p:nvSpPr>
          <p:cNvPr id="7171" name="Text Box 11"/>
          <p:cNvSpPr txBox="1"/>
          <p:nvPr/>
        </p:nvSpPr>
        <p:spPr>
          <a:xfrm>
            <a:off x="0" y="6629400"/>
            <a:ext cx="5486400" cy="228600"/>
          </a:xfrm>
          <a:prstGeom prst="rect">
            <a:avLst/>
          </a:prstGeom>
          <a:noFill/>
          <a:ln w="9525">
            <a:noFill/>
          </a:ln>
        </p:spPr>
        <p:txBody>
          <a:bodyPr>
            <a:spAutoFit/>
          </a:bodyPr>
          <a:p>
            <a:pPr lvl="0">
              <a:lnSpc>
                <a:spcPct val="90000"/>
              </a:lnSpc>
            </a:pPr>
            <a:r>
              <a:rPr lang="en-US" altLang="ja-JP" sz="1000">
                <a:solidFill>
                  <a:schemeClr val="bg1"/>
                </a:solidFill>
                <a:latin typeface="Arial" panose="020B0604020202020204" pitchFamily="34" charset="0"/>
              </a:rPr>
              <a:t>© 2010</a:t>
            </a:r>
            <a:r>
              <a:rPr lang="ja-JP" altLang="en-US" sz="1000" dirty="0">
                <a:solidFill>
                  <a:schemeClr val="bg1"/>
                </a:solidFill>
                <a:latin typeface="Arial" panose="020B0604020202020204" pitchFamily="34" charset="0"/>
              </a:rPr>
              <a:t> </a:t>
            </a:r>
            <a:r>
              <a:rPr lang="en-US" altLang="ja-JP" sz="1000">
                <a:solidFill>
                  <a:schemeClr val="bg1"/>
                </a:solidFill>
                <a:latin typeface="Arial" panose="020B0604020202020204" pitchFamily="34" charset="0"/>
              </a:rPr>
              <a:t>Sichuan University. All rights reserved.  |  Confidential</a:t>
            </a:r>
            <a:endParaRPr lang="en-US" altLang="ja-JP" sz="1200">
              <a:latin typeface="Arial" panose="020B0604020202020204" pitchFamily="34" charset="0"/>
            </a:endParaRPr>
          </a:p>
        </p:txBody>
      </p:sp>
      <p:sp>
        <p:nvSpPr>
          <p:cNvPr id="7172" name="Rectangle 4"/>
          <p:cNvSpPr>
            <a:spLocks noGrp="1" noChangeArrowheads="1"/>
          </p:cNvSpPr>
          <p:nvPr>
            <p:ph type="ctrTitle"/>
          </p:nvPr>
        </p:nvSpPr>
        <p:spPr>
          <a:xfrm>
            <a:off x="685800" y="1447800"/>
            <a:ext cx="7772400" cy="914400"/>
          </a:xfrm>
        </p:spPr>
        <p:txBody>
          <a:bodyPr/>
          <a:lstStyle>
            <a:lvl1pPr algn="ctr">
              <a:defRPr sz="3600"/>
            </a:lvl1pPr>
          </a:lstStyle>
          <a:p>
            <a:pPr fontAlgn="base"/>
            <a:r>
              <a:rPr lang="ja-JP" altLang="en-US" strike="noStrike" noProof="1"/>
              <a:t>マスタ タイトルの書式設定</a:t>
            </a:r>
            <a:endParaRPr lang="ja-JP" altLang="en-US" strike="noStrike" noProof="1"/>
          </a:p>
        </p:txBody>
      </p:sp>
      <p:sp>
        <p:nvSpPr>
          <p:cNvPr id="7173" name="Rectangle 5"/>
          <p:cNvSpPr>
            <a:spLocks noGrp="1" noChangeArrowheads="1"/>
          </p:cNvSpPr>
          <p:nvPr>
            <p:ph type="subTitle" idx="1"/>
          </p:nvPr>
        </p:nvSpPr>
        <p:spPr>
          <a:xfrm>
            <a:off x="1371600" y="2362200"/>
            <a:ext cx="6400800" cy="609600"/>
          </a:xfrm>
        </p:spPr>
        <p:txBody>
          <a:bodyPr/>
          <a:lstStyle>
            <a:lvl1pPr marL="0" indent="0" algn="ctr">
              <a:buFontTx/>
              <a:buNone/>
              <a:defRPr sz="2400">
                <a:solidFill>
                  <a:srgbClr val="4C4C4C"/>
                </a:solidFill>
              </a:defRPr>
            </a:lvl1pPr>
          </a:lstStyle>
          <a:p>
            <a:pPr fontAlgn="base"/>
            <a:r>
              <a:rPr lang="ja-JP" altLang="en-US" strike="noStrike" noProof="1"/>
              <a:t>マスタ サブタイトルの書式設定</a:t>
            </a:r>
            <a:endParaRPr lang="ja-JP"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ja-JP" altLang="en-US" strike="noStrike" noProof="1" smtClean="0"/>
              <a:t>マスタ テキストの書式設定</a:t>
            </a:r>
            <a:endParaRPr lang="ja-JP" altLang="en-US" strike="noStrike" noProof="1" smtClean="0"/>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7" name="页脚占位符 6"/>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8" name="灯片编号占位符 7"/>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页脚占位符 2"/>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3" name="灯片编号占位符 2"/>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図プレースホルダ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52A930"/>
              </a:buClr>
              <a:buSzTx/>
              <a:buFontTx/>
              <a:buNone/>
              <a:defRPr/>
            </a:pPr>
            <a:endParaRPr kumimoji="0" lang="ja-JP"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7" name="页脚占位符 6"/>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8" name="灯片编号占位符 7"/>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05600" y="228600"/>
            <a:ext cx="2133600" cy="5257800"/>
          </a:xfrm>
        </p:spPr>
        <p:txBody>
          <a:bodyPr vert="eaVert"/>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a:xfrm>
            <a:off x="304800" y="228600"/>
            <a:ext cx="6248400" cy="5257800"/>
          </a:xfrm>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表プレースホルダ 2"/>
          <p:cNvSpPr>
            <a:spLocks noGrp="1"/>
          </p:cNvSpPr>
          <p:nvPr>
            <p:ph type="tbl" idx="1"/>
          </p:nvPr>
        </p:nvSpPr>
        <p:spPr>
          <a:xfrm>
            <a:off x="685800" y="1066800"/>
            <a:ext cx="7772400" cy="4419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52A930"/>
              </a:buClr>
              <a:buSzTx/>
              <a:buFontTx/>
              <a:buChar char="•"/>
              <a:defRPr/>
            </a:pPr>
            <a:endParaRPr kumimoji="0" lang="ja-JP"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sz="half" idx="1"/>
          </p:nvPr>
        </p:nvSpPr>
        <p:spPr>
          <a:xfrm>
            <a:off x="6858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showMasterSp="0">
  <p:cSld name="タイトル スライド">
    <p:bg>
      <p:bgPr>
        <a:solidFill>
          <a:schemeClr val="bg1"/>
        </a:solidFill>
        <a:effectLst/>
      </p:bgPr>
    </p:bg>
    <p:spTree>
      <p:nvGrpSpPr>
        <p:cNvPr id="1" name=""/>
        <p:cNvGrpSpPr/>
        <p:nvPr/>
      </p:nvGrpSpPr>
      <p:grpSpPr>
        <a:xfrm>
          <a:off x="0" y="0"/>
          <a:ext cx="0" cy="0"/>
          <a:chOff x="0" y="0"/>
          <a:chExt cx="0" cy="0"/>
        </a:xfrm>
      </p:grpSpPr>
      <p:pic>
        <p:nvPicPr>
          <p:cNvPr id="5122" name="Picture 17" descr="waves2"/>
          <p:cNvPicPr>
            <a:picLocks noChangeAspect="1"/>
          </p:cNvPicPr>
          <p:nvPr/>
        </p:nvPicPr>
        <p:blipFill>
          <a:blip r:embed="rId2"/>
          <a:stretch>
            <a:fillRect/>
          </a:stretch>
        </p:blipFill>
        <p:spPr>
          <a:xfrm>
            <a:off x="0" y="3579813"/>
            <a:ext cx="9140825" cy="3278187"/>
          </a:xfrm>
          <a:prstGeom prst="rect">
            <a:avLst/>
          </a:prstGeom>
          <a:noFill/>
          <a:ln w="9525">
            <a:noFill/>
          </a:ln>
        </p:spPr>
      </p:pic>
      <p:sp>
        <p:nvSpPr>
          <p:cNvPr id="5123" name="Text Box 11"/>
          <p:cNvSpPr txBox="1"/>
          <p:nvPr/>
        </p:nvSpPr>
        <p:spPr>
          <a:xfrm>
            <a:off x="0" y="6629400"/>
            <a:ext cx="5486400" cy="228600"/>
          </a:xfrm>
          <a:prstGeom prst="rect">
            <a:avLst/>
          </a:prstGeom>
          <a:noFill/>
          <a:ln w="9525">
            <a:noFill/>
          </a:ln>
        </p:spPr>
        <p:txBody>
          <a:bodyPr>
            <a:spAutoFit/>
          </a:bodyPr>
          <a:p>
            <a:pPr lvl="0">
              <a:lnSpc>
                <a:spcPct val="90000"/>
              </a:lnSpc>
            </a:pPr>
            <a:r>
              <a:rPr lang="en-US" altLang="ja-JP" sz="1000">
                <a:solidFill>
                  <a:schemeClr val="bg1"/>
                </a:solidFill>
                <a:latin typeface="Arial" panose="020B0604020202020204" pitchFamily="34" charset="0"/>
              </a:rPr>
              <a:t>© 2010</a:t>
            </a:r>
            <a:r>
              <a:rPr lang="ja-JP" altLang="en-US" sz="1000" dirty="0">
                <a:solidFill>
                  <a:schemeClr val="bg1"/>
                </a:solidFill>
                <a:latin typeface="Arial" panose="020B0604020202020204" pitchFamily="34" charset="0"/>
              </a:rPr>
              <a:t> </a:t>
            </a:r>
            <a:r>
              <a:rPr lang="en-US" altLang="ja-JP" sz="1000">
                <a:solidFill>
                  <a:schemeClr val="bg1"/>
                </a:solidFill>
                <a:latin typeface="Arial" panose="020B0604020202020204" pitchFamily="34" charset="0"/>
              </a:rPr>
              <a:t>Sichuan University. All rights reserved.  |  Confidential</a:t>
            </a:r>
            <a:endParaRPr lang="en-US" altLang="ja-JP" sz="1200">
              <a:latin typeface="Arial" panose="020B0604020202020204" pitchFamily="34" charset="0"/>
            </a:endParaRPr>
          </a:p>
        </p:txBody>
      </p:sp>
      <p:sp>
        <p:nvSpPr>
          <p:cNvPr id="7172" name="Rectangle 4"/>
          <p:cNvSpPr>
            <a:spLocks noGrp="1" noChangeArrowheads="1"/>
          </p:cNvSpPr>
          <p:nvPr>
            <p:ph type="ctrTitle"/>
          </p:nvPr>
        </p:nvSpPr>
        <p:spPr>
          <a:xfrm>
            <a:off x="685800" y="1447800"/>
            <a:ext cx="7772400" cy="914400"/>
          </a:xfrm>
        </p:spPr>
        <p:txBody>
          <a:bodyPr/>
          <a:lstStyle>
            <a:lvl1pPr algn="ctr">
              <a:defRPr sz="3600"/>
            </a:lvl1pPr>
          </a:lstStyle>
          <a:p>
            <a:pPr fontAlgn="base"/>
            <a:r>
              <a:rPr lang="ja-JP" altLang="en-US" strike="noStrike" noProof="1"/>
              <a:t>マスタ タイトルの書式設定</a:t>
            </a:r>
            <a:endParaRPr lang="ja-JP" altLang="en-US" strike="noStrike" noProof="1"/>
          </a:p>
        </p:txBody>
      </p:sp>
      <p:sp>
        <p:nvSpPr>
          <p:cNvPr id="7173" name="Rectangle 5"/>
          <p:cNvSpPr>
            <a:spLocks noGrp="1" noChangeArrowheads="1"/>
          </p:cNvSpPr>
          <p:nvPr>
            <p:ph type="subTitle" idx="1"/>
          </p:nvPr>
        </p:nvSpPr>
        <p:spPr>
          <a:xfrm>
            <a:off x="1371600" y="2362200"/>
            <a:ext cx="6400800" cy="609600"/>
          </a:xfrm>
        </p:spPr>
        <p:txBody>
          <a:bodyPr/>
          <a:lstStyle>
            <a:lvl1pPr marL="0" indent="0" algn="ctr">
              <a:buFontTx/>
              <a:buNone/>
              <a:defRPr sz="2400">
                <a:solidFill>
                  <a:srgbClr val="4C4C4C"/>
                </a:solidFill>
              </a:defRPr>
            </a:lvl1pPr>
          </a:lstStyle>
          <a:p>
            <a:pPr fontAlgn="base"/>
            <a:r>
              <a:rPr lang="ja-JP" altLang="en-US" strike="noStrike" noProof="1"/>
              <a:t>マスタ サブタイトルの書式設定</a:t>
            </a:r>
            <a:endParaRPr lang="ja-JP"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ja-JP" altLang="en-US" strike="noStrike" noProof="1" smtClean="0"/>
              <a:t>マスタ テキストの書式設定</a:t>
            </a:r>
            <a:endParaRPr lang="ja-JP" altLang="en-US" strike="noStrike" noProof="1" smtClean="0"/>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sz="half" idx="1"/>
          </p:nvPr>
        </p:nvSpPr>
        <p:spPr>
          <a:xfrm>
            <a:off x="6858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ja-JP" altLang="en-US" strike="noStrike" noProof="1" smtClean="0"/>
              <a:t>マスタ テキストの書式設定</a:t>
            </a:r>
            <a:endParaRPr lang="ja-JP" altLang="en-US" strike="noStrike" noProof="1" smtClean="0"/>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7" name="页脚占位符 6"/>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8" name="灯片编号占位符 7"/>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页脚占位符 2"/>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页脚占位符 2"/>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3" name="灯片编号占位符 2"/>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図プレースホルダ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52A930"/>
              </a:buClr>
              <a:buSzTx/>
              <a:buFontTx/>
              <a:buNone/>
              <a:defRPr/>
            </a:pPr>
            <a:endParaRPr kumimoji="0" lang="ja-JP"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05600" y="228600"/>
            <a:ext cx="2133600" cy="5257800"/>
          </a:xfrm>
        </p:spPr>
        <p:txBody>
          <a:bodyPr vert="eaVert"/>
          <a:lstStyle/>
          <a:p>
            <a:pPr fontAlgn="base"/>
            <a:r>
              <a:rPr lang="ja-JP" altLang="en-US" strike="noStrike" noProof="1" smtClean="0"/>
              <a:t>マスタ タイトルの書式設定</a:t>
            </a:r>
            <a:endParaRPr lang="ja-JP" altLang="en-US" strike="noStrike" noProof="1"/>
          </a:p>
        </p:txBody>
      </p:sp>
      <p:sp>
        <p:nvSpPr>
          <p:cNvPr id="3" name="縦書きテキスト プレースホルダ 2"/>
          <p:cNvSpPr>
            <a:spLocks noGrp="1"/>
          </p:cNvSpPr>
          <p:nvPr>
            <p:ph type="body" orient="vert" idx="1"/>
          </p:nvPr>
        </p:nvSpPr>
        <p:spPr>
          <a:xfrm>
            <a:off x="304800" y="228600"/>
            <a:ext cx="6248400" cy="5257800"/>
          </a:xfrm>
        </p:spPr>
        <p:txBody>
          <a:bodyPr vert="eaVert"/>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表プレースホルダ 2"/>
          <p:cNvSpPr>
            <a:spLocks noGrp="1"/>
          </p:cNvSpPr>
          <p:nvPr>
            <p:ph type="tbl" idx="1"/>
          </p:nvPr>
        </p:nvSpPr>
        <p:spPr>
          <a:xfrm>
            <a:off x="685800" y="1066800"/>
            <a:ext cx="7772400" cy="44196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52A930"/>
              </a:buClr>
              <a:buSzTx/>
              <a:buFontTx/>
              <a:buChar char="•"/>
              <a:defRPr/>
            </a:pPr>
            <a:endParaRPr kumimoji="0" lang="ja-JP" altLang="en-US" sz="28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04800" y="228600"/>
            <a:ext cx="8534400" cy="381000"/>
          </a:xfrm>
        </p:spPr>
        <p:txBody>
          <a:bodyPr/>
          <a:lstStyle/>
          <a:p>
            <a:pPr fontAlgn="base"/>
            <a:r>
              <a:rPr lang="ja-JP" altLang="en-US" strike="noStrike" noProof="1" smtClean="0"/>
              <a:t>マスタ タイトルの書式設定</a:t>
            </a:r>
            <a:endParaRPr lang="ja-JP" altLang="en-US" strike="noStrike" noProof="1"/>
          </a:p>
        </p:txBody>
      </p:sp>
      <p:sp>
        <p:nvSpPr>
          <p:cNvPr id="3" name="テキスト プレースホルダ 2"/>
          <p:cNvSpPr>
            <a:spLocks noGrp="1"/>
          </p:cNvSpPr>
          <p:nvPr>
            <p:ph type="body" sz="half" idx="1"/>
          </p:nvPr>
        </p:nvSpPr>
        <p:spPr>
          <a:xfrm>
            <a:off x="6858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コンテンツ プレースホルダ 3"/>
          <p:cNvSpPr>
            <a:spLocks noGrp="1"/>
          </p:cNvSpPr>
          <p:nvPr>
            <p:ph sz="half" idx="2"/>
          </p:nvPr>
        </p:nvSpPr>
        <p:spPr>
          <a:xfrm>
            <a:off x="4648200" y="1066800"/>
            <a:ext cx="3810000" cy="4419600"/>
          </a:xfrm>
        </p:spPr>
        <p:txBody>
          <a:body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p:cNvSpPr>
            <a:spLocks noGrp="1"/>
          </p:cNvSpPr>
          <p:nvPr>
            <p:ph type="title"/>
          </p:nvPr>
        </p:nvSpPr>
        <p:spPr>
          <a:xfrm>
            <a:off x="342900" y="304800"/>
            <a:ext cx="8458200" cy="678611"/>
          </a:xfrm>
          <a:prstGeom prst="rect">
            <a:avLst/>
          </a:prstGeom>
        </p:spPr>
        <p:txBody>
          <a:bodyPr anchor="ctr">
            <a:noAutofit/>
          </a:bodyPr>
          <a:lstStyle>
            <a:lvl1pPr>
              <a:defRPr sz="4000"/>
            </a:lvl1pPr>
          </a:lstStyle>
          <a:p>
            <a:endParaRPr lang="en-US" dirty="0"/>
          </a:p>
        </p:txBody>
      </p:sp>
      <p:sp>
        <p:nvSpPr>
          <p:cNvPr id="5" name="Content Placeholder 1"/>
          <p:cNvSpPr>
            <a:spLocks noGrp="1"/>
          </p:cNvSpPr>
          <p:nvPr>
            <p:ph sz="quarter" idx="11" hasCustomPrompt="1"/>
          </p:nvPr>
        </p:nvSpPr>
        <p:spPr>
          <a:xfrm>
            <a:off x="342900" y="1276709"/>
            <a:ext cx="8458200" cy="4971691"/>
          </a:xfrm>
          <a:prstGeom prst="rect">
            <a:avLst/>
          </a:prstGeom>
        </p:spPr>
        <p:txBody>
          <a:bodyPr/>
          <a:lstStyle>
            <a:lvl1pPr>
              <a:defRPr/>
            </a:lvl1pPr>
            <a:lvl2pPr marL="291465" indent="-291465">
              <a:spcBef>
                <a:spcPts val="1000"/>
              </a:spcBef>
              <a:spcAft>
                <a:spcPts val="0"/>
              </a:spcAft>
              <a:defRPr/>
            </a:lvl2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342900" y="304800"/>
            <a:ext cx="8458200" cy="678611"/>
          </a:xfrm>
          <a:prstGeom prst="rect">
            <a:avLst/>
          </a:prstGeom>
        </p:spPr>
        <p:txBody>
          <a:bodyPr anchor="ctr">
            <a:noAutofit/>
          </a:bodyPr>
          <a:lstStyle>
            <a:lvl1pPr>
              <a:defRPr sz="4000"/>
            </a:lvl1pPr>
          </a:lstStyle>
          <a:p>
            <a:r>
              <a:rPr lang="en-US" dirty="0"/>
              <a:t>Slide Title</a:t>
            </a:r>
            <a:endParaRPr lang="en-US" dirty="0"/>
          </a:p>
        </p:txBody>
      </p:sp>
      <p:sp>
        <p:nvSpPr>
          <p:cNvPr id="5" name="Content Placeholder 1"/>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quarter" idx="14" hasCustomPrompt="1"/>
          </p:nvPr>
        </p:nvSpPr>
        <p:spPr>
          <a:xfrm>
            <a:off x="342900" y="4343400"/>
            <a:ext cx="8458200" cy="1905000"/>
          </a:xfrm>
        </p:spPr>
        <p:txBody>
          <a:bodyPr/>
          <a:lstStyle>
            <a:lvl1pPr>
              <a:defRPr/>
            </a:lvl1pPr>
            <a:lvl4pPr marL="455930" indent="0">
              <a:buNone/>
              <a:defRPr/>
            </a:lvl4pPr>
          </a:lstStyle>
          <a:p>
            <a:pPr lvl="0"/>
            <a:r>
              <a:rPr lang="en-US" dirty="0"/>
              <a:t>Slide Content 2</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p:cNvSpPr>
            <a:spLocks noGrp="1"/>
          </p:cNvSpPr>
          <p:nvPr>
            <p:ph type="title" hasCustomPrompt="1"/>
          </p:nvPr>
        </p:nvSpPr>
        <p:spPr>
          <a:xfrm>
            <a:off x="342900" y="304800"/>
            <a:ext cx="8458200" cy="678611"/>
          </a:xfrm>
          <a:prstGeom prst="rect">
            <a:avLst/>
          </a:prstGeom>
        </p:spPr>
        <p:txBody>
          <a:bodyPr anchor="ctr"/>
          <a:lstStyle>
            <a:lvl1pPr>
              <a:defRPr sz="4000"/>
            </a:lvl1pPr>
          </a:lstStyle>
          <a:p>
            <a:r>
              <a:rPr lang="en-US" dirty="0"/>
              <a:t>Slide Title</a:t>
            </a:r>
            <a:endParaRPr lang="en-US" dirty="0"/>
          </a:p>
        </p:txBody>
      </p:sp>
      <p:sp>
        <p:nvSpPr>
          <p:cNvPr id="5" name="Content Placeholder 1"/>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endParaRPr lang="en-US" dirty="0"/>
          </a:p>
          <a:p>
            <a:pPr lvl="1"/>
            <a:r>
              <a:rPr lang="en-US" dirty="0"/>
              <a:t>Second level</a:t>
            </a:r>
            <a:endParaRPr lang="en-US" dirty="0"/>
          </a:p>
          <a:p>
            <a:pPr lvl="2"/>
            <a:r>
              <a:rPr lang="en-US" dirty="0"/>
              <a:t>Third level</a:t>
            </a:r>
            <a:endParaRPr lang="en-US" dirty="0"/>
          </a:p>
        </p:txBody>
      </p:sp>
      <p:sp>
        <p:nvSpPr>
          <p:cNvPr id="8" name="Content Placeholder 3"/>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endParaRPr lang="en-US" dirty="0"/>
          </a:p>
          <a:p>
            <a:pPr lvl="1"/>
            <a:r>
              <a:rPr lang="en-US" dirty="0"/>
              <a:t>Second level</a:t>
            </a:r>
            <a:endParaRPr lang="en-US" dirty="0"/>
          </a:p>
          <a:p>
            <a:pPr lvl="2"/>
            <a:r>
              <a:rPr lang="en-US" dirty="0"/>
              <a:t>Third level</a:t>
            </a:r>
            <a:endParaRPr lang="en-US" dirty="0"/>
          </a:p>
        </p:txBody>
      </p:sp>
      <p:sp>
        <p:nvSpPr>
          <p:cNvPr id="11" name="Content Placeholder 4"/>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endParaRPr lang="en-US" dirty="0"/>
          </a:p>
          <a:p>
            <a:pPr lvl="1"/>
            <a:r>
              <a:rPr lang="en-US" dirty="0"/>
              <a:t>Second level</a:t>
            </a:r>
            <a:endParaRPr lang="en-US" dirty="0"/>
          </a:p>
          <a:p>
            <a:pPr lvl="2"/>
            <a:r>
              <a:rPr lang="en-US" dirty="0"/>
              <a:t>Third level</a:t>
            </a:r>
            <a:endParaRPr lang="en-US" dirty="0"/>
          </a:p>
        </p:txBody>
      </p:sp>
      <p:sp>
        <p:nvSpPr>
          <p:cNvPr id="13" name="Content Placeholder 5"/>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endParaRPr lang="en-US" dirty="0"/>
          </a:p>
          <a:p>
            <a:pPr lvl="1"/>
            <a:r>
              <a:rPr lang="en-US" dirty="0"/>
              <a:t>Second level</a:t>
            </a:r>
            <a:endParaRPr lang="en-US" dirty="0"/>
          </a:p>
          <a:p>
            <a:pPr lvl="2"/>
            <a:r>
              <a:rPr lang="en-US" dirty="0"/>
              <a:t>Third level</a:t>
            </a:r>
            <a:endParaRPr lang="en-US" dirty="0"/>
          </a:p>
        </p:txBody>
      </p:sp>
      <p:sp>
        <p:nvSpPr>
          <p:cNvPr id="15" name="Content Placeholder 6"/>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endParaRPr lang="en-US" dirty="0"/>
          </a:p>
          <a:p>
            <a:pPr lvl="1"/>
            <a:r>
              <a:rPr lang="en-US" dirty="0"/>
              <a:t>Second level</a:t>
            </a:r>
            <a:endParaRPr lang="en-US" dirty="0"/>
          </a:p>
          <a:p>
            <a:pPr lvl="2"/>
            <a:r>
              <a:rPr lang="en-US" dirty="0"/>
              <a:t>Third level</a:t>
            </a:r>
            <a:endParaRPr lang="en-US" dirty="0"/>
          </a:p>
        </p:txBody>
      </p:sp>
      <p:sp>
        <p:nvSpPr>
          <p:cNvPr id="7" name="Appendix Link"/>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endParaRPr lang="en-US" dirty="0"/>
          </a:p>
        </p:txBody>
      </p:sp>
      <p:sp>
        <p:nvSpPr>
          <p:cNvPr id="9" name="Image Credit"/>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endParaRPr lang="en-US" dirty="0"/>
          </a:p>
        </p:txBody>
      </p:sp>
      <p:sp>
        <p:nvSpPr>
          <p:cNvPr id="3" name="Slide Number Placeholder"/>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3" name="灯片编号占位符 2"/>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ja-JP" altLang="en-US" strike="noStrike" noProof="1" smtClean="0"/>
              <a:t>マスタ テキストの書式設定</a:t>
            </a:r>
            <a:endParaRPr lang="ja-JP" altLang="en-US" strike="noStrike" noProof="1" smtClean="0"/>
          </a:p>
          <a:p>
            <a:pPr lvl="1" fontAlgn="base"/>
            <a:r>
              <a:rPr lang="ja-JP" altLang="en-US" strike="noStrike" noProof="1" smtClean="0"/>
              <a:t>第 </a:t>
            </a:r>
            <a:r>
              <a:rPr lang="en-US" altLang="ja-JP" strike="noStrike" noProof="1" smtClean="0"/>
              <a:t>2 </a:t>
            </a:r>
            <a:r>
              <a:rPr lang="ja-JP" altLang="en-US" strike="noStrike" noProof="1" smtClean="0"/>
              <a:t>レベル</a:t>
            </a:r>
            <a:endParaRPr lang="ja-JP" altLang="en-US" strike="noStrike" noProof="1" smtClean="0"/>
          </a:p>
          <a:p>
            <a:pPr lvl="2" fontAlgn="base"/>
            <a:r>
              <a:rPr lang="ja-JP" altLang="en-US" strike="noStrike" noProof="1" smtClean="0"/>
              <a:t>第 </a:t>
            </a:r>
            <a:r>
              <a:rPr lang="en-US" altLang="ja-JP" strike="noStrike" noProof="1" smtClean="0"/>
              <a:t>3 </a:t>
            </a:r>
            <a:r>
              <a:rPr lang="ja-JP" altLang="en-US" strike="noStrike" noProof="1" smtClean="0"/>
              <a:t>レベル</a:t>
            </a:r>
            <a:endParaRPr lang="ja-JP" altLang="en-US" strike="noStrike" noProof="1" smtClean="0"/>
          </a:p>
          <a:p>
            <a:pPr lvl="3" fontAlgn="base"/>
            <a:r>
              <a:rPr lang="ja-JP" altLang="en-US" strike="noStrike" noProof="1" smtClean="0"/>
              <a:t>第 </a:t>
            </a:r>
            <a:r>
              <a:rPr lang="en-US" altLang="ja-JP" strike="noStrike" noProof="1" smtClean="0"/>
              <a:t>4 </a:t>
            </a:r>
            <a:r>
              <a:rPr lang="ja-JP" altLang="en-US" strike="noStrike" noProof="1" smtClean="0"/>
              <a:t>レベル</a:t>
            </a:r>
            <a:endParaRPr lang="ja-JP" altLang="en-US" strike="noStrike" noProof="1" smtClean="0"/>
          </a:p>
          <a:p>
            <a:pPr lvl="4" fontAlgn="base"/>
            <a:r>
              <a:rPr lang="ja-JP" altLang="en-US" strike="noStrike" noProof="1" smtClean="0"/>
              <a:t>第 </a:t>
            </a:r>
            <a:r>
              <a:rPr lang="en-US" altLang="ja-JP" strike="noStrike" noProof="1" smtClean="0"/>
              <a:t>5 </a:t>
            </a:r>
            <a:r>
              <a:rPr lang="ja-JP" altLang="en-US" strike="noStrike" noProof="1" smtClean="0"/>
              <a:t>レベル</a:t>
            </a:r>
            <a:endParaRPr lang="ja-JP" altLang="en-US" strike="noStrike" noProof="1"/>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pPr fontAlgn="base"/>
            <a:r>
              <a:rPr lang="ja-JP" altLang="en-US" strike="noStrike" noProof="1" smtClean="0"/>
              <a:t>マスタ タイトルの書式設定</a:t>
            </a:r>
            <a:endParaRPr lang="ja-JP" altLang="en-US" strike="noStrike" noProof="1"/>
          </a:p>
        </p:txBody>
      </p:sp>
      <p:sp>
        <p:nvSpPr>
          <p:cNvPr id="3" name="図プレースホルダ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52A930"/>
              </a:buClr>
              <a:buSzTx/>
              <a:buFontTx/>
              <a:buNone/>
              <a:defRPr/>
            </a:pPr>
            <a:endParaRPr kumimoji="0" lang="ja-JP"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ja-JP" altLang="en-US" strike="noStrike" noProof="1" smtClean="0"/>
              <a:t>マスタ テキストの書式設定</a:t>
            </a:r>
            <a:endParaRPr lang="ja-JP" altLang="en-US" strike="noStrike" noProof="1" smtClean="0"/>
          </a:p>
        </p:txBody>
      </p:sp>
      <p:sp>
        <p:nvSpPr>
          <p:cNvPr id="5" name="页脚占位符 4"/>
          <p:cNvSpPr>
            <a:spLocks noGrp="1"/>
          </p:cNvSpPr>
          <p:nvPr>
            <p:ph type="ftr" sz="quarter" idx="10"/>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1"/>
          </p:nvPr>
        </p:nvSpPr>
        <p:spPr/>
        <p:txBody>
          <a:bodyPr/>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2.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2"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5" Type="http://schemas.openxmlformats.org/officeDocument/2006/relationships/theme" Target="../theme/theme3.xml"/><Relationship Id="rId14" Type="http://schemas.openxmlformats.org/officeDocument/2006/relationships/image" Target="../media/image2.jpeg"/><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5" Type="http://schemas.openxmlformats.org/officeDocument/2006/relationships/theme" Target="../theme/theme4.xml"/><Relationship Id="rId14" Type="http://schemas.openxmlformats.org/officeDocument/2006/relationships/image" Target="../media/image2.jpeg"/><Relationship Id="rId13" Type="http://schemas.openxmlformats.org/officeDocument/2006/relationships/slideLayout" Target="../slideLayouts/slideLayout53.xml"/><Relationship Id="rId12" Type="http://schemas.openxmlformats.org/officeDocument/2006/relationships/slideLayout" Target="../slideLayouts/slideLayout52.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8" Type="http://schemas.openxmlformats.org/officeDocument/2006/relationships/theme" Target="../theme/theme5.xml"/><Relationship Id="rId17" Type="http://schemas.openxmlformats.org/officeDocument/2006/relationships/image" Target="../media/image2.jpeg"/><Relationship Id="rId16" Type="http://schemas.openxmlformats.org/officeDocument/2006/relationships/slideLayout" Target="../slideLayouts/slideLayout69.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descr="wave_bar"/>
          <p:cNvPicPr>
            <a:picLocks noChangeAspect="1"/>
          </p:cNvPicPr>
          <p:nvPr/>
        </p:nvPicPr>
        <p:blipFill>
          <a:blip r:embed="rId17"/>
          <a:stretch>
            <a:fillRect/>
          </a:stretch>
        </p:blipFill>
        <p:spPr>
          <a:xfrm>
            <a:off x="3175" y="6186488"/>
            <a:ext cx="9140825" cy="671512"/>
          </a:xfrm>
          <a:prstGeom prst="rect">
            <a:avLst/>
          </a:prstGeom>
          <a:noFill/>
          <a:ln w="9525">
            <a:noFill/>
          </a:ln>
        </p:spPr>
      </p:pic>
      <p:sp>
        <p:nvSpPr>
          <p:cNvPr id="1027" name="Rectangle 2"/>
          <p:cNvSpPr>
            <a:spLocks noGrp="1"/>
          </p:cNvSpPr>
          <p:nvPr>
            <p:ph type="title"/>
          </p:nvPr>
        </p:nvSpPr>
        <p:spPr>
          <a:xfrm>
            <a:off x="304800" y="228600"/>
            <a:ext cx="8534400" cy="381000"/>
          </a:xfrm>
          <a:prstGeom prst="rect">
            <a:avLst/>
          </a:prstGeom>
          <a:noFill/>
          <a:ln w="9525">
            <a:noFill/>
          </a:ln>
        </p:spPr>
        <p:txBody>
          <a:bodyPr anchor="ctr" anchorCtr="0"/>
          <a:p>
            <a:pPr lvl="0"/>
            <a:r>
              <a:rPr lang="ja-JP" altLang="en-US" dirty="0"/>
              <a:t>マスタ タイトルの書式設定</a:t>
            </a:r>
            <a:endParaRPr lang="ja-JP" altLang="en-US" dirty="0"/>
          </a:p>
        </p:txBody>
      </p:sp>
      <p:sp>
        <p:nvSpPr>
          <p:cNvPr id="1029" name="Rectangle 5"/>
          <p:cNvSpPr>
            <a:spLocks noGrp="1" noChangeArrowheads="1"/>
          </p:cNvSpPr>
          <p:nvPr>
            <p:ph type="ftr" sz="quarter" idx="3"/>
          </p:nvPr>
        </p:nvSpPr>
        <p:spPr bwMode="auto">
          <a:xfrm>
            <a:off x="0" y="6477000"/>
            <a:ext cx="4038600" cy="304800"/>
          </a:xfrm>
          <a:prstGeom prst="rect">
            <a:avLst/>
          </a:prstGeom>
          <a:noFill/>
          <a:ln w="9525">
            <a:noFill/>
            <a:miter lim="800000"/>
          </a:ln>
        </p:spPr>
        <p:txBody>
          <a:bodyPr vert="horz" wrap="square" lIns="91440" tIns="45720" rIns="91440" bIns="45720" numCol="1" anchor="b" anchorCtr="0" compatLnSpc="1"/>
          <a:lstStyle>
            <a:lvl1pPr algn="ctr">
              <a:defRPr sz="900">
                <a:solidFill>
                  <a:schemeClr val="bg1"/>
                </a:solidFill>
                <a:latin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1030" name="Rectangle 6"/>
          <p:cNvSpPr>
            <a:spLocks noGrp="1" noChangeArrowheads="1"/>
          </p:cNvSpPr>
          <p:nvPr>
            <p:ph type="sldNum" sz="quarter" idx="4"/>
          </p:nvPr>
        </p:nvSpPr>
        <p:spPr bwMode="auto">
          <a:xfrm>
            <a:off x="7239000" y="6629400"/>
            <a:ext cx="1905000" cy="228600"/>
          </a:xfrm>
          <a:prstGeom prst="rect">
            <a:avLst/>
          </a:prstGeom>
          <a:noFill/>
          <a:ln w="9525">
            <a:noFill/>
            <a:miter lim="800000"/>
          </a:ln>
        </p:spPr>
        <p:txBody>
          <a:bodyPr vert="horz" wrap="square" lIns="91440" tIns="45720" rIns="91440" bIns="45720" numCol="1" anchor="b" anchorCtr="0" compatLnSpc="1"/>
          <a:lstStyle>
            <a:lvl1pPr algn="r">
              <a:defRPr sz="1200">
                <a:solidFill>
                  <a:schemeClr val="bg1"/>
                </a:solidFill>
              </a:defRPr>
            </a:lvl1pPr>
          </a:lstStyle>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pic>
        <p:nvPicPr>
          <p:cNvPr id="2" name="Picture 12" descr="wave_bar"/>
          <p:cNvPicPr/>
          <p:nvPr/>
        </p:nvPicPr>
        <p:blipFill>
          <a:blip r:embed="rId17"/>
          <a:srcRect b="96654"/>
          <a:stretch>
            <a:fillRect/>
          </a:stretch>
        </p:blipFill>
        <p:spPr>
          <a:xfrm>
            <a:off x="0" y="685800"/>
            <a:ext cx="9140825" cy="73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rgbClr val="52A93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52A930"/>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52A930"/>
        </a:buClr>
        <a:buChar char="•"/>
        <a:defRPr sz="2000">
          <a:solidFill>
            <a:schemeClr val="tx1"/>
          </a:solidFill>
          <a:latin typeface="+mn-lt"/>
          <a:ea typeface="+mn-ea"/>
        </a:defRPr>
      </a:lvl3pPr>
      <a:lvl4pPr marL="1600200" indent="-228600" algn="l" rtl="0" eaLnBrk="0" fontAlgn="base" hangingPunct="0">
        <a:spcBef>
          <a:spcPct val="20000"/>
        </a:spcBef>
        <a:spcAft>
          <a:spcPct val="0"/>
        </a:spcAft>
        <a:buClr>
          <a:srgbClr val="52A93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52A930"/>
        </a:buClr>
        <a:buChar char="»"/>
        <a:defRPr sz="1600">
          <a:solidFill>
            <a:schemeClr val="tx1"/>
          </a:solidFill>
          <a:latin typeface="+mn-lt"/>
          <a:ea typeface="+mn-ea"/>
        </a:defRPr>
      </a:lvl5pPr>
      <a:lvl6pPr marL="2514600" indent="-228600" algn="l" rtl="0" fontAlgn="base">
        <a:spcBef>
          <a:spcPct val="20000"/>
        </a:spcBef>
        <a:spcAft>
          <a:spcPct val="0"/>
        </a:spcAft>
        <a:buClr>
          <a:srgbClr val="52A930"/>
        </a:buClr>
        <a:buChar char="»"/>
        <a:defRPr sz="1600">
          <a:solidFill>
            <a:schemeClr val="tx1"/>
          </a:solidFill>
          <a:latin typeface="+mn-lt"/>
          <a:ea typeface="+mn-ea"/>
        </a:defRPr>
      </a:lvl6pPr>
      <a:lvl7pPr marL="2971800" indent="-228600" algn="l" rtl="0" fontAlgn="base">
        <a:spcBef>
          <a:spcPct val="20000"/>
        </a:spcBef>
        <a:spcAft>
          <a:spcPct val="0"/>
        </a:spcAft>
        <a:buClr>
          <a:srgbClr val="52A930"/>
        </a:buClr>
        <a:buChar char="»"/>
        <a:defRPr sz="1600">
          <a:solidFill>
            <a:schemeClr val="tx1"/>
          </a:solidFill>
          <a:latin typeface="+mn-lt"/>
          <a:ea typeface="+mn-ea"/>
        </a:defRPr>
      </a:lvl7pPr>
      <a:lvl8pPr marL="3429000" indent="-228600" algn="l" rtl="0" fontAlgn="base">
        <a:spcBef>
          <a:spcPct val="20000"/>
        </a:spcBef>
        <a:spcAft>
          <a:spcPct val="0"/>
        </a:spcAft>
        <a:buClr>
          <a:srgbClr val="52A930"/>
        </a:buClr>
        <a:buChar char="»"/>
        <a:defRPr sz="1600">
          <a:solidFill>
            <a:schemeClr val="tx1"/>
          </a:solidFill>
          <a:latin typeface="+mn-lt"/>
          <a:ea typeface="+mn-ea"/>
        </a:defRPr>
      </a:lvl8pPr>
      <a:lvl9pPr marL="3886200" indent="-228600" algn="l" rtl="0" fontAlgn="base">
        <a:spcBef>
          <a:spcPct val="20000"/>
        </a:spcBef>
        <a:spcAft>
          <a:spcPct val="0"/>
        </a:spcAft>
        <a:buClr>
          <a:srgbClr val="52A930"/>
        </a:buClr>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标题 504833"/>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504834"/>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04836" name="日期占位符 50483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fld id="{BB962C8B-B14F-4D97-AF65-F5344CB8AC3E}" type="datetimeFigureOut">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a typeface="MS PGothic" panose="020B0600070205080204" pitchFamily="34" charset="-128"/>
              <a:cs typeface="+mn-cs"/>
            </a:endParaRPr>
          </a:p>
        </p:txBody>
      </p:sp>
      <p:sp>
        <p:nvSpPr>
          <p:cNvPr id="504837" name="页脚占位符 50483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504838" name="灯片编号占位符 50483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MS PGothic" panose="020B0600070205080204" pitchFamily="34" charset="-128"/>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32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2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2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1" fontAlgn="base" latinLnBrk="0" hangingPunct="1">
        <a:lnSpc>
          <a:spcPct val="100000"/>
        </a:lnSpc>
        <a:spcBef>
          <a:spcPct val="0"/>
        </a:spcBef>
        <a:spcAft>
          <a:spcPct val="0"/>
        </a:spcAft>
        <a:buFontTx/>
        <a:buNone/>
        <a:defRPr sz="3200" b="0" i="0" u="none" kern="1200" baseline="0">
          <a:solidFill>
            <a:schemeClr val="tx1"/>
          </a:solidFill>
          <a:latin typeface="Arial" panose="020B0604020202020204" pitchFamily="34" charset="0"/>
          <a:ea typeface="MS PGothic" panose="020B0600070205080204" pitchFamily="34" charset="-128"/>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074" name="Picture 8" descr="wave_bar"/>
          <p:cNvPicPr>
            <a:picLocks noChangeAspect="1"/>
          </p:cNvPicPr>
          <p:nvPr/>
        </p:nvPicPr>
        <p:blipFill>
          <a:blip r:embed="rId14"/>
          <a:stretch>
            <a:fillRect/>
          </a:stretch>
        </p:blipFill>
        <p:spPr>
          <a:xfrm>
            <a:off x="3175" y="6186488"/>
            <a:ext cx="9140825" cy="671512"/>
          </a:xfrm>
          <a:prstGeom prst="rect">
            <a:avLst/>
          </a:prstGeom>
          <a:noFill/>
          <a:ln w="9525">
            <a:noFill/>
          </a:ln>
        </p:spPr>
      </p:pic>
      <p:sp>
        <p:nvSpPr>
          <p:cNvPr id="3075" name="Rectangle 2"/>
          <p:cNvSpPr>
            <a:spLocks noGrp="1"/>
          </p:cNvSpPr>
          <p:nvPr>
            <p:ph type="title"/>
          </p:nvPr>
        </p:nvSpPr>
        <p:spPr>
          <a:xfrm>
            <a:off x="304800" y="228600"/>
            <a:ext cx="8534400" cy="381000"/>
          </a:xfrm>
          <a:prstGeom prst="rect">
            <a:avLst/>
          </a:prstGeom>
          <a:noFill/>
          <a:ln w="9525">
            <a:noFill/>
          </a:ln>
        </p:spPr>
        <p:txBody>
          <a:bodyPr anchor="ctr" anchorCtr="0"/>
          <a:p>
            <a:pPr lvl="0"/>
            <a:r>
              <a:rPr lang="ja-JP" altLang="en-US" dirty="0"/>
              <a:t>マスタ タイトルの書式設定</a:t>
            </a:r>
            <a:endParaRPr lang="ja-JP" altLang="en-US" dirty="0"/>
          </a:p>
        </p:txBody>
      </p:sp>
      <p:sp>
        <p:nvSpPr>
          <p:cNvPr id="1029" name="Rectangle 5"/>
          <p:cNvSpPr>
            <a:spLocks noGrp="1" noChangeArrowheads="1"/>
          </p:cNvSpPr>
          <p:nvPr>
            <p:ph type="ftr" sz="quarter" idx="3"/>
          </p:nvPr>
        </p:nvSpPr>
        <p:spPr bwMode="auto">
          <a:xfrm>
            <a:off x="0" y="6477000"/>
            <a:ext cx="4038600" cy="304800"/>
          </a:xfrm>
          <a:prstGeom prst="rect">
            <a:avLst/>
          </a:prstGeom>
          <a:noFill/>
          <a:ln w="9525">
            <a:noFill/>
            <a:miter lim="800000"/>
          </a:ln>
        </p:spPr>
        <p:txBody>
          <a:bodyPr vert="horz" wrap="square" lIns="91440" tIns="45720" rIns="91440" bIns="45720" numCol="1" anchor="b" anchorCtr="0" compatLnSpc="1"/>
          <a:lstStyle>
            <a:lvl1pPr algn="ctr">
              <a:defRPr sz="900">
                <a:solidFill>
                  <a:schemeClr val="bg1"/>
                </a:solidFill>
                <a:latin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1030" name="Rectangle 6"/>
          <p:cNvSpPr>
            <a:spLocks noGrp="1" noChangeArrowheads="1"/>
          </p:cNvSpPr>
          <p:nvPr>
            <p:ph type="sldNum" sz="quarter" idx="4"/>
          </p:nvPr>
        </p:nvSpPr>
        <p:spPr bwMode="auto">
          <a:xfrm>
            <a:off x="7239000" y="6629400"/>
            <a:ext cx="1905000" cy="228600"/>
          </a:xfrm>
          <a:prstGeom prst="rect">
            <a:avLst/>
          </a:prstGeom>
          <a:noFill/>
          <a:ln w="9525">
            <a:noFill/>
            <a:miter lim="800000"/>
          </a:ln>
        </p:spPr>
        <p:txBody>
          <a:bodyPr vert="horz" wrap="square" lIns="91440" tIns="45720" rIns="91440" bIns="45720" numCol="1" anchor="b" anchorCtr="0" compatLnSpc="1"/>
          <a:lstStyle>
            <a:lvl1pPr algn="r">
              <a:defRPr sz="1200">
                <a:solidFill>
                  <a:schemeClr val="bg1"/>
                </a:solidFill>
              </a:defRPr>
            </a:lvl1pPr>
          </a:lstStyle>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pic>
        <p:nvPicPr>
          <p:cNvPr id="3078" name="Picture 12" descr="wave_bar"/>
          <p:cNvPicPr/>
          <p:nvPr/>
        </p:nvPicPr>
        <p:blipFill>
          <a:blip r:embed="rId14"/>
          <a:srcRect b="96654"/>
          <a:stretch>
            <a:fillRect/>
          </a:stretch>
        </p:blipFill>
        <p:spPr>
          <a:xfrm>
            <a:off x="0" y="685800"/>
            <a:ext cx="9140825" cy="73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sldNum="0"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rgbClr val="52A93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52A930"/>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52A930"/>
        </a:buClr>
        <a:buChar char="•"/>
        <a:defRPr sz="2000">
          <a:solidFill>
            <a:schemeClr val="tx1"/>
          </a:solidFill>
          <a:latin typeface="+mn-lt"/>
          <a:ea typeface="+mn-ea"/>
        </a:defRPr>
      </a:lvl3pPr>
      <a:lvl4pPr marL="1600200" indent="-228600" algn="l" rtl="0" eaLnBrk="0" fontAlgn="base" hangingPunct="0">
        <a:spcBef>
          <a:spcPct val="20000"/>
        </a:spcBef>
        <a:spcAft>
          <a:spcPct val="0"/>
        </a:spcAft>
        <a:buClr>
          <a:srgbClr val="52A93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52A930"/>
        </a:buClr>
        <a:buChar char="»"/>
        <a:defRPr sz="1600">
          <a:solidFill>
            <a:schemeClr val="tx1"/>
          </a:solidFill>
          <a:latin typeface="+mn-lt"/>
          <a:ea typeface="+mn-ea"/>
        </a:defRPr>
      </a:lvl5pPr>
      <a:lvl6pPr marL="2514600" indent="-228600" algn="l" rtl="0" fontAlgn="base">
        <a:spcBef>
          <a:spcPct val="20000"/>
        </a:spcBef>
        <a:spcAft>
          <a:spcPct val="0"/>
        </a:spcAft>
        <a:buClr>
          <a:srgbClr val="52A930"/>
        </a:buClr>
        <a:buChar char="»"/>
        <a:defRPr sz="1600">
          <a:solidFill>
            <a:schemeClr val="tx1"/>
          </a:solidFill>
          <a:latin typeface="+mn-lt"/>
          <a:ea typeface="+mn-ea"/>
        </a:defRPr>
      </a:lvl6pPr>
      <a:lvl7pPr marL="2971800" indent="-228600" algn="l" rtl="0" fontAlgn="base">
        <a:spcBef>
          <a:spcPct val="20000"/>
        </a:spcBef>
        <a:spcAft>
          <a:spcPct val="0"/>
        </a:spcAft>
        <a:buClr>
          <a:srgbClr val="52A930"/>
        </a:buClr>
        <a:buChar char="»"/>
        <a:defRPr sz="1600">
          <a:solidFill>
            <a:schemeClr val="tx1"/>
          </a:solidFill>
          <a:latin typeface="+mn-lt"/>
          <a:ea typeface="+mn-ea"/>
        </a:defRPr>
      </a:lvl7pPr>
      <a:lvl8pPr marL="3429000" indent="-228600" algn="l" rtl="0" fontAlgn="base">
        <a:spcBef>
          <a:spcPct val="20000"/>
        </a:spcBef>
        <a:spcAft>
          <a:spcPct val="0"/>
        </a:spcAft>
        <a:buClr>
          <a:srgbClr val="52A930"/>
        </a:buClr>
        <a:buChar char="»"/>
        <a:defRPr sz="1600">
          <a:solidFill>
            <a:schemeClr val="tx1"/>
          </a:solidFill>
          <a:latin typeface="+mn-lt"/>
          <a:ea typeface="+mn-ea"/>
        </a:defRPr>
      </a:lvl8pPr>
      <a:lvl9pPr marL="3886200" indent="-228600" algn="l" rtl="0" fontAlgn="base">
        <a:spcBef>
          <a:spcPct val="20000"/>
        </a:spcBef>
        <a:spcAft>
          <a:spcPct val="0"/>
        </a:spcAft>
        <a:buClr>
          <a:srgbClr val="52A930"/>
        </a:buClr>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098" name="Picture 8" descr="wave_bar"/>
          <p:cNvPicPr>
            <a:picLocks noChangeAspect="1"/>
          </p:cNvPicPr>
          <p:nvPr/>
        </p:nvPicPr>
        <p:blipFill>
          <a:blip r:embed="rId14"/>
          <a:stretch>
            <a:fillRect/>
          </a:stretch>
        </p:blipFill>
        <p:spPr>
          <a:xfrm>
            <a:off x="3175" y="6186488"/>
            <a:ext cx="9140825" cy="671512"/>
          </a:xfrm>
          <a:prstGeom prst="rect">
            <a:avLst/>
          </a:prstGeom>
          <a:noFill/>
          <a:ln w="9525">
            <a:noFill/>
          </a:ln>
        </p:spPr>
      </p:pic>
      <p:sp>
        <p:nvSpPr>
          <p:cNvPr id="4099" name="Rectangle 2"/>
          <p:cNvSpPr>
            <a:spLocks noGrp="1"/>
          </p:cNvSpPr>
          <p:nvPr>
            <p:ph type="title"/>
          </p:nvPr>
        </p:nvSpPr>
        <p:spPr>
          <a:xfrm>
            <a:off x="304800" y="228600"/>
            <a:ext cx="8534400" cy="381000"/>
          </a:xfrm>
          <a:prstGeom prst="rect">
            <a:avLst/>
          </a:prstGeom>
          <a:noFill/>
          <a:ln w="9525">
            <a:noFill/>
          </a:ln>
        </p:spPr>
        <p:txBody>
          <a:bodyPr anchor="ctr" anchorCtr="0"/>
          <a:p>
            <a:pPr lvl="0"/>
            <a:r>
              <a:rPr lang="ja-JP" altLang="en-US" dirty="0"/>
              <a:t>マスタ タイトルの書式設定</a:t>
            </a:r>
            <a:endParaRPr lang="ja-JP" altLang="en-US" dirty="0"/>
          </a:p>
        </p:txBody>
      </p:sp>
      <p:sp>
        <p:nvSpPr>
          <p:cNvPr id="1029" name="Rectangle 5"/>
          <p:cNvSpPr>
            <a:spLocks noGrp="1" noChangeArrowheads="1"/>
          </p:cNvSpPr>
          <p:nvPr>
            <p:ph type="ftr" sz="quarter" idx="3"/>
          </p:nvPr>
        </p:nvSpPr>
        <p:spPr bwMode="auto">
          <a:xfrm>
            <a:off x="0" y="6477000"/>
            <a:ext cx="4038600" cy="304800"/>
          </a:xfrm>
          <a:prstGeom prst="rect">
            <a:avLst/>
          </a:prstGeom>
          <a:noFill/>
          <a:ln w="9525">
            <a:noFill/>
            <a:miter lim="800000"/>
          </a:ln>
        </p:spPr>
        <p:txBody>
          <a:bodyPr vert="horz" wrap="square" lIns="91440" tIns="45720" rIns="91440" bIns="45720" numCol="1" anchor="b" anchorCtr="0" compatLnSpc="1"/>
          <a:lstStyle>
            <a:lvl1pPr algn="ctr">
              <a:defRPr sz="900">
                <a:solidFill>
                  <a:schemeClr val="bg1"/>
                </a:solidFill>
                <a:latin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1030" name="Rectangle 6"/>
          <p:cNvSpPr>
            <a:spLocks noGrp="1" noChangeArrowheads="1"/>
          </p:cNvSpPr>
          <p:nvPr>
            <p:ph type="sldNum" sz="quarter" idx="4"/>
          </p:nvPr>
        </p:nvSpPr>
        <p:spPr bwMode="auto">
          <a:xfrm>
            <a:off x="7239000" y="6629400"/>
            <a:ext cx="1905000" cy="228600"/>
          </a:xfrm>
          <a:prstGeom prst="rect">
            <a:avLst/>
          </a:prstGeom>
          <a:noFill/>
          <a:ln w="9525">
            <a:noFill/>
            <a:miter lim="800000"/>
          </a:ln>
        </p:spPr>
        <p:txBody>
          <a:bodyPr vert="horz" wrap="square" lIns="91440" tIns="45720" rIns="91440" bIns="45720" numCol="1" anchor="b" anchorCtr="0" compatLnSpc="1"/>
          <a:lstStyle>
            <a:lvl1pPr algn="r">
              <a:defRPr sz="1200">
                <a:solidFill>
                  <a:schemeClr val="bg1"/>
                </a:solidFill>
              </a:defRPr>
            </a:lvl1pPr>
          </a:lstStyle>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pic>
        <p:nvPicPr>
          <p:cNvPr id="4102" name="Picture 12" descr="wave_bar"/>
          <p:cNvPicPr/>
          <p:nvPr/>
        </p:nvPicPr>
        <p:blipFill>
          <a:blip r:embed="rId14"/>
          <a:srcRect b="96654"/>
          <a:stretch>
            <a:fillRect/>
          </a:stretch>
        </p:blipFill>
        <p:spPr>
          <a:xfrm>
            <a:off x="0" y="685800"/>
            <a:ext cx="9140825" cy="73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sldNum="0"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rgbClr val="52A93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52A930"/>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52A930"/>
        </a:buClr>
        <a:buChar char="•"/>
        <a:defRPr sz="2000">
          <a:solidFill>
            <a:schemeClr val="tx1"/>
          </a:solidFill>
          <a:latin typeface="+mn-lt"/>
          <a:ea typeface="+mn-ea"/>
        </a:defRPr>
      </a:lvl3pPr>
      <a:lvl4pPr marL="1600200" indent="-228600" algn="l" rtl="0" eaLnBrk="0" fontAlgn="base" hangingPunct="0">
        <a:spcBef>
          <a:spcPct val="20000"/>
        </a:spcBef>
        <a:spcAft>
          <a:spcPct val="0"/>
        </a:spcAft>
        <a:buClr>
          <a:srgbClr val="52A93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52A930"/>
        </a:buClr>
        <a:buChar char="»"/>
        <a:defRPr sz="1600">
          <a:solidFill>
            <a:schemeClr val="tx1"/>
          </a:solidFill>
          <a:latin typeface="+mn-lt"/>
          <a:ea typeface="+mn-ea"/>
        </a:defRPr>
      </a:lvl5pPr>
      <a:lvl6pPr marL="2514600" indent="-228600" algn="l" rtl="0" fontAlgn="base">
        <a:spcBef>
          <a:spcPct val="20000"/>
        </a:spcBef>
        <a:spcAft>
          <a:spcPct val="0"/>
        </a:spcAft>
        <a:buClr>
          <a:srgbClr val="52A930"/>
        </a:buClr>
        <a:buChar char="»"/>
        <a:defRPr sz="1600">
          <a:solidFill>
            <a:schemeClr val="tx1"/>
          </a:solidFill>
          <a:latin typeface="+mn-lt"/>
          <a:ea typeface="+mn-ea"/>
        </a:defRPr>
      </a:lvl6pPr>
      <a:lvl7pPr marL="2971800" indent="-228600" algn="l" rtl="0" fontAlgn="base">
        <a:spcBef>
          <a:spcPct val="20000"/>
        </a:spcBef>
        <a:spcAft>
          <a:spcPct val="0"/>
        </a:spcAft>
        <a:buClr>
          <a:srgbClr val="52A930"/>
        </a:buClr>
        <a:buChar char="»"/>
        <a:defRPr sz="1600">
          <a:solidFill>
            <a:schemeClr val="tx1"/>
          </a:solidFill>
          <a:latin typeface="+mn-lt"/>
          <a:ea typeface="+mn-ea"/>
        </a:defRPr>
      </a:lvl7pPr>
      <a:lvl8pPr marL="3429000" indent="-228600" algn="l" rtl="0" fontAlgn="base">
        <a:spcBef>
          <a:spcPct val="20000"/>
        </a:spcBef>
        <a:spcAft>
          <a:spcPct val="0"/>
        </a:spcAft>
        <a:buClr>
          <a:srgbClr val="52A930"/>
        </a:buClr>
        <a:buChar char="»"/>
        <a:defRPr sz="1600">
          <a:solidFill>
            <a:schemeClr val="tx1"/>
          </a:solidFill>
          <a:latin typeface="+mn-lt"/>
          <a:ea typeface="+mn-ea"/>
        </a:defRPr>
      </a:lvl8pPr>
      <a:lvl9pPr marL="3886200" indent="-228600" algn="l" rtl="0" fontAlgn="base">
        <a:spcBef>
          <a:spcPct val="20000"/>
        </a:spcBef>
        <a:spcAft>
          <a:spcPct val="0"/>
        </a:spcAft>
        <a:buClr>
          <a:srgbClr val="52A930"/>
        </a:buClr>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descr="wave_bar"/>
          <p:cNvPicPr>
            <a:picLocks noChangeAspect="1"/>
          </p:cNvPicPr>
          <p:nvPr/>
        </p:nvPicPr>
        <p:blipFill>
          <a:blip r:embed="rId17"/>
          <a:stretch>
            <a:fillRect/>
          </a:stretch>
        </p:blipFill>
        <p:spPr>
          <a:xfrm>
            <a:off x="3175" y="6186488"/>
            <a:ext cx="9140825" cy="671512"/>
          </a:xfrm>
          <a:prstGeom prst="rect">
            <a:avLst/>
          </a:prstGeom>
          <a:noFill/>
          <a:ln w="9525">
            <a:noFill/>
          </a:ln>
        </p:spPr>
      </p:pic>
      <p:sp>
        <p:nvSpPr>
          <p:cNvPr id="1027" name="Rectangle 2"/>
          <p:cNvSpPr>
            <a:spLocks noGrp="1"/>
          </p:cNvSpPr>
          <p:nvPr>
            <p:ph type="title"/>
          </p:nvPr>
        </p:nvSpPr>
        <p:spPr>
          <a:xfrm>
            <a:off x="304800" y="228600"/>
            <a:ext cx="8534400" cy="381000"/>
          </a:xfrm>
          <a:prstGeom prst="rect">
            <a:avLst/>
          </a:prstGeom>
          <a:noFill/>
          <a:ln w="9525">
            <a:noFill/>
          </a:ln>
        </p:spPr>
        <p:txBody>
          <a:bodyPr anchor="ctr" anchorCtr="0"/>
          <a:p>
            <a:pPr lvl="0"/>
            <a:r>
              <a:rPr lang="ja-JP" altLang="en-US" dirty="0"/>
              <a:t>マスタ タイトルの書式設定</a:t>
            </a:r>
            <a:endParaRPr lang="ja-JP" altLang="en-US" dirty="0"/>
          </a:p>
        </p:txBody>
      </p:sp>
      <p:sp>
        <p:nvSpPr>
          <p:cNvPr id="1029" name="Rectangle 5"/>
          <p:cNvSpPr>
            <a:spLocks noGrp="1" noChangeArrowheads="1"/>
          </p:cNvSpPr>
          <p:nvPr>
            <p:ph type="ftr" sz="quarter" idx="3"/>
          </p:nvPr>
        </p:nvSpPr>
        <p:spPr bwMode="auto">
          <a:xfrm>
            <a:off x="0" y="6477000"/>
            <a:ext cx="4038600" cy="304800"/>
          </a:xfrm>
          <a:prstGeom prst="rect">
            <a:avLst/>
          </a:prstGeom>
          <a:noFill/>
          <a:ln w="9525">
            <a:noFill/>
            <a:miter lim="800000"/>
          </a:ln>
        </p:spPr>
        <p:txBody>
          <a:bodyPr vert="horz" wrap="square" lIns="91440" tIns="45720" rIns="91440" bIns="45720" numCol="1" anchor="b" anchorCtr="0" compatLnSpc="1"/>
          <a:lstStyle>
            <a:lvl1pPr algn="ctr">
              <a:defRPr sz="900">
                <a:solidFill>
                  <a:schemeClr val="bg1"/>
                </a:solidFill>
                <a:latin typeface="Arial" panose="020B060402020202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ja-JP" altLang="en-US"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 20</a:t>
            </a:r>
            <a:r>
              <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rPr>
              <a:t>10 Sichuan University All rights reserved.  |  Confidential</a:t>
            </a:r>
            <a:endParaRPr kumimoji="0" lang="en-US" altLang="ja-JP" sz="900" b="0" i="0" u="none" strike="noStrike" kern="1200" cap="none" spc="0" normalizeH="0" baseline="0" noProof="0">
              <a:ln>
                <a:noFill/>
              </a:ln>
              <a:solidFill>
                <a:schemeClr val="bg1"/>
              </a:solidFill>
              <a:effectLst/>
              <a:uLnTx/>
              <a:uFillTx/>
              <a:latin typeface="Arial" panose="020B0604020202020204" pitchFamily="34" charset="0"/>
              <a:ea typeface="MS PGothic" panose="020B0600070205080204" pitchFamily="34" charset="-128"/>
              <a:cs typeface="+mn-cs"/>
            </a:endParaRPr>
          </a:p>
        </p:txBody>
      </p:sp>
      <p:sp>
        <p:nvSpPr>
          <p:cNvPr id="1030" name="Rectangle 6"/>
          <p:cNvSpPr>
            <a:spLocks noGrp="1" noChangeArrowheads="1"/>
          </p:cNvSpPr>
          <p:nvPr>
            <p:ph type="sldNum" sz="quarter" idx="4"/>
          </p:nvPr>
        </p:nvSpPr>
        <p:spPr bwMode="auto">
          <a:xfrm>
            <a:off x="7239000" y="6629400"/>
            <a:ext cx="1905000" cy="228600"/>
          </a:xfrm>
          <a:prstGeom prst="rect">
            <a:avLst/>
          </a:prstGeom>
          <a:noFill/>
          <a:ln w="9525">
            <a:noFill/>
            <a:miter lim="800000"/>
          </a:ln>
        </p:spPr>
        <p:txBody>
          <a:bodyPr vert="horz" wrap="square" lIns="91440" tIns="45720" rIns="91440" bIns="45720" numCol="1" anchor="b" anchorCtr="0" compatLnSpc="1"/>
          <a:lstStyle>
            <a:lvl1pPr algn="r">
              <a:defRPr sz="1200">
                <a:solidFill>
                  <a:schemeClr val="bg1"/>
                </a:solidFill>
              </a:defRPr>
            </a:lvl1pPr>
          </a:lstStyle>
          <a:p>
            <a:pPr lvl="0" fontAlgn="base"/>
            <a:fld id="{9A0DB2DC-4C9A-4742-B13C-FB6460FD3503}" type="slidenum">
              <a:rPr lang="en-US" altLang="ja-JP" strike="noStrike" noProof="1">
                <a:latin typeface="Arial" panose="020B0604020202020204" pitchFamily="34" charset="0"/>
                <a:ea typeface="MS PGothic" panose="020B0600070205080204" pitchFamily="34" charset="-128"/>
                <a:cs typeface="+mn-cs"/>
              </a:rPr>
            </a:fld>
            <a:endParaRPr lang="en-US" altLang="ja-JP" strike="noStrike" noProof="1">
              <a:latin typeface="Arial" panose="020B0604020202020204" pitchFamily="34" charset="0"/>
            </a:endParaRPr>
          </a:p>
        </p:txBody>
      </p:sp>
      <p:pic>
        <p:nvPicPr>
          <p:cNvPr id="2" name="Picture 12" descr="wave_bar"/>
          <p:cNvPicPr/>
          <p:nvPr/>
        </p:nvPicPr>
        <p:blipFill>
          <a:blip r:embed="rId17"/>
          <a:srcRect b="96654"/>
          <a:stretch>
            <a:fillRect/>
          </a:stretch>
        </p:blipFill>
        <p:spPr>
          <a:xfrm>
            <a:off x="0" y="685800"/>
            <a:ext cx="9140825" cy="73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rgbClr val="52A930"/>
        </a:buClr>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52A930"/>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52A930"/>
        </a:buClr>
        <a:buChar char="•"/>
        <a:defRPr sz="2000">
          <a:solidFill>
            <a:schemeClr val="tx1"/>
          </a:solidFill>
          <a:latin typeface="+mn-lt"/>
          <a:ea typeface="+mn-ea"/>
        </a:defRPr>
      </a:lvl3pPr>
      <a:lvl4pPr marL="1600200" indent="-228600" algn="l" rtl="0" eaLnBrk="0" fontAlgn="base" hangingPunct="0">
        <a:spcBef>
          <a:spcPct val="20000"/>
        </a:spcBef>
        <a:spcAft>
          <a:spcPct val="0"/>
        </a:spcAft>
        <a:buClr>
          <a:srgbClr val="52A930"/>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52A930"/>
        </a:buClr>
        <a:buChar char="»"/>
        <a:defRPr sz="1600">
          <a:solidFill>
            <a:schemeClr val="tx1"/>
          </a:solidFill>
          <a:latin typeface="+mn-lt"/>
          <a:ea typeface="+mn-ea"/>
        </a:defRPr>
      </a:lvl5pPr>
      <a:lvl6pPr marL="2514600" indent="-228600" algn="l" rtl="0" fontAlgn="base">
        <a:spcBef>
          <a:spcPct val="20000"/>
        </a:spcBef>
        <a:spcAft>
          <a:spcPct val="0"/>
        </a:spcAft>
        <a:buClr>
          <a:srgbClr val="52A930"/>
        </a:buClr>
        <a:buChar char="»"/>
        <a:defRPr sz="1600">
          <a:solidFill>
            <a:schemeClr val="tx1"/>
          </a:solidFill>
          <a:latin typeface="+mn-lt"/>
          <a:ea typeface="+mn-ea"/>
        </a:defRPr>
      </a:lvl6pPr>
      <a:lvl7pPr marL="2971800" indent="-228600" algn="l" rtl="0" fontAlgn="base">
        <a:spcBef>
          <a:spcPct val="20000"/>
        </a:spcBef>
        <a:spcAft>
          <a:spcPct val="0"/>
        </a:spcAft>
        <a:buClr>
          <a:srgbClr val="52A930"/>
        </a:buClr>
        <a:buChar char="»"/>
        <a:defRPr sz="1600">
          <a:solidFill>
            <a:schemeClr val="tx1"/>
          </a:solidFill>
          <a:latin typeface="+mn-lt"/>
          <a:ea typeface="+mn-ea"/>
        </a:defRPr>
      </a:lvl7pPr>
      <a:lvl8pPr marL="3429000" indent="-228600" algn="l" rtl="0" fontAlgn="base">
        <a:spcBef>
          <a:spcPct val="20000"/>
        </a:spcBef>
        <a:spcAft>
          <a:spcPct val="0"/>
        </a:spcAft>
        <a:buClr>
          <a:srgbClr val="52A930"/>
        </a:buClr>
        <a:buChar char="»"/>
        <a:defRPr sz="1600">
          <a:solidFill>
            <a:schemeClr val="tx1"/>
          </a:solidFill>
          <a:latin typeface="+mn-lt"/>
          <a:ea typeface="+mn-ea"/>
        </a:defRPr>
      </a:lvl8pPr>
      <a:lvl9pPr marL="3886200" indent="-228600" algn="l" rtl="0" fontAlgn="base">
        <a:spcBef>
          <a:spcPct val="20000"/>
        </a:spcBef>
        <a:spcAft>
          <a:spcPct val="0"/>
        </a:spcAft>
        <a:buClr>
          <a:srgbClr val="52A930"/>
        </a:buClr>
        <a:buChar char="»"/>
        <a:defRPr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5.wmf"/><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tags" Target="../tags/tag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34.wmf"/></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2.xml"/><Relationship Id="rId1" Type="http://schemas.openxmlformats.org/officeDocument/2006/relationships/image" Target="../media/image36.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7.png"/><Relationship Id="rId1" Type="http://schemas.openxmlformats.org/officeDocument/2006/relationships/tags" Target="../tags/tag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45.wm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image" Target="../media/image46.w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34.w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4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oleObject" Target="../embeddings/oleObject7.bin"/></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wmf"/></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image" Target="../media/image57.jpeg"/></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tags" Target="../tags/tag3.xml"/></Relationships>
</file>

<file path=ppt/slides/_rels/slide202.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59.wmf"/><Relationship Id="rId2" Type="http://schemas.openxmlformats.org/officeDocument/2006/relationships/oleObject" Target="../embeddings/oleObject8.bin"/><Relationship Id="rId1" Type="http://schemas.openxmlformats.org/officeDocument/2006/relationships/tags" Target="../tags/tag4.xml"/></Relationships>
</file>

<file path=ppt/slides/_rels/slide20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60.wmf"/><Relationship Id="rId1" Type="http://schemas.openxmlformats.org/officeDocument/2006/relationships/oleObject" Target="../embeddings/oleObject9.bin"/></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image" Target="../media/image61.jpeg"/></Relationships>
</file>

<file path=ppt/slides/_rels/slide205.xml.rels><?xml version="1.0" encoding="UTF-8" standalone="yes"?>
<Relationships xmlns="http://schemas.openxmlformats.org/package/2006/relationships"><Relationship Id="rId5" Type="http://schemas.openxmlformats.org/officeDocument/2006/relationships/notesSlide" Target="../notesSlides/notesSlide125.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62.wmf"/><Relationship Id="rId1" Type="http://schemas.openxmlformats.org/officeDocument/2006/relationships/oleObject" Target="../embeddings/oleObject10.bin"/></Relationships>
</file>

<file path=ppt/slides/_rels/slide20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63.wmf"/><Relationship Id="rId1" Type="http://schemas.openxmlformats.org/officeDocument/2006/relationships/oleObject" Target="../embeddings/oleObject11.bin"/></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w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image" Target="../media/image66.wmf"/></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7.xml"/><Relationship Id="rId1" Type="http://schemas.openxmlformats.org/officeDocument/2006/relationships/image" Target="../media/image67.wmf"/></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69.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image" Target="../media/image71.w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slide" Target="slide32.xml"/><Relationship Id="rId2" Type="http://schemas.openxmlformats.org/officeDocument/2006/relationships/image" Target="../media/image72.jpeg"/><Relationship Id="rId1" Type="http://schemas.openxmlformats.org/officeDocument/2006/relationships/tags" Target="../tags/tag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 Target="slide32.xml"/><Relationship Id="rId1" Type="http://schemas.openxmlformats.org/officeDocument/2006/relationships/image" Target="../media/image7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7.xml"/><Relationship Id="rId1" Type="http://schemas.openxmlformats.org/officeDocument/2006/relationships/image" Target="../media/image74.wmf"/></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7.xml"/><Relationship Id="rId1" Type="http://schemas.openxmlformats.org/officeDocument/2006/relationships/image" Target="../media/image75.wmf"/></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 Target="slide34.xml"/><Relationship Id="rId1" Type="http://schemas.openxmlformats.org/officeDocument/2006/relationships/image" Target="../media/image77.jpe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slide" Target="slide35.xml"/><Relationship Id="rId2" Type="http://schemas.openxmlformats.org/officeDocument/2006/relationships/image" Target="../media/image78.jpeg"/><Relationship Id="rId1" Type="http://schemas.openxmlformats.org/officeDocument/2006/relationships/tags" Target="../tags/tag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 Target="slide36.xml"/><Relationship Id="rId1" Type="http://schemas.openxmlformats.org/officeDocument/2006/relationships/image" Target="../media/image8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21.png"/></Relationships>
</file>

<file path=ppt/slides/_rels/slide291.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slide" Target="slide36.xml"/><Relationship Id="rId2" Type="http://schemas.openxmlformats.org/officeDocument/2006/relationships/slide" Target="slide37.xml"/><Relationship Id="rId1" Type="http://schemas.openxmlformats.org/officeDocument/2006/relationships/image" Target="../media/image81.jpe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6.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29.xml"/><Relationship Id="rId1" Type="http://schemas.openxmlformats.org/officeDocument/2006/relationships/image" Target="../media/image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9.emf"/><Relationship Id="rId1"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oleObject" Target="../embeddings/oleObject4.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oleObject" Target="../embeddings/oleObject6.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13.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0.xml"/><Relationship Id="rId1" Type="http://schemas.openxmlformats.org/officeDocument/2006/relationships/image" Target="../media/image1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2.xml"/><Relationship Id="rId1" Type="http://schemas.openxmlformats.org/officeDocument/2006/relationships/image" Target="../media/image16.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1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18.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19.wmf"/></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 Target="slide33.xml"/><Relationship Id="rId1" Type="http://schemas.openxmlformats.org/officeDocument/2006/relationships/image" Target="../media/image20.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2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0243" name="Rectangle 4"/>
          <p:cNvSpPr/>
          <p:nvPr/>
        </p:nvSpPr>
        <p:spPr>
          <a:xfrm>
            <a:off x="179388" y="225425"/>
            <a:ext cx="8534400" cy="381000"/>
          </a:xfrm>
          <a:prstGeom prst="rect">
            <a:avLst/>
          </a:prstGeom>
          <a:noFill/>
          <a:ln w="9525">
            <a:noFill/>
          </a:ln>
        </p:spPr>
        <p:txBody>
          <a:bodyPr anchor="ctr" anchorCtr="0"/>
          <a:p>
            <a:r>
              <a:rPr lang="en-US" altLang="ja-JP" b="1">
                <a:latin typeface="Arial" panose="020B0604020202020204" pitchFamily="34" charset="0"/>
              </a:rPr>
              <a:t>Chapter </a:t>
            </a:r>
            <a:r>
              <a:rPr lang="en-US" altLang="zh-CN" b="1">
                <a:latin typeface="Arial" panose="020B0604020202020204" pitchFamily="34" charset="0"/>
              </a:rPr>
              <a:t>9</a:t>
            </a:r>
            <a:r>
              <a:rPr lang="en-US" altLang="ja-JP" b="1">
                <a:latin typeface="Arial" panose="020B0604020202020204" pitchFamily="34" charset="0"/>
              </a:rPr>
              <a:t>  </a:t>
            </a:r>
            <a:r>
              <a:rPr lang="en-US" altLang="zh-CN" b="1">
                <a:latin typeface="Arial" panose="020B0604020202020204" pitchFamily="34" charset="0"/>
              </a:rPr>
              <a:t>Design</a:t>
            </a:r>
            <a:r>
              <a:rPr lang="en-US" altLang="ja-JP" b="1">
                <a:latin typeface="Arial" panose="020B0604020202020204" pitchFamily="34" charset="0"/>
              </a:rPr>
              <a:t> </a:t>
            </a:r>
            <a:r>
              <a:rPr lang="en-US" altLang="zh-CN" b="1">
                <a:latin typeface="Arial" panose="020B0604020202020204" pitchFamily="34" charset="0"/>
              </a:rPr>
              <a:t>Concepts</a:t>
            </a:r>
            <a:endParaRPr lang="en-US" altLang="ja-JP" b="1">
              <a:latin typeface="Arial" panose="020B0604020202020204" pitchFamily="34" charset="0"/>
            </a:endParaRPr>
          </a:p>
        </p:txBody>
      </p:sp>
      <p:sp>
        <p:nvSpPr>
          <p:cNvPr id="10244" name="Rectangle 5"/>
          <p:cNvSpPr/>
          <p:nvPr/>
        </p:nvSpPr>
        <p:spPr>
          <a:xfrm>
            <a:off x="431800" y="1052513"/>
            <a:ext cx="8712200" cy="5262562"/>
          </a:xfrm>
          <a:prstGeom prst="rect">
            <a:avLst/>
          </a:prstGeom>
          <a:noFill/>
          <a:ln w="9525">
            <a:noFill/>
          </a:ln>
        </p:spPr>
        <p:txBody>
          <a:bodyPr>
            <a:spAutoFit/>
          </a:bodyPr>
          <a:p>
            <a:pPr eaLnBrk="0" hangingPunct="0">
              <a:buClr>
                <a:schemeClr val="folHlink"/>
              </a:buClr>
              <a:buFont typeface="Wingdings" panose="05000000000000000000" pitchFamily="2" charset="2"/>
              <a:buChar char="n"/>
            </a:pPr>
            <a:r>
              <a:rPr lang="en-US" altLang="zh-CN" sz="2400">
                <a:latin typeface="Arial" panose="020B0604020202020204" pitchFamily="34" charset="0"/>
              </a:rPr>
              <a:t> Data Design Architectural Design  Interface Design  Component-level Design</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 Deployment-level Design</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Firmness Commodity Delight</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Functionality Usability Reliability Performance Supportability </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err="1">
                <a:latin typeface="Arial" panose="020B0604020202020204" pitchFamily="34" charset="0"/>
              </a:rPr>
              <a:t>Refactoring</a:t>
            </a:r>
            <a:r>
              <a:rPr lang="en-US" altLang="zh-CN" sz="2400">
                <a:latin typeface="Arial" panose="020B0604020202020204" pitchFamily="34" charset="0"/>
              </a:rPr>
              <a:t>  Modularity</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Cohesion Coupling </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Polymorphism</a:t>
            </a:r>
            <a:endParaRPr lang="en-US" altLang="ja-JP" sz="2400">
              <a:latin typeface="Arial" panose="020B0604020202020204" pitchFamily="34" charset="0"/>
            </a:endParaRPr>
          </a:p>
          <a:p>
            <a:pPr eaLnBrk="0" hangingPunct="0">
              <a:buClr>
                <a:schemeClr val="folHlink"/>
              </a:buClr>
            </a:pPr>
            <a:endParaRPr lang="en-US" altLang="ja-JP" sz="2400">
              <a:latin typeface="Arial" panose="020B0604020202020204" pitchFamily="34" charset="0"/>
            </a:endParaRPr>
          </a:p>
        </p:txBody>
      </p:sp>
      <p:sp>
        <p:nvSpPr>
          <p:cNvPr id="10245" name="Text Box 6"/>
          <p:cNvSpPr txBox="1"/>
          <p:nvPr/>
        </p:nvSpPr>
        <p:spPr>
          <a:xfrm>
            <a:off x="179388" y="657225"/>
            <a:ext cx="2160587" cy="519113"/>
          </a:xfrm>
          <a:prstGeom prst="rect">
            <a:avLst/>
          </a:prstGeom>
          <a:noFill/>
          <a:ln w="9525">
            <a:noFill/>
          </a:ln>
        </p:spPr>
        <p:txBody>
          <a:bodyPr>
            <a:spAutoFit/>
          </a:bodyPr>
          <a:p>
            <a:pPr eaLnBrk="0" hangingPunct="0"/>
            <a:r>
              <a:rPr lang="en-US" altLang="zh-CN" sz="2800">
                <a:latin typeface="Arial" panose="020B0604020202020204" pitchFamily="34" charset="0"/>
              </a:rPr>
              <a:t>keyword</a:t>
            </a:r>
            <a:endParaRPr lang="en-US" altLang="ja-JP" sz="2800">
              <a:latin typeface="Arial" panose="020B0604020202020204" pitchFamily="34" charset="0"/>
            </a:endParaRPr>
          </a:p>
        </p:txBody>
      </p:sp>
      <p:pic>
        <p:nvPicPr>
          <p:cNvPr id="10246"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5601" name="对象 1"/>
          <p:cNvGraphicFramePr/>
          <p:nvPr/>
        </p:nvGraphicFramePr>
        <p:xfrm>
          <a:off x="469900" y="1149350"/>
          <a:ext cx="8204200" cy="4559300"/>
        </p:xfrm>
        <a:graphic>
          <a:graphicData uri="http://schemas.openxmlformats.org/presentationml/2006/ole">
            <mc:AlternateContent xmlns:mc="http://schemas.openxmlformats.org/markup-compatibility/2006">
              <mc:Choice xmlns:v="urn:schemas-microsoft-com:vml" Requires="v">
                <p:oleObj spid="_x0000_s3076" name="" r:id="rId1" imgW="8199120" imgH="4556760" progId="Paint.Picture">
                  <p:embed/>
                </p:oleObj>
              </mc:Choice>
              <mc:Fallback>
                <p:oleObj name="" r:id="rId1" imgW="8199120" imgH="4556760" progId="Paint.Picture">
                  <p:embed/>
                  <p:pic>
                    <p:nvPicPr>
                      <p:cNvPr id="0" name="图片 3075"/>
                      <p:cNvPicPr/>
                      <p:nvPr/>
                    </p:nvPicPr>
                    <p:blipFill>
                      <a:blip r:embed="rId2"/>
                      <a:stretch>
                        <a:fillRect/>
                      </a:stretch>
                    </p:blipFill>
                    <p:spPr>
                      <a:xfrm>
                        <a:off x="469900" y="1149350"/>
                        <a:ext cx="8204200" cy="4559300"/>
                      </a:xfrm>
                      <a:prstGeom prst="rect">
                        <a:avLst/>
                      </a:prstGeom>
                      <a:noFill/>
                      <a:ln w="38100">
                        <a:noFill/>
                        <a:miter/>
                      </a:ln>
                    </p:spPr>
                  </p:pic>
                </p:oleObj>
              </mc:Fallback>
            </mc:AlternateContent>
          </a:graphicData>
        </a:graphic>
      </p:graphicFrame>
      <p:sp>
        <p:nvSpPr>
          <p:cNvPr id="436230" name="Rectangle 6"/>
          <p:cNvSpPr>
            <a:spLocks noChangeArrowheads="1"/>
          </p:cNvSpPr>
          <p:nvPr/>
        </p:nvSpPr>
        <p:spPr bwMode="auto">
          <a:xfrm>
            <a:off x="0" y="0"/>
            <a:ext cx="8596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0" marR="0" indent="0" algn="l" defTabSz="914400" rtl="0" eaLnBrk="0" fontAlgn="base" latinLnBrk="0" hangingPunct="0">
              <a:lnSpc>
                <a:spcPct val="100000"/>
              </a:lnSpc>
              <a:spcBef>
                <a:spcPct val="0"/>
              </a:spcBef>
              <a:spcAft>
                <a:spcPct val="0"/>
              </a:spcAft>
              <a:buNone/>
            </a:pPr>
            <a:r>
              <a:rPr kumimoji="0" lang="en-US" altLang="ja-JP"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Analysis Model -&gt; Design Model </a:t>
            </a: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（第</a:t>
            </a:r>
            <a:r>
              <a:rPr kumimoji="0" lang="en-US" altLang="zh-CN"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8</a:t>
            </a: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版</a:t>
            </a:r>
            <a:r>
              <a:rPr kumimoji="0" lang="zh-CN" altLang="en-US"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a:t>
            </a:r>
            <a:endPar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cs typeface="+mn-cs"/>
              <a:sym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710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71011" name="Rectangle 4"/>
          <p:cNvSpPr/>
          <p:nvPr/>
        </p:nvSpPr>
        <p:spPr>
          <a:xfrm>
            <a:off x="0" y="225425"/>
            <a:ext cx="9144000" cy="381000"/>
          </a:xfrm>
          <a:prstGeom prst="rect">
            <a:avLst/>
          </a:prstGeom>
          <a:noFill/>
          <a:ln w="9525">
            <a:noFill/>
          </a:ln>
        </p:spPr>
        <p:txBody>
          <a:bodyPr anchor="ctr" anchorCtr="0"/>
          <a:p>
            <a:r>
              <a:rPr lang="en-US" altLang="zh-CN" b="1">
                <a:latin typeface="Arial" panose="020B0604020202020204" pitchFamily="34" charset="0"/>
              </a:rPr>
              <a:t>Architectural Design</a:t>
            </a:r>
            <a:endParaRPr lang="en-US" altLang="ja-JP" b="1">
              <a:latin typeface="Arial" panose="020B0604020202020204" pitchFamily="34" charset="0"/>
            </a:endParaRPr>
          </a:p>
        </p:txBody>
      </p:sp>
      <p:sp>
        <p:nvSpPr>
          <p:cNvPr id="171012" name="Rectangle 5"/>
          <p:cNvSpPr/>
          <p:nvPr/>
        </p:nvSpPr>
        <p:spPr>
          <a:xfrm>
            <a:off x="431800" y="1052830"/>
            <a:ext cx="8556625" cy="5262245"/>
          </a:xfrm>
          <a:prstGeom prst="rect">
            <a:avLst/>
          </a:prstGeom>
          <a:noFill/>
          <a:ln w="9525">
            <a:noFill/>
          </a:ln>
        </p:spPr>
        <p:txBody>
          <a:bodyPr wrap="square">
            <a:spAutoFit/>
          </a:bodyPr>
          <a:p>
            <a:pPr eaLnBrk="0" hangingPunct="0">
              <a:buClr>
                <a:schemeClr val="folHlink"/>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体系结构设计表示了建立计算机系统所需的数据结构和程序构件。它需要考虑系统采取的体系结构风格、系统组成构件的结构和性质，以及系统中所有体系结构构件之间的相互关系</a:t>
            </a:r>
            <a:endParaRPr lang="zh-CN" altLang="en-US" sz="2400" dirty="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pPr>
            <a:r>
              <a:rPr lang="zh-CN" altLang="en-US" sz="2000" dirty="0">
                <a:latin typeface="宋体" panose="02010600030101010101" pitchFamily="2" charset="-122"/>
                <a:ea typeface="宋体" panose="02010600030101010101" pitchFamily="2" charset="-122"/>
              </a:rPr>
              <a:t>Architectural design represents the structure of data and program components that are required to build a computer-based system. It considers the architectural style that the system will take, the structure and properties of the components that constitute the system, and the interrelationships that occur among all architectural components of a system.</a:t>
            </a:r>
            <a:endParaRPr lang="zh-CN" altLang="en-US" sz="2000" dirty="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pPr>
            <a:endParaRPr lang="zh-CN" altLang="en-US" sz="2400" dirty="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建立设计模型数据和体系结构层的“内聚的、良好规划的表示”所需的方法</a:t>
            </a:r>
            <a:endParaRPr lang="zh-CN" altLang="en-US" sz="2400" dirty="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目标是提供一种导出体系结构设计的系统化方法</a:t>
            </a:r>
            <a:endParaRPr lang="zh-CN" altLang="en-US" sz="2400" dirty="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体系结构设计是构建软件的初始蓝图</a:t>
            </a:r>
            <a:endParaRPr lang="zh-CN" altLang="en-US" sz="2400" dirty="0">
              <a:latin typeface="宋体" panose="02010600030101010101" pitchFamily="2" charset="-122"/>
              <a:ea typeface="宋体" panose="02010600030101010101" pitchFamily="2" charset="-122"/>
            </a:endParaRPr>
          </a:p>
          <a:p>
            <a:pPr eaLnBrk="0" hangingPunct="0">
              <a:buClr>
                <a:schemeClr val="folHlink"/>
              </a:buClr>
            </a:pPr>
            <a:endParaRPr lang="en-US" altLang="ja-JP" sz="2400">
              <a:latin typeface="宋体" panose="02010600030101010101" pitchFamily="2" charset="-122"/>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730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73059" name="Rectangle 6"/>
          <p:cNvSpPr>
            <a:spLocks noRot="1"/>
          </p:cNvSpPr>
          <p:nvPr/>
        </p:nvSpPr>
        <p:spPr>
          <a:xfrm>
            <a:off x="0" y="0"/>
            <a:ext cx="5348288" cy="728663"/>
          </a:xfrm>
          <a:prstGeom prst="rect">
            <a:avLst/>
          </a:prstGeom>
          <a:noFill/>
          <a:ln w="9525">
            <a:noFill/>
          </a:ln>
        </p:spPr>
        <p:txBody>
          <a:bodyPr anchor="ctr" anchorCtr="0"/>
          <a:p>
            <a:pPr eaLnBrk="0" hangingPunct="0"/>
            <a:r>
              <a:rPr lang="en-US" altLang="zh-CN" b="1">
                <a:latin typeface="Arial" panose="020B0604020202020204" pitchFamily="34" charset="0"/>
              </a:rPr>
              <a:t>10.1 Software </a:t>
            </a:r>
            <a:r>
              <a:rPr lang="en-US" altLang="ja-JP" b="1">
                <a:latin typeface="Arial" panose="020B0604020202020204" pitchFamily="34" charset="0"/>
              </a:rPr>
              <a:t>Architecture</a:t>
            </a:r>
            <a:endParaRPr lang="en-US" altLang="ja-JP" b="1">
              <a:latin typeface="Arial" panose="020B0604020202020204" pitchFamily="34" charset="0"/>
            </a:endParaRPr>
          </a:p>
        </p:txBody>
      </p:sp>
      <p:sp>
        <p:nvSpPr>
          <p:cNvPr id="505863" name="Text Box 7"/>
          <p:cNvSpPr txBox="1">
            <a:spLocks noChangeArrowheads="1"/>
          </p:cNvSpPr>
          <p:nvPr/>
        </p:nvSpPr>
        <p:spPr bwMode="auto">
          <a:xfrm>
            <a:off x="179388" y="908050"/>
            <a:ext cx="8101013"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lnSpc>
                <a:spcPct val="90000"/>
              </a:lnSpc>
              <a:spcBef>
                <a:spcPct val="50000"/>
              </a:spcBef>
            </a:pPr>
            <a:endPar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what is architecture</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why is architecture important</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architecture description</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architecture decisions</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751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75107" name="Rectangle 6"/>
          <p:cNvSpPr>
            <a:spLocks noRot="1"/>
          </p:cNvSpPr>
          <p:nvPr/>
        </p:nvSpPr>
        <p:spPr>
          <a:xfrm>
            <a:off x="0" y="0"/>
            <a:ext cx="7667625" cy="728663"/>
          </a:xfrm>
          <a:prstGeom prst="rect">
            <a:avLst/>
          </a:prstGeom>
          <a:noFill/>
          <a:ln w="9525">
            <a:noFill/>
          </a:ln>
        </p:spPr>
        <p:txBody>
          <a:bodyPr anchor="ctr" anchorCtr="0"/>
          <a:p>
            <a:pPr eaLnBrk="0" hangingPunct="0"/>
            <a:r>
              <a:rPr lang="en-US" altLang="zh-CN" b="1">
                <a:latin typeface="Arial" panose="020B0604020202020204" pitchFamily="34" charset="0"/>
              </a:rPr>
              <a:t>10.1.1 What is </a:t>
            </a:r>
            <a:r>
              <a:rPr lang="en-US" altLang="ja-JP" b="1">
                <a:latin typeface="Arial" panose="020B0604020202020204" pitchFamily="34" charset="0"/>
              </a:rPr>
              <a:t>Architecture</a:t>
            </a:r>
            <a:r>
              <a:rPr lang="en-US" altLang="zh-CN" b="1">
                <a:latin typeface="Arial" panose="020B0604020202020204" pitchFamily="34" charset="0"/>
              </a:rPr>
              <a:t>?</a:t>
            </a:r>
            <a:r>
              <a:rPr lang="zh-CN" altLang="en-US" b="1">
                <a:solidFill>
                  <a:srgbClr val="FF0000"/>
                </a:solidFill>
                <a:latin typeface="Arial" panose="020B0604020202020204" pitchFamily="34" charset="0"/>
                <a:ea typeface="宋体" panose="02010600030101010101" pitchFamily="2" charset="-122"/>
              </a:rPr>
              <a:t>定义</a:t>
            </a:r>
            <a:r>
              <a:rPr lang="zh-CN" altLang="en-US" b="1">
                <a:latin typeface="Arial" panose="020B0604020202020204" pitchFamily="34" charset="0"/>
                <a:ea typeface="宋体" panose="02010600030101010101" pitchFamily="2" charset="-122"/>
              </a:rPr>
              <a:t>：</a:t>
            </a:r>
            <a:endParaRPr lang="zh-CN" altLang="en-US" b="1">
              <a:latin typeface="Arial" panose="020B0604020202020204" pitchFamily="34" charset="0"/>
              <a:ea typeface="宋体" panose="02010600030101010101" pitchFamily="2" charset="-122"/>
            </a:endParaRPr>
          </a:p>
        </p:txBody>
      </p:sp>
      <p:sp>
        <p:nvSpPr>
          <p:cNvPr id="505863" name="Text Box 7"/>
          <p:cNvSpPr txBox="1">
            <a:spLocks noChangeArrowheads="1"/>
          </p:cNvSpPr>
          <p:nvPr/>
        </p:nvSpPr>
        <p:spPr bwMode="auto">
          <a:xfrm>
            <a:off x="179388" y="908050"/>
            <a:ext cx="8569325" cy="467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eaLnBrk="0" hangingPunct="0">
              <a:lnSpc>
                <a:spcPct val="90000"/>
              </a:lnSpc>
              <a:spcBef>
                <a:spcPct val="50000"/>
              </a:spcBef>
            </a:pPr>
            <a:r>
              <a:rPr lang="en-US" altLang="zh-CN"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Software Architecture</a:t>
            </a:r>
            <a:r>
              <a:rPr lang="en-US" altLang="zh-CN"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the structure of the system, which comprise software components,  the externally visible properties of those components and the relationships among them.</a:t>
            </a:r>
            <a:endParaRPr lang="en-US" altLang="zh-CN" noProof="1">
              <a:effectLst>
                <a:outerShdw blurRad="38100" dist="38100" dir="2700000">
                  <a:srgbClr val="C0C0C0"/>
                </a:outerShdw>
              </a:effectLst>
              <a:latin typeface="Palatino" pitchFamily="-128" charset="0"/>
              <a:sym typeface="MS PGothic" panose="020B0600070205080204" pitchFamily="34" charset="-128"/>
            </a:endParaRPr>
          </a:p>
          <a:p>
            <a:pPr eaLnBrk="0" hangingPunct="0">
              <a:lnSpc>
                <a:spcPct val="90000"/>
              </a:lnSpc>
              <a:spcBef>
                <a:spcPct val="50000"/>
              </a:spcBef>
            </a:pPr>
            <a:r>
              <a:rPr lang="zh-CN" altLang="en-US" sz="28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（体系结构是指系统的一个结构，包括软件构件，构件的属性和构件之间的相互关系）</a:t>
            </a:r>
            <a:endParaRPr lang="zh-CN" altLang="en-US" sz="28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endParaRPr>
          </a:p>
          <a:p>
            <a:pPr eaLnBrk="0" hangingPunct="0">
              <a:lnSpc>
                <a:spcPct val="90000"/>
              </a:lnSpc>
              <a:spcBef>
                <a:spcPct val="50000"/>
              </a:spcBef>
            </a:pPr>
            <a:r>
              <a:rPr lang="en-US" altLang="zh-CN" sz="2800">
                <a:effectLst>
                  <a:outerShdw blurRad="38100" dist="38100" dir="2700000">
                    <a:srgbClr val="C0C0C0"/>
                  </a:outerShdw>
                </a:effectLst>
                <a:sym typeface="MS PGothic" panose="020B0600070205080204" pitchFamily="34" charset="-128"/>
              </a:rPr>
              <a:t>focuses on the representation of the </a:t>
            </a:r>
            <a:r>
              <a:rPr lang="en-US" altLang="zh-CN" sz="2800">
                <a:solidFill>
                  <a:srgbClr val="FF0000"/>
                </a:solidFill>
                <a:effectLst>
                  <a:outerShdw blurRad="38100" dist="38100" dir="2700000">
                    <a:srgbClr val="C0C0C0"/>
                  </a:outerShdw>
                </a:effectLst>
                <a:sym typeface="MS PGothic" panose="020B0600070205080204" pitchFamily="34" charset="-128"/>
              </a:rPr>
              <a:t>structure</a:t>
            </a:r>
            <a:r>
              <a:rPr lang="en-US" altLang="zh-CN" sz="2800">
                <a:effectLst>
                  <a:outerShdw blurRad="38100" dist="38100" dir="2700000">
                    <a:srgbClr val="C0C0C0"/>
                  </a:outerShdw>
                </a:effectLst>
                <a:sym typeface="MS PGothic" panose="020B0600070205080204" pitchFamily="34" charset="-128"/>
              </a:rPr>
              <a:t> of software components, their </a:t>
            </a:r>
            <a:r>
              <a:rPr lang="en-US" altLang="zh-CN" sz="2800">
                <a:solidFill>
                  <a:srgbClr val="FF0000"/>
                </a:solidFill>
                <a:effectLst>
                  <a:outerShdw blurRad="38100" dist="38100" dir="2700000">
                    <a:srgbClr val="C0C0C0"/>
                  </a:outerShdw>
                </a:effectLst>
                <a:sym typeface="MS PGothic" panose="020B0600070205080204" pitchFamily="34" charset="-128"/>
              </a:rPr>
              <a:t>properties</a:t>
            </a:r>
            <a:r>
              <a:rPr lang="en-US" altLang="zh-CN" sz="2800">
                <a:effectLst>
                  <a:outerShdw blurRad="38100" dist="38100" dir="2700000">
                    <a:srgbClr val="C0C0C0"/>
                  </a:outerShdw>
                </a:effectLst>
                <a:sym typeface="MS PGothic" panose="020B0600070205080204" pitchFamily="34" charset="-128"/>
              </a:rPr>
              <a:t>, and </a:t>
            </a:r>
            <a:r>
              <a:rPr lang="en-US" altLang="zh-CN" sz="2800">
                <a:solidFill>
                  <a:srgbClr val="FF0000"/>
                </a:solidFill>
                <a:effectLst>
                  <a:outerShdw blurRad="38100" dist="38100" dir="2700000">
                    <a:srgbClr val="C0C0C0"/>
                  </a:outerShdw>
                </a:effectLst>
                <a:sym typeface="MS PGothic" panose="020B0600070205080204" pitchFamily="34" charset="-128"/>
              </a:rPr>
              <a:t>interactions </a:t>
            </a:r>
            <a:endParaRPr lang="zh-CN" altLang="en-US" sz="2800" noProof="1" dirty="0">
              <a:effectLst>
                <a:outerShdw blurRad="38100" dist="38100" dir="2700000">
                  <a:srgbClr val="C0C0C0"/>
                </a:outerShdw>
              </a:effectLst>
              <a:latin typeface="Palatino" pitchFamily="-128" charset="0"/>
              <a:sym typeface="MS PGothic" panose="020B0600070205080204" pitchFamily="34" charset="-128"/>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8890"/>
            <a:ext cx="8458200" cy="678611"/>
          </a:xfrm>
        </p:spPr>
        <p:txBody>
          <a:bodyPr>
            <a:noAutofit/>
          </a:bodyPr>
          <a:lstStyle/>
          <a:p>
            <a:r>
              <a:rPr lang="en-US" sz="4000" noProof="0" dirty="0">
                <a:solidFill>
                  <a:schemeClr val="tx1"/>
                </a:solidFill>
                <a:latin typeface="Times New Roman" panose="02020603050405020304" charset="0"/>
                <a:cs typeface="Times New Roman" panose="02020603050405020304" charset="0"/>
              </a:rPr>
              <a:t>Software Architecture?</a:t>
            </a:r>
            <a:endParaRPr lang="en-US" sz="4000" noProof="0" dirty="0">
              <a:solidFill>
                <a:schemeClr val="tx1"/>
              </a:solidFill>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76985"/>
            <a:ext cx="8458200" cy="4219575"/>
          </a:xfrm>
        </p:spPr>
        <p:txBody>
          <a:bodyPr vert="horz" lIns="91440" tIns="45720" rIns="91440" bIns="45720" rtlCol="0">
            <a:noAutofit/>
          </a:bodyPr>
          <a:lstStyle/>
          <a:p>
            <a:pPr marL="0" indent="0">
              <a:lnSpc>
                <a:spcPct val="90000"/>
              </a:lnSpc>
              <a:spcBef>
                <a:spcPct val="50000"/>
              </a:spcBef>
              <a:buNone/>
              <a:defRPr/>
            </a:pP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Just like the plans for a house are merely a representation of the building, t</a:t>
            </a:r>
            <a:r>
              <a:rPr lang="en-US" sz="2400" noProof="0" dirty="0">
                <a:solidFill>
                  <a:srgbClr val="FF0000"/>
                </a:solidFill>
                <a:effectLst>
                  <a:outerShdw blurRad="38100" dist="38100" dir="2700000" algn="tl">
                    <a:srgbClr val="FFFFFF"/>
                  </a:outerShdw>
                </a:effectLst>
                <a:latin typeface="Times New Roman" panose="02020603050405020304" charset="0"/>
                <a:cs typeface="Times New Roman" panose="02020603050405020304" charset="0"/>
              </a:rPr>
              <a:t>he software architecture representation is not an operational product</a:t>
            </a: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 it is a representation that enables a software engineer to: </a:t>
            </a:r>
            <a:endPar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A</a:t>
            </a:r>
            <a:r>
              <a:rPr lang="en-US" sz="2400" noProof="0" dirty="0">
                <a:solidFill>
                  <a:schemeClr val="tx1"/>
                </a:solidFill>
                <a:latin typeface="Times New Roman" panose="02020603050405020304" charset="0"/>
                <a:cs typeface="Times New Roman" panose="02020603050405020304" charset="0"/>
              </a:rPr>
              <a:t>nalyze the effectiveness of the design</a:t>
            </a: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 in meeting its stated requirements,</a:t>
            </a:r>
            <a:endPar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C</a:t>
            </a:r>
            <a:r>
              <a:rPr lang="en-US" sz="2400" noProof="0" dirty="0">
                <a:solidFill>
                  <a:schemeClr val="tx1"/>
                </a:solidFill>
                <a:latin typeface="Times New Roman" panose="02020603050405020304" charset="0"/>
                <a:cs typeface="Times New Roman" panose="02020603050405020304" charset="0"/>
              </a:rPr>
              <a:t>onsider architectural alternatives</a:t>
            </a: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 at a stage when making design changes is still relatively easy, and</a:t>
            </a:r>
            <a:endPar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R</a:t>
            </a:r>
            <a:r>
              <a:rPr lang="en-US" sz="2400" noProof="0" dirty="0">
                <a:solidFill>
                  <a:schemeClr val="tx1"/>
                </a:solidFill>
                <a:latin typeface="Times New Roman" panose="02020603050405020304" charset="0"/>
                <a:cs typeface="Times New Roman" panose="02020603050405020304" charset="0"/>
              </a:rPr>
              <a:t>educe the risks</a:t>
            </a:r>
            <a:r>
              <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rPr>
              <a:t> associated with the construction of the software.</a:t>
            </a:r>
            <a:endParaRPr lang="en-US" sz="2400" noProof="0" dirty="0">
              <a:solidFill>
                <a:schemeClr val="tx1"/>
              </a:solidFill>
              <a:effectLst>
                <a:outerShdw blurRad="38100" dist="38100" dir="2700000" algn="tl">
                  <a:srgbClr val="FFFFFF"/>
                </a:outerShdw>
              </a:effectLst>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812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71684" name="Rectangle 6"/>
          <p:cNvSpPr>
            <a:spLocks noRot="1"/>
          </p:cNvSpPr>
          <p:nvPr/>
        </p:nvSpPr>
        <p:spPr>
          <a:xfrm>
            <a:off x="0" y="0"/>
            <a:ext cx="5348288" cy="728663"/>
          </a:xfrm>
          <a:prstGeom prst="rect">
            <a:avLst/>
          </a:prstGeom>
          <a:noFill/>
          <a:ln w="9525">
            <a:noFill/>
          </a:ln>
        </p:spPr>
        <p:txBody>
          <a:bodyPr anchor="ctr"/>
          <a:p>
            <a:pPr marL="0" marR="0" indent="0" algn="l" defTabSz="914400" rtl="0" eaLnBrk="0" fontAlgn="base" latinLnBrk="0" hangingPunct="0">
              <a:lnSpc>
                <a:spcPct val="90000"/>
              </a:lnSpc>
              <a:spcBef>
                <a:spcPct val="50000"/>
              </a:spcBef>
              <a:spcAft>
                <a:spcPct val="0"/>
              </a:spcAft>
              <a:buNone/>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Architecture </a:t>
            </a:r>
            <a:r>
              <a:rPr kumimoji="0" lang="en-US" altLang="zh-CN" sz="3200" b="0" i="0" u="none" strike="noStrike" kern="1200" cap="none" spc="0" normalizeH="0" baseline="0" noProof="1" err="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vs</a:t>
            </a: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Design</a:t>
            </a:r>
            <a:endPar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
        <p:nvSpPr>
          <p:cNvPr id="505863" name="Text Box 7"/>
          <p:cNvSpPr txBox="1">
            <a:spLocks noChangeArrowheads="1"/>
          </p:cNvSpPr>
          <p:nvPr/>
        </p:nvSpPr>
        <p:spPr bwMode="auto">
          <a:xfrm>
            <a:off x="179388" y="908050"/>
            <a:ext cx="8101013"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lnSpc>
                <a:spcPct val="90000"/>
              </a:lnSpc>
              <a:spcBef>
                <a:spcPct val="50000"/>
              </a:spcBef>
            </a:pP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在体系结构层次上，一般不会详细说明构件内部属性（如算法细节）</a:t>
            </a: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lnSpc>
                <a:spcPct val="90000"/>
              </a:lnSpc>
              <a:spcBef>
                <a:spcPct val="50000"/>
              </a:spcBef>
            </a:pP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lnSpc>
                <a:spcPct val="90000"/>
              </a:lnSpc>
              <a:spcBef>
                <a:spcPct val="50000"/>
              </a:spcBef>
              <a:buClr>
                <a:srgbClr val="00CC00"/>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Design is an instance of  an architecture(</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设计是体系结构的一个实例，类似于对象是类的实例。</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rgbClr val="00CC00"/>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Many designs can be created based on one architecture. </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（对于同一个体系结构，可能会产生多个基于该体系结构的设计，如：</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C-S</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体系结构，可以用</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Java</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平台</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(Java EE)</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或者</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Microsoft</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平台（</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.NET</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框架）等多种不同的实现方法设计）</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rgbClr val="00CC00"/>
              </a:buClr>
              <a:buFont typeface="Wingdings" panose="05000000000000000000" pitchFamily="2" charset="2"/>
              <a:buChar char="n"/>
            </a:pPr>
            <a:endPar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832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83299" name="Rectangle 6"/>
          <p:cNvSpPr>
            <a:spLocks noRot="1"/>
          </p:cNvSpPr>
          <p:nvPr/>
        </p:nvSpPr>
        <p:spPr>
          <a:xfrm>
            <a:off x="0" y="189230"/>
            <a:ext cx="8898255" cy="533400"/>
          </a:xfrm>
          <a:prstGeom prst="rect">
            <a:avLst/>
          </a:prstGeom>
          <a:noFill/>
          <a:ln w="9525">
            <a:noFill/>
          </a:ln>
        </p:spPr>
        <p:txBody>
          <a:bodyPr anchor="ctr" anchorCtr="0"/>
          <a:p>
            <a:pPr eaLnBrk="0" hangingPunct="0"/>
            <a:r>
              <a:rPr lang="en-US" altLang="zh-CN" b="1">
                <a:latin typeface="Arial" panose="020B0604020202020204" pitchFamily="34" charset="0"/>
              </a:rPr>
              <a:t>10.1.2 </a:t>
            </a:r>
            <a:r>
              <a:rPr lang="en-US" altLang="ja-JP" b="1">
                <a:latin typeface="Arial" panose="020B0604020202020204" pitchFamily="34" charset="0"/>
              </a:rPr>
              <a:t>Why is Architecture Important?</a:t>
            </a:r>
            <a:endParaRPr lang="en-US" b="1">
              <a:latin typeface="Arial" panose="020B0604020202020204" pitchFamily="34" charset="0"/>
              <a:ea typeface="宋体" panose="02010600030101010101" pitchFamily="2" charset="-122"/>
            </a:endParaRPr>
          </a:p>
        </p:txBody>
      </p:sp>
      <p:sp>
        <p:nvSpPr>
          <p:cNvPr id="183300" name="Rectangle 7"/>
          <p:cNvSpPr>
            <a:spLocks noRot="1"/>
          </p:cNvSpPr>
          <p:nvPr/>
        </p:nvSpPr>
        <p:spPr>
          <a:xfrm>
            <a:off x="250825" y="836613"/>
            <a:ext cx="8461375" cy="5184775"/>
          </a:xfrm>
          <a:prstGeom prst="rect">
            <a:avLst/>
          </a:prstGeom>
          <a:noFill/>
          <a:ln w="9525">
            <a:noFill/>
          </a:ln>
        </p:spPr>
        <p:txBody>
          <a:bodyPr/>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Representations of software architecture are </a:t>
            </a:r>
            <a:r>
              <a:rPr lang="en-US" altLang="ja-JP" sz="2400">
                <a:solidFill>
                  <a:srgbClr val="FF0000"/>
                </a:solidFill>
                <a:latin typeface="Arial" panose="020B0604020202020204" pitchFamily="34" charset="0"/>
              </a:rPr>
              <a:t>an enabler for communication between all parties</a:t>
            </a:r>
            <a:r>
              <a:rPr lang="en-US" altLang="ja-JP" sz="2400">
                <a:latin typeface="Arial" panose="020B0604020202020204" pitchFamily="34" charset="0"/>
              </a:rPr>
              <a:t> (stakeholders) interested in the development of a computer-based system.</a:t>
            </a:r>
            <a:r>
              <a:rPr lang="en-US" altLang="zh-CN" sz="2400">
                <a:latin typeface="Arial" panose="020B0604020202020204" pitchFamily="34" charset="0"/>
              </a:rPr>
              <a:t>-</a:t>
            </a:r>
            <a:r>
              <a:rPr lang="zh-CN" altLang="en-US" sz="2400" dirty="0">
                <a:latin typeface="Arial" panose="020B0604020202020204" pitchFamily="34" charset="0"/>
              </a:rPr>
              <a:t>有助于各方的交流</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solidFill>
                  <a:srgbClr val="FF0000"/>
                </a:solidFill>
                <a:latin typeface="Arial" panose="020B0604020202020204" pitchFamily="34" charset="0"/>
              </a:rPr>
              <a:t>The architecture highlights early design decisions</a:t>
            </a:r>
            <a:r>
              <a:rPr lang="en-US" altLang="ja-JP" sz="2400">
                <a:latin typeface="Arial" panose="020B0604020202020204" pitchFamily="34" charset="0"/>
              </a:rPr>
              <a:t> that will have a profound impact on all software engineering work that follows and, as important, on the ultimate success of the system as an operational entity.</a:t>
            </a:r>
            <a:r>
              <a:rPr lang="en-US" altLang="zh-CN" sz="2400">
                <a:latin typeface="Arial" panose="020B0604020202020204" pitchFamily="34" charset="0"/>
              </a:rPr>
              <a:t>-</a:t>
            </a:r>
            <a:r>
              <a:rPr lang="zh-CN" altLang="en-US" sz="2400" dirty="0">
                <a:latin typeface="Arial" panose="020B0604020202020204" pitchFamily="34" charset="0"/>
              </a:rPr>
              <a:t>突出早期的设计，对其后工作很重要（打好设计的根基）</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Architecture </a:t>
            </a:r>
            <a:r>
              <a:rPr lang="en-US" altLang="ja-JP" sz="2400">
                <a:latin typeface="Palatino" pitchFamily="-128" charset="0"/>
              </a:rPr>
              <a:t>“</a:t>
            </a:r>
            <a:r>
              <a:rPr lang="en-US" altLang="ja-JP" sz="2400">
                <a:solidFill>
                  <a:srgbClr val="FF0000"/>
                </a:solidFill>
                <a:latin typeface="Arial" panose="020B0604020202020204" pitchFamily="34" charset="0"/>
              </a:rPr>
              <a:t>con</a:t>
            </a:r>
            <a:r>
              <a:rPr lang="en-US" altLang="zh-CN" sz="2400">
                <a:solidFill>
                  <a:srgbClr val="FF0000"/>
                </a:solidFill>
                <a:latin typeface="Arial" panose="020B0604020202020204" pitchFamily="34" charset="0"/>
              </a:rPr>
              <a:t>struct</a:t>
            </a:r>
            <a:r>
              <a:rPr lang="en-US" altLang="ja-JP" sz="2400">
                <a:solidFill>
                  <a:srgbClr val="FF0000"/>
                </a:solidFill>
                <a:latin typeface="Arial" panose="020B0604020202020204" pitchFamily="34" charset="0"/>
              </a:rPr>
              <a:t>s a relatively small, intellectually graspable</a:t>
            </a:r>
            <a:r>
              <a:rPr lang="en-US" altLang="zh-CN" sz="2400">
                <a:solidFill>
                  <a:srgbClr val="FF0000"/>
                </a:solidFill>
                <a:latin typeface="Arial" panose="020B0604020202020204" pitchFamily="34" charset="0"/>
              </a:rPr>
              <a:t> (understandable)</a:t>
            </a:r>
            <a:r>
              <a:rPr lang="en-US" altLang="ja-JP" sz="2400">
                <a:solidFill>
                  <a:srgbClr val="FF0000"/>
                </a:solidFill>
                <a:latin typeface="Arial" panose="020B0604020202020204" pitchFamily="34" charset="0"/>
              </a:rPr>
              <a:t> model</a:t>
            </a:r>
            <a:r>
              <a:rPr lang="en-US" altLang="ja-JP" sz="2400">
                <a:latin typeface="Arial" panose="020B0604020202020204" pitchFamily="34" charset="0"/>
              </a:rPr>
              <a:t> of how the system is structured and how its components work together</a:t>
            </a:r>
            <a:r>
              <a:rPr lang="en-US" altLang="ja-JP" sz="2400">
                <a:latin typeface="Palatino" pitchFamily="-128" charset="0"/>
              </a:rPr>
              <a:t>”</a:t>
            </a:r>
            <a:r>
              <a:rPr lang="en-US" altLang="ja-JP" sz="2400">
                <a:latin typeface="Arial" panose="020B0604020202020204" pitchFamily="34" charset="0"/>
              </a:rPr>
              <a:t> [BAS03].</a:t>
            </a:r>
            <a:r>
              <a:rPr lang="en-US" altLang="zh-CN" sz="2400">
                <a:latin typeface="Arial" panose="020B0604020202020204" pitchFamily="34" charset="0"/>
              </a:rPr>
              <a:t>-</a:t>
            </a:r>
            <a:r>
              <a:rPr lang="zh-CN" altLang="en-US" sz="2400" dirty="0">
                <a:latin typeface="Arial" panose="020B0604020202020204" pitchFamily="34" charset="0"/>
              </a:rPr>
              <a:t>建立了一个相对小、易理解的模型，其描述了系统如何构成及构件如何一起工作</a:t>
            </a:r>
            <a:endParaRPr lang="ja-JP" altLang="en-US" sz="2400" dirty="0">
              <a:latin typeface="Arial" panose="020B0604020202020204" pitchFamily="34" charset="0"/>
            </a:endParaRPr>
          </a:p>
          <a:p>
            <a:pPr marL="342900" indent="-342900" eaLnBrk="0" hangingPunct="0">
              <a:spcBef>
                <a:spcPct val="20000"/>
              </a:spcBef>
              <a:buClr>
                <a:srgbClr val="52A930"/>
              </a:buClr>
              <a:buChar char="•"/>
            </a:pPr>
            <a:endParaRPr lang="ja-JP" altLang="en-US" sz="2400" dirty="0">
              <a:latin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 y="8890"/>
            <a:ext cx="10448925" cy="678815"/>
          </a:xfrm>
        </p:spPr>
        <p:txBody>
          <a:bodyPr>
            <a:noAutofit/>
          </a:bodyPr>
          <a:lstStyle/>
          <a:p>
            <a:r>
              <a:rPr lang="en-US" sz="4000" noProof="0" dirty="0">
                <a:solidFill>
                  <a:schemeClr val="tx1"/>
                </a:solidFill>
                <a:latin typeface="Times New Roman" panose="02020603050405020304" charset="0"/>
                <a:cs typeface="Times New Roman" panose="02020603050405020304" charset="0"/>
              </a:rPr>
              <a:t>10.1.3 Architectural Descriptions</a:t>
            </a:r>
            <a:r>
              <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rPr>
              <a:t>（参考）</a:t>
            </a:r>
            <a:endPar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 name="Content Placeholder 3"/>
          <p:cNvSpPr>
            <a:spLocks noGrp="1"/>
          </p:cNvSpPr>
          <p:nvPr>
            <p:ph sz="quarter" idx="11"/>
          </p:nvPr>
        </p:nvSpPr>
        <p:spPr>
          <a:xfrm>
            <a:off x="287655" y="836654"/>
            <a:ext cx="8458200" cy="4971691"/>
          </a:xfrm>
        </p:spPr>
        <p:txBody>
          <a:bodyPr vert="horz" lIns="91440" tIns="45720" rIns="91440" bIns="45720" rtlCol="0">
            <a:noAutofit/>
          </a:bodyPr>
          <a:lstStyle/>
          <a:p>
            <a:pPr>
              <a:lnSpc>
                <a:spcPct val="90000"/>
              </a:lnSpc>
              <a:spcBef>
                <a:spcPts val="600"/>
              </a:spcBef>
            </a:pPr>
            <a:r>
              <a:rPr lang="en-US" altLang="en-US" noProof="0" dirty="0">
                <a:solidFill>
                  <a:schemeClr val="tx1"/>
                </a:solidFill>
                <a:latin typeface="Times New Roman" panose="02020603050405020304" charset="0"/>
                <a:cs typeface="Times New Roman" panose="02020603050405020304" charset="0"/>
              </a:rPr>
              <a:t>The I</a:t>
            </a:r>
            <a:r>
              <a:rPr lang="en-US" altLang="en-US" sz="100" noProof="0" dirty="0">
                <a:solidFill>
                  <a:schemeClr val="tx1"/>
                </a:solidFill>
                <a:latin typeface="Times New Roman" panose="02020603050405020304" charset="0"/>
                <a:cs typeface="Times New Roman" panose="02020603050405020304" charset="0"/>
              </a:rPr>
              <a:t> </a:t>
            </a:r>
            <a:r>
              <a:rPr lang="en-US" altLang="en-US" noProof="0" dirty="0">
                <a:solidFill>
                  <a:schemeClr val="tx1"/>
                </a:solidFill>
                <a:latin typeface="Times New Roman" panose="02020603050405020304" charset="0"/>
                <a:cs typeface="Times New Roman" panose="02020603050405020304" charset="0"/>
              </a:rPr>
              <a:t>E</a:t>
            </a:r>
            <a:r>
              <a:rPr lang="en-US" altLang="en-US" sz="100" noProof="0" dirty="0">
                <a:solidFill>
                  <a:schemeClr val="tx1"/>
                </a:solidFill>
                <a:latin typeface="Times New Roman" panose="02020603050405020304" charset="0"/>
                <a:cs typeface="Times New Roman" panose="02020603050405020304" charset="0"/>
              </a:rPr>
              <a:t> </a:t>
            </a:r>
            <a:r>
              <a:rPr lang="en-US" altLang="en-US" noProof="0" dirty="0" err="1">
                <a:solidFill>
                  <a:schemeClr val="tx1"/>
                </a:solidFill>
                <a:latin typeface="Times New Roman" panose="02020603050405020304" charset="0"/>
                <a:cs typeface="Times New Roman" panose="02020603050405020304" charset="0"/>
              </a:rPr>
              <a:t>E</a:t>
            </a:r>
            <a:r>
              <a:rPr lang="en-US" altLang="en-US" sz="100" noProof="0" dirty="0">
                <a:solidFill>
                  <a:schemeClr val="tx1"/>
                </a:solidFill>
                <a:latin typeface="Times New Roman" panose="02020603050405020304" charset="0"/>
                <a:cs typeface="Times New Roman" panose="02020603050405020304" charset="0"/>
              </a:rPr>
              <a:t> </a:t>
            </a:r>
            <a:r>
              <a:rPr lang="en-US" altLang="en-US" noProof="0" dirty="0" err="1">
                <a:solidFill>
                  <a:schemeClr val="tx1"/>
                </a:solidFill>
                <a:latin typeface="Times New Roman" panose="02020603050405020304" charset="0"/>
                <a:cs typeface="Times New Roman" panose="02020603050405020304" charset="0"/>
              </a:rPr>
              <a:t>E</a:t>
            </a:r>
            <a:r>
              <a:rPr lang="en-US" altLang="en-US" noProof="0" dirty="0">
                <a:solidFill>
                  <a:schemeClr val="tx1"/>
                </a:solidFill>
                <a:latin typeface="Times New Roman" panose="02020603050405020304" charset="0"/>
                <a:cs typeface="Times New Roman" panose="02020603050405020304" charset="0"/>
              </a:rPr>
              <a:t> Computer Society has proposed </a:t>
            </a:r>
            <a:r>
              <a:rPr lang="en-US" altLang="en-US" noProof="0" dirty="0">
                <a:solidFill>
                  <a:schemeClr val="tx1"/>
                </a:solidFill>
              </a:rPr>
              <a:t>I</a:t>
            </a:r>
            <a:r>
              <a:rPr lang="en-US" altLang="en-US" sz="100" noProof="0" dirty="0">
                <a:solidFill>
                  <a:schemeClr val="tx1"/>
                </a:solidFill>
              </a:rPr>
              <a:t> </a:t>
            </a:r>
            <a:r>
              <a:rPr lang="en-US" altLang="en-US" noProof="0" dirty="0">
                <a:solidFill>
                  <a:schemeClr val="tx1"/>
                </a:solidFill>
              </a:rPr>
              <a:t>E</a:t>
            </a:r>
            <a:r>
              <a:rPr lang="en-US" altLang="en-US" sz="100" noProof="0" dirty="0">
                <a:solidFill>
                  <a:schemeClr val="tx1"/>
                </a:solidFill>
              </a:rPr>
              <a:t> </a:t>
            </a:r>
            <a:r>
              <a:rPr lang="en-US" altLang="en-US" noProof="0" dirty="0" err="1">
                <a:solidFill>
                  <a:schemeClr val="tx1"/>
                </a:solidFill>
              </a:rPr>
              <a:t>E</a:t>
            </a:r>
            <a:r>
              <a:rPr lang="en-US" altLang="en-US" sz="100" noProof="0" dirty="0">
                <a:solidFill>
                  <a:schemeClr val="tx1"/>
                </a:solidFill>
              </a:rPr>
              <a:t> </a:t>
            </a:r>
            <a:r>
              <a:rPr lang="en-US" altLang="en-US" noProof="0" dirty="0">
                <a:solidFill>
                  <a:schemeClr val="tx1"/>
                </a:solidFill>
              </a:rPr>
              <a:t>E-</a:t>
            </a:r>
            <a:r>
              <a:rPr lang="en-US" altLang="en-US" noProof="0" dirty="0">
                <a:solidFill>
                  <a:schemeClr val="tx1"/>
                </a:solidFill>
                <a:latin typeface="Times New Roman" panose="02020603050405020304" charset="0"/>
                <a:cs typeface="Times New Roman" panose="02020603050405020304" charset="0"/>
              </a:rPr>
              <a:t>Std-42010-2011, </a:t>
            </a:r>
            <a:r>
              <a:rPr lang="en-US" altLang="en-US" i="1" noProof="0" dirty="0">
                <a:solidFill>
                  <a:schemeClr val="tx1"/>
                </a:solidFill>
                <a:latin typeface="Times New Roman" panose="02020603050405020304" charset="0"/>
                <a:cs typeface="Times New Roman" panose="02020603050405020304" charset="0"/>
              </a:rPr>
              <a:t>Systems and Software Engineering – Architecture Description.</a:t>
            </a:r>
            <a:endParaRPr lang="en-US" altLang="en-US" noProof="0" dirty="0">
              <a:solidFill>
                <a:schemeClr val="tx1"/>
              </a:solidFill>
              <a:latin typeface="Times New Roman" panose="02020603050405020304" charset="0"/>
              <a:cs typeface="Times New Roman" panose="02020603050405020304" charset="0"/>
            </a:endParaRPr>
          </a:p>
          <a:p>
            <a:pPr marL="174625" lvl="2" indent="0">
              <a:buNone/>
            </a:pPr>
            <a:r>
              <a:rPr lang="en-US" noProof="0" dirty="0">
                <a:solidFill>
                  <a:schemeClr val="tx1"/>
                </a:solidFill>
                <a:latin typeface="Times New Roman" panose="02020603050405020304" charset="0"/>
                <a:cs typeface="Times New Roman" panose="02020603050405020304" charset="0"/>
              </a:rPr>
              <a:t>Describes the use of architecture viewpoints, architecture frameworks, and architecture description languages as a means of codifying the conventions and common practices for architectural description. </a:t>
            </a:r>
            <a:endParaRPr lang="en-US" noProof="0" dirty="0">
              <a:solidFill>
                <a:schemeClr val="tx1"/>
              </a:solidFill>
              <a:latin typeface="Times New Roman" panose="02020603050405020304" charset="0"/>
              <a:cs typeface="Times New Roman" panose="02020603050405020304" charset="0"/>
            </a:endParaRPr>
          </a:p>
          <a:p>
            <a:pPr marL="1905" lvl="1" indent="0">
              <a:buNone/>
            </a:pPr>
            <a:r>
              <a:rPr lang="en-US" altLang="en-US" noProof="0" dirty="0">
                <a:solidFill>
                  <a:schemeClr val="tx1"/>
                </a:solidFill>
                <a:latin typeface="Times New Roman" panose="02020603050405020304" charset="0"/>
                <a:cs typeface="Times New Roman" panose="02020603050405020304" charset="0"/>
              </a:rPr>
              <a:t>The IEEE Standard defines an </a:t>
            </a:r>
            <a:r>
              <a:rPr lang="en-US" altLang="en-US" i="1" noProof="0" dirty="0">
                <a:solidFill>
                  <a:schemeClr val="tx1"/>
                </a:solidFill>
                <a:latin typeface="Times New Roman" panose="02020603050405020304" charset="0"/>
                <a:cs typeface="Times New Roman" panose="02020603050405020304" charset="0"/>
              </a:rPr>
              <a:t>architectural description</a:t>
            </a:r>
            <a:r>
              <a:rPr lang="en-US" altLang="en-US" noProof="0" dirty="0">
                <a:solidFill>
                  <a:schemeClr val="tx1"/>
                </a:solidFill>
                <a:latin typeface="Times New Roman" panose="02020603050405020304" charset="0"/>
                <a:cs typeface="Times New Roman" panose="02020603050405020304" charset="0"/>
              </a:rPr>
              <a:t> (A</a:t>
            </a:r>
            <a:r>
              <a:rPr lang="en-US" altLang="en-US" sz="100" noProof="0" dirty="0">
                <a:solidFill>
                  <a:schemeClr val="tx1"/>
                </a:solidFill>
                <a:latin typeface="Times New Roman" panose="02020603050405020304" charset="0"/>
                <a:cs typeface="Times New Roman" panose="02020603050405020304" charset="0"/>
              </a:rPr>
              <a:t> </a:t>
            </a:r>
            <a:r>
              <a:rPr lang="en-US" altLang="en-US" noProof="0" dirty="0">
                <a:solidFill>
                  <a:schemeClr val="tx1"/>
                </a:solidFill>
                <a:latin typeface="Times New Roman" panose="02020603050405020304" charset="0"/>
                <a:cs typeface="Times New Roman" panose="02020603050405020304" charset="0"/>
              </a:rPr>
              <a:t>D) as a “a collection of products to document an architecture.” </a:t>
            </a:r>
            <a:endParaRPr lang="en-US" altLang="en-US" noProof="0" dirty="0">
              <a:solidFill>
                <a:schemeClr val="tx1"/>
              </a:solidFill>
              <a:latin typeface="Times New Roman" panose="02020603050405020304" charset="0"/>
              <a:cs typeface="Times New Roman" panose="02020603050405020304" charset="0"/>
            </a:endParaRPr>
          </a:p>
          <a:p>
            <a:pPr marL="291465" lvl="1" indent="-291465">
              <a:lnSpc>
                <a:spcPct val="90000"/>
              </a:lnSpc>
              <a:spcBef>
                <a:spcPts val="1000"/>
              </a:spcBef>
              <a:spcAft>
                <a:spcPts val="0"/>
              </a:spcAft>
            </a:pPr>
            <a:r>
              <a:rPr lang="en-US" sz="1800" noProof="0" dirty="0">
                <a:solidFill>
                  <a:schemeClr val="tx1"/>
                </a:solidFill>
                <a:latin typeface="Times New Roman" panose="02020603050405020304" charset="0"/>
                <a:cs typeface="Times New Roman" panose="02020603050405020304" charset="0"/>
              </a:rPr>
              <a:t>An architecture description shall identify the system stakeholders having concerns considered fundamental to the architecture of the system-of-interest.</a:t>
            </a:r>
            <a:endParaRPr lang="en-US" sz="1800" noProof="0" dirty="0">
              <a:solidFill>
                <a:schemeClr val="tx1"/>
              </a:solidFill>
              <a:latin typeface="Times New Roman" panose="02020603050405020304" charset="0"/>
              <a:cs typeface="Times New Roman" panose="02020603050405020304" charset="0"/>
            </a:endParaRPr>
          </a:p>
          <a:p>
            <a:pPr marL="291465" lvl="1" indent="-291465">
              <a:lnSpc>
                <a:spcPct val="90000"/>
              </a:lnSpc>
              <a:spcBef>
                <a:spcPts val="1000"/>
              </a:spcBef>
              <a:spcAft>
                <a:spcPts val="0"/>
              </a:spcAft>
            </a:pPr>
            <a:r>
              <a:rPr lang="en-US" sz="1800" noProof="0" dirty="0">
                <a:solidFill>
                  <a:schemeClr val="tx1"/>
                </a:solidFill>
                <a:latin typeface="Times New Roman" panose="02020603050405020304" charset="0"/>
                <a:cs typeface="Times New Roman" panose="02020603050405020304" charset="0"/>
              </a:rPr>
              <a:t>These concerns shall be considered when applicable and identified in the architecture description: system purpose, suitability of the architecture, feasibility of constructing and deploying the system, risks and impacts of the system, and the maintainability and </a:t>
            </a:r>
            <a:r>
              <a:rPr lang="en-US" sz="1800" noProof="0" dirty="0" err="1">
                <a:solidFill>
                  <a:schemeClr val="tx1"/>
                </a:solidFill>
                <a:latin typeface="Times New Roman" panose="02020603050405020304" charset="0"/>
                <a:cs typeface="Times New Roman" panose="02020603050405020304" charset="0"/>
              </a:rPr>
              <a:t>evolvability</a:t>
            </a:r>
            <a:r>
              <a:rPr lang="en-US" sz="1800" noProof="0" dirty="0">
                <a:solidFill>
                  <a:schemeClr val="tx1"/>
                </a:solidFill>
                <a:latin typeface="Times New Roman" panose="02020603050405020304" charset="0"/>
                <a:cs typeface="Times New Roman" panose="02020603050405020304" charset="0"/>
              </a:rPr>
              <a:t> of the system.</a:t>
            </a:r>
            <a:endParaRPr lang="en-US" altLang="en-US" sz="18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8890"/>
            <a:ext cx="8458200" cy="678611"/>
          </a:xfrm>
        </p:spPr>
        <p:txBody>
          <a:bodyPr>
            <a:noAutofit/>
          </a:bodyPr>
          <a:lstStyle/>
          <a:p>
            <a:r>
              <a:rPr lang="en-US" sz="4000" noProof="0" dirty="0">
                <a:solidFill>
                  <a:schemeClr val="tx1"/>
                </a:solidFill>
                <a:latin typeface="Times New Roman" panose="02020603050405020304" charset="0"/>
                <a:cs typeface="Times New Roman" panose="02020603050405020304" charset="0"/>
              </a:rPr>
              <a:t>10.1.4 Architecture Decision</a:t>
            </a:r>
            <a:r>
              <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rPr>
              <a:t>（参考）</a:t>
            </a:r>
            <a:r>
              <a:rPr lang="en-US" sz="4000" noProof="0" dirty="0">
                <a:solidFill>
                  <a:schemeClr val="tx1"/>
                </a:solidFill>
                <a:latin typeface="Times New Roman" panose="02020603050405020304" charset="0"/>
                <a:cs typeface="Times New Roman" panose="02020603050405020304" charset="0"/>
              </a:rPr>
              <a:t> </a:t>
            </a:r>
            <a:endParaRPr lang="en-US" sz="4000" noProof="0" dirty="0">
              <a:solidFill>
                <a:schemeClr val="tx1"/>
              </a:solidFill>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Determine information items needed for each decision.</a:t>
            </a:r>
            <a:endParaRPr lang="en-US" sz="2400" noProof="0" dirty="0">
              <a:solidFill>
                <a:schemeClr val="tx1"/>
              </a:solidFill>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Define links between each decision and appropriate requirements.</a:t>
            </a:r>
            <a:endParaRPr lang="en-US" sz="2400" noProof="0" dirty="0">
              <a:solidFill>
                <a:schemeClr val="tx1"/>
              </a:solidFill>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Provide mechanisms to change status when alternative decisions need to be evaluated. </a:t>
            </a:r>
            <a:endParaRPr lang="en-US" sz="2400" noProof="0" dirty="0">
              <a:solidFill>
                <a:schemeClr val="tx1"/>
              </a:solidFill>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Define prerequisite relationships among decisions to support traceability.</a:t>
            </a:r>
            <a:endParaRPr lang="en-US" sz="2400" noProof="0" dirty="0">
              <a:solidFill>
                <a:schemeClr val="tx1"/>
              </a:solidFill>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Link significant decisions to architectural views resulting from decisions.</a:t>
            </a:r>
            <a:endParaRPr lang="en-US" sz="2400" noProof="0" dirty="0">
              <a:solidFill>
                <a:schemeClr val="tx1"/>
              </a:solidFill>
              <a:latin typeface="Times New Roman" panose="02020603050405020304" charset="0"/>
              <a:cs typeface="Times New Roman" panose="02020603050405020304" charset="0"/>
            </a:endParaRPr>
          </a:p>
          <a:p>
            <a:pPr marL="403225" indent="-403225">
              <a:lnSpc>
                <a:spcPct val="90000"/>
              </a:lnSpc>
              <a:spcBef>
                <a:spcPts val="1000"/>
              </a:spcBef>
              <a:spcAft>
                <a:spcPts val="0"/>
              </a:spcAft>
              <a:buFont typeface="+mj-lt"/>
              <a:buAutoNum type="arabicPeriod"/>
              <a:defRPr/>
            </a:pPr>
            <a:r>
              <a:rPr lang="en-US" sz="2400" noProof="0" dirty="0">
                <a:solidFill>
                  <a:schemeClr val="tx1"/>
                </a:solidFill>
                <a:latin typeface="Times New Roman" panose="02020603050405020304" charset="0"/>
                <a:cs typeface="Times New Roman" panose="02020603050405020304" charset="0"/>
              </a:rPr>
              <a:t>Document and communicate all decisions as they are made.</a:t>
            </a:r>
            <a:endParaRPr 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15" y="44450"/>
            <a:ext cx="8458200" cy="678611"/>
          </a:xfrm>
        </p:spPr>
        <p:txBody>
          <a:bodyPr>
            <a:noAutofit/>
          </a:bodyPr>
          <a:lstStyle/>
          <a:p>
            <a:r>
              <a:rPr lang="en-US" sz="4000" noProof="0" dirty="0">
                <a:solidFill>
                  <a:schemeClr val="tx1"/>
                </a:solidFill>
                <a:latin typeface="Times New Roman" panose="02020603050405020304" charset="0"/>
                <a:cs typeface="Times New Roman" panose="02020603050405020304" charset="0"/>
              </a:rPr>
              <a:t>10.2 Agility and Architecture(</a:t>
            </a:r>
            <a:r>
              <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rPr>
              <a:t>参考</a:t>
            </a:r>
            <a:r>
              <a:rPr lang="en-US" sz="4000" noProof="0" dirty="0">
                <a:solidFill>
                  <a:schemeClr val="tx1"/>
                </a:solidFill>
                <a:latin typeface="Times New Roman" panose="02020603050405020304" charset="0"/>
                <a:cs typeface="Times New Roman" panose="02020603050405020304" charset="0"/>
              </a:rPr>
              <a:t>)</a:t>
            </a:r>
            <a:endParaRPr lang="en-US" sz="4000" noProof="0" dirty="0">
              <a:solidFill>
                <a:schemeClr val="tx1"/>
              </a:solidFill>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charset="0"/>
                <a:cs typeface="Times New Roman" panose="02020603050405020304" charset="0"/>
              </a:rPr>
              <a:t>To avoid rework, user stories are used to create and evolve an architectural model (walking skeleton) before beginning any coding.</a:t>
            </a:r>
            <a:endParaRPr lang="en-US" alt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charset="0"/>
                <a:cs typeface="Times New Roman" panose="02020603050405020304" charset="0"/>
              </a:rPr>
              <a:t>Use models which allow software architects to add user stories to the evolving storyboard </a:t>
            </a:r>
            <a:r>
              <a:rPr lang="en-US" sz="2400" noProof="0" dirty="0">
                <a:solidFill>
                  <a:schemeClr val="tx1"/>
                </a:solidFill>
                <a:latin typeface="Times New Roman" panose="02020603050405020304" charset="0"/>
                <a:cs typeface="Times New Roman" panose="02020603050405020304" charset="0"/>
              </a:rPr>
              <a:t>and works with the product owner to prioritize the architectural stories as “sprints” (work units) are planned.</a:t>
            </a:r>
            <a:endParaRPr lang="en-US" alt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charset="0"/>
                <a:cs typeface="Times New Roman" panose="02020603050405020304" charset="0"/>
              </a:rPr>
              <a:t>Well run agile projects include delivery of architectural documentation during each sprint.</a:t>
            </a:r>
            <a:endParaRPr lang="en-US" alt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After the sprint is completed, the architect reviews the working prototype for quality before the team presents it to the stakeholders in a formal sprint review.</a:t>
            </a:r>
            <a:endParaRPr lang="en-US" alt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15" y="44450"/>
            <a:ext cx="9069070" cy="678815"/>
          </a:xfrm>
        </p:spPr>
        <p:txBody>
          <a:bodyPr>
            <a:noAutofit/>
          </a:bodyPr>
          <a:lstStyle/>
          <a:p>
            <a:r>
              <a:rPr lang="en-US" sz="4000" noProof="0" dirty="0">
                <a:solidFill>
                  <a:schemeClr val="tx1"/>
                </a:solidFill>
                <a:latin typeface="Times New Roman" panose="02020603050405020304" charset="0"/>
                <a:cs typeface="Times New Roman" panose="02020603050405020304" charset="0"/>
              </a:rPr>
              <a:t>10.2 storyboarding </a:t>
            </a:r>
            <a:r>
              <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rPr>
              <a:t>（参考，</a:t>
            </a:r>
            <a:r>
              <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rPr>
              <a:t>故事板）</a:t>
            </a:r>
            <a:endParaRPr lang="zh-CN" altLang="en-US" sz="4000" noProof="0" dirty="0">
              <a:solidFill>
                <a:schemeClr val="tx1"/>
              </a:solidFill>
              <a:latin typeface="Times New Roman" panose="02020603050405020304" charset="0"/>
              <a:ea typeface="宋体" panose="02010600030101010101" pitchFamily="2" charset="-122"/>
              <a:cs typeface="Times New Roman" panose="02020603050405020304" charset="0"/>
            </a:endParaRPr>
          </a:p>
        </p:txBody>
      </p:sp>
      <p:sp>
        <p:nvSpPr>
          <p:cNvPr id="4" name="Content Placeholder 3"/>
          <p:cNvSpPr>
            <a:spLocks noGrp="1"/>
          </p:cNvSpPr>
          <p:nvPr>
            <p:ph sz="quarter" idx="11"/>
          </p:nvPr>
        </p:nvSpPr>
        <p:spPr/>
        <p:txBody>
          <a:bodyPr vert="horz" lIns="91440" tIns="45720" rIns="91440" bIns="45720" rtlCol="0">
            <a:noAutofit/>
          </a:bodyPr>
          <a:lstStyle/>
          <a:p>
            <a:pPr marL="291465" indent="-291465">
              <a:lnSpc>
                <a:spcPct val="90000"/>
              </a:lnSpc>
              <a:spcBef>
                <a:spcPts val="1000"/>
              </a:spcBef>
              <a:spcAft>
                <a:spcPts val="0"/>
              </a:spcAft>
              <a:buFont typeface="Arial" panose="020B0604020202020204" pitchFamily="34" charset="0"/>
              <a:buChar char="•"/>
            </a:pPr>
            <a:r>
              <a:rPr lang="en-US" altLang="en-US" sz="2400" noProof="0" dirty="0">
                <a:solidFill>
                  <a:schemeClr val="tx1"/>
                </a:solidFill>
                <a:latin typeface="Times New Roman" panose="02020603050405020304" charset="0"/>
                <a:cs typeface="Times New Roman" panose="02020603050405020304" charset="0"/>
              </a:rPr>
              <a:t>Using a technique called storyboarding, the architect contributes architectural user stories to the project and works with the product owner to prioritize the architectural stories with the business user stories as “sprints” (work units) are planned. The architect works with the team during the sprint to ensure that the evolving software continues to show high architectural quality as defined by the nonfunctional product requirements.</a:t>
            </a:r>
            <a:endParaRPr lang="en-US" alt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6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627" name="Rectangle 6"/>
          <p:cNvSpPr>
            <a:spLocks noRot="1"/>
          </p:cNvSpPr>
          <p:nvPr/>
        </p:nvSpPr>
        <p:spPr>
          <a:xfrm>
            <a:off x="0" y="152400"/>
            <a:ext cx="9144000" cy="520700"/>
          </a:xfrm>
          <a:prstGeom prst="rect">
            <a:avLst/>
          </a:prstGeom>
          <a:noFill/>
          <a:ln w="9525">
            <a:noFill/>
          </a:ln>
        </p:spPr>
        <p:txBody>
          <a:bodyPr anchor="ctr" anchorCtr="0"/>
          <a:p>
            <a:pPr eaLnBrk="0" hangingPunct="0"/>
            <a:r>
              <a:rPr lang="en-US" altLang="zh-CN" b="1">
                <a:latin typeface="Arial" panose="020B0604020202020204" pitchFamily="34" charset="0"/>
              </a:rPr>
              <a:t>9.1 a. The data/class design </a:t>
            </a:r>
            <a:endParaRPr lang="en-US" altLang="ja-JP" b="1">
              <a:latin typeface="Arial" panose="020B0604020202020204" pitchFamily="34" charset="0"/>
            </a:endParaRPr>
          </a:p>
        </p:txBody>
      </p:sp>
      <p:sp>
        <p:nvSpPr>
          <p:cNvPr id="26628" name="Rectangle 7"/>
          <p:cNvSpPr>
            <a:spLocks noRot="1"/>
          </p:cNvSpPr>
          <p:nvPr/>
        </p:nvSpPr>
        <p:spPr>
          <a:xfrm>
            <a:off x="250825" y="836613"/>
            <a:ext cx="8893175" cy="5329237"/>
          </a:xfrm>
          <a:prstGeom prst="rect">
            <a:avLst/>
          </a:prstGeom>
          <a:noFill/>
          <a:ln w="9525">
            <a:noFill/>
          </a:ln>
        </p:spPr>
        <p:txBody>
          <a:bodyPr/>
          <a:p>
            <a:pPr marL="342900" indent="-342900" eaLnBrk="0" hangingPunct="0">
              <a:spcBef>
                <a:spcPts val="600"/>
              </a:spcBef>
              <a:buClr>
                <a:srgbClr val="52A930"/>
              </a:buClr>
              <a:buFont typeface="Wingdings" panose="05000000000000000000" pitchFamily="2" charset="2"/>
              <a:buChar char="n"/>
            </a:pPr>
            <a:r>
              <a:rPr lang="en-US" altLang="zh-CN" sz="2800" b="1">
                <a:latin typeface="Arial" panose="020B0604020202020204" pitchFamily="34" charset="0"/>
              </a:rPr>
              <a:t>The data/class design </a:t>
            </a:r>
            <a:r>
              <a:rPr lang="en-US" altLang="zh-CN" sz="2800">
                <a:latin typeface="Arial" panose="020B0604020202020204" pitchFamily="34" charset="0"/>
              </a:rPr>
              <a:t>transforms class models into design class realizations and the requisite data structures required to implement the software. (class diagrams, analysis packages, CRC models, Collaboration diagrams).  (data/class design)</a:t>
            </a:r>
            <a:r>
              <a:rPr lang="zh-CN" altLang="en-US" sz="2800" dirty="0">
                <a:latin typeface="Arial" panose="020B0604020202020204" pitchFamily="34" charset="0"/>
              </a:rPr>
              <a:t>主要从数据和类的需求建模中导出设计</a:t>
            </a:r>
            <a:endParaRPr lang="zh-CN" altLang="en-US" sz="2800" dirty="0">
              <a:latin typeface="Arial" panose="020B0604020202020204" pitchFamily="34" charset="0"/>
            </a:endParaRPr>
          </a:p>
          <a:p>
            <a:pPr marL="342900" indent="-342900" eaLnBrk="0" hangingPunct="0">
              <a:spcBef>
                <a:spcPts val="600"/>
              </a:spcBef>
              <a:buClr>
                <a:srgbClr val="52A930"/>
              </a:buClr>
              <a:buFont typeface="Wingdings" panose="05000000000000000000" pitchFamily="2" charset="2"/>
              <a:buChar char="n"/>
            </a:pPr>
            <a:r>
              <a:rPr lang="en-US" altLang="zh-CN" sz="2800">
                <a:latin typeface="Arial" panose="020B0604020202020204" pitchFamily="34" charset="0"/>
              </a:rPr>
              <a:t>Part of class design may occur in conjunction with the design of software architecture. (architectural design) </a:t>
            </a:r>
            <a:r>
              <a:rPr lang="zh-CN" altLang="en-US" sz="2800" dirty="0">
                <a:latin typeface="Arial" panose="020B0604020202020204" pitchFamily="34" charset="0"/>
              </a:rPr>
              <a:t>与架构设计协同完成类的设计</a:t>
            </a:r>
            <a:endParaRPr lang="zh-CN" altLang="en-US" sz="2800" dirty="0">
              <a:latin typeface="Arial" panose="020B0604020202020204" pitchFamily="34" charset="0"/>
            </a:endParaRPr>
          </a:p>
          <a:p>
            <a:pPr marL="342900" indent="-342900" eaLnBrk="0" hangingPunct="0">
              <a:spcBef>
                <a:spcPts val="600"/>
              </a:spcBef>
              <a:buClr>
                <a:srgbClr val="52A930"/>
              </a:buClr>
              <a:buFont typeface="Wingdings" panose="05000000000000000000" pitchFamily="2" charset="2"/>
              <a:buChar char="n"/>
            </a:pPr>
            <a:r>
              <a:rPr lang="en-US" altLang="zh-CN" sz="2800">
                <a:latin typeface="Arial" panose="020B0604020202020204" pitchFamily="34" charset="0"/>
              </a:rPr>
              <a:t>More detailed class design occurs as each software component is designed. (component level design)</a:t>
            </a:r>
            <a:endParaRPr lang="en-US" altLang="zh-CN" sz="2800">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904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90467" name="Rectangle 6"/>
          <p:cNvSpPr>
            <a:spLocks noRot="1"/>
          </p:cNvSpPr>
          <p:nvPr/>
        </p:nvSpPr>
        <p:spPr>
          <a:xfrm>
            <a:off x="0" y="0"/>
            <a:ext cx="7308850" cy="692150"/>
          </a:xfrm>
          <a:prstGeom prst="rect">
            <a:avLst/>
          </a:prstGeom>
          <a:noFill/>
          <a:ln w="9525">
            <a:noFill/>
          </a:ln>
        </p:spPr>
        <p:txBody>
          <a:bodyPr anchor="ctr" anchorCtr="0"/>
          <a:p>
            <a:pPr eaLnBrk="0" hangingPunct="0"/>
            <a:r>
              <a:rPr lang="en-US" altLang="zh-CN" b="1">
                <a:latin typeface="Arial" panose="020B0604020202020204" pitchFamily="34" charset="0"/>
              </a:rPr>
              <a:t>10.3 </a:t>
            </a:r>
            <a:r>
              <a:rPr lang="en-US" altLang="ja-JP" b="1">
                <a:latin typeface="Arial" panose="020B0604020202020204" pitchFamily="34" charset="0"/>
              </a:rPr>
              <a:t>Architectural Styles</a:t>
            </a:r>
            <a:endParaRPr lang="en-US" altLang="ja-JP" b="1">
              <a:latin typeface="Arial" panose="020B0604020202020204" pitchFamily="34" charset="0"/>
            </a:endParaRPr>
          </a:p>
        </p:txBody>
      </p:sp>
      <p:sp>
        <p:nvSpPr>
          <p:cNvPr id="516103" name="Text Box 7"/>
          <p:cNvSpPr txBox="1">
            <a:spLocks noChangeArrowheads="1"/>
          </p:cNvSpPr>
          <p:nvPr/>
        </p:nvSpPr>
        <p:spPr bwMode="auto">
          <a:xfrm>
            <a:off x="215900" y="692150"/>
            <a:ext cx="89281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609600" indent="-609600" eaLnBrk="0" hangingPunct="0">
              <a:lnSpc>
                <a:spcPct val="90000"/>
              </a:lnSpc>
              <a:spcBef>
                <a:spcPct val="50000"/>
              </a:spcBef>
            </a:pPr>
            <a:r>
              <a:rPr lang="zh-CN" altLang="en-US" sz="20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描述一组构件，以及它们的连接关系，以及约束条件。</a:t>
            </a:r>
            <a:endParaRPr lang="zh-CN" altLang="en-US" sz="2000" noProof="1" dirty="0">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pP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Each style describes a system category that encompasses:</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buAutoNum type="arabicParenBoth"/>
            </a:pPr>
            <a:r>
              <a:rPr lang="en-US" altLang="ja-JP" sz="200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a set of components</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(e.g., a database, computational modules) that perform a function required by a system, </a:t>
            </a:r>
            <a:r>
              <a:rPr lang="zh-CN" altLang="en-US" sz="200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S PGothic" panose="020B0600070205080204" pitchFamily="34" charset="-128"/>
              </a:rPr>
              <a:t>完成系统需要的某种功能的一组构件</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pP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(2) </a:t>
            </a:r>
            <a:r>
              <a:rPr lang="en-US" altLang="ja-JP" sz="200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a set of connectors</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that enable “communication, coordination and cooperation” among components, </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pPr>
            <a:r>
              <a:rPr lang="zh-CN" altLang="en-US" sz="200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S PGothic" panose="020B0600070205080204" pitchFamily="34" charset="-128"/>
              </a:rPr>
              <a:t>      能够使构件间实现通信、协作的一组连接件</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pP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(3) </a:t>
            </a:r>
            <a:r>
              <a:rPr lang="en-US" altLang="ja-JP" sz="200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constraints</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that define how components can be integrated to form the system, and </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buClr>
                <a:schemeClr val="bg1"/>
              </a:buClr>
            </a:pPr>
            <a:r>
              <a:rPr lang="zh-CN" altLang="en-US" sz="200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S PGothic" panose="020B0600070205080204" pitchFamily="34" charset="-128"/>
              </a:rPr>
              <a:t>        定义构建如何成为系统的</a:t>
            </a:r>
            <a:r>
              <a:rPr lang="zh-CN" altLang="en-US" sz="280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S PGothic" panose="020B0600070205080204" pitchFamily="34" charset="-128"/>
              </a:rPr>
              <a:t>约束</a:t>
            </a:r>
            <a:r>
              <a:rPr lang="ja-JP" altLang="en-US" sz="200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S PGothic" panose="020B0600070205080204" pitchFamily="34" charset="-128"/>
              </a:rPr>
              <a:t> </a:t>
            </a:r>
            <a:endParaRPr lang="zh-CN" altLang="en-US" sz="2000" noProof="1" dirty="0">
              <a:effectLst>
                <a:outerShdw blurRad="38100" dist="38100" dir="2700000">
                  <a:srgbClr val="C0C0C0"/>
                </a:outerShdw>
              </a:effectLst>
              <a:latin typeface="Arial" panose="020B0604020202020204" pitchFamily="34" charset="0"/>
              <a:ea typeface="宋体" panose="02010600030101010101" pitchFamily="2" charset="-122"/>
              <a:sym typeface="MS PGothic" panose="020B0600070205080204" pitchFamily="34" charset="-128"/>
            </a:endParaRPr>
          </a:p>
          <a:p>
            <a:pPr marL="609600" indent="-609600" eaLnBrk="0" hangingPunct="0">
              <a:lnSpc>
                <a:spcPct val="90000"/>
              </a:lnSpc>
              <a:spcBef>
                <a:spcPct val="50000"/>
              </a:spcBef>
            </a:pP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(4) </a:t>
            </a:r>
            <a:r>
              <a:rPr lang="en-US" altLang="ja-JP" sz="200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semantic models</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a:t>
            </a:r>
            <a:r>
              <a:rPr lang="zh-CN" altLang="en-US" sz="20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语义模型</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that enable a designer to understand the overall properties of a system by analyzing the known properties of its constituent parts.</a:t>
            </a:r>
            <a:endParaRPr lang="en-US" altLang="zh-CN" sz="2000" noProof="1">
              <a:effectLst>
                <a:outerShdw blurRad="38100" dist="38100" dir="2700000">
                  <a:srgbClr val="C0C0C0"/>
                </a:outerShdw>
              </a:effectLst>
              <a:latin typeface="Palatino" pitchFamily="-128" charset="0"/>
              <a:sym typeface="MS PGothic" panose="020B0600070205080204" pitchFamily="34" charset="-128"/>
            </a:endParaRPr>
          </a:p>
          <a:p>
            <a:pPr marL="609600" indent="-609600" eaLnBrk="0" hangingPunct="0">
              <a:lnSpc>
                <a:spcPct val="90000"/>
              </a:lnSpc>
              <a:spcBef>
                <a:spcPct val="50000"/>
              </a:spcBef>
            </a:pPr>
            <a:r>
              <a:rPr lang="en-US" altLang="zh-CN"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a:t>
            </a:r>
            <a:r>
              <a:rPr lang="en-US" altLang="ja-JP"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a:t>
            </a:r>
            <a:r>
              <a:rPr lang="en-US" altLang="zh-CN" sz="2000" noProof="1">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  </a:t>
            </a:r>
            <a:r>
              <a:rPr lang="zh-CN" altLang="en-US" sz="28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文字描述</a:t>
            </a:r>
            <a:r>
              <a:rPr lang="zh-CN" altLang="en-US" sz="2000" noProof="1" dirty="0">
                <a:effectLst>
                  <a:outerShdw blurRad="38100" dist="38100" dir="2700000">
                    <a:srgbClr val="C0C0C0"/>
                  </a:outerShdw>
                </a:effectLst>
                <a:latin typeface="Palatino" pitchFamily="-128" charset="0"/>
                <a:ea typeface="MS PGothic" panose="020B0600070205080204" pitchFamily="34" charset="-128"/>
                <a:cs typeface="+mn-cs"/>
                <a:sym typeface="MS PGothic" panose="020B0600070205080204" pitchFamily="34" charset="-128"/>
              </a:rPr>
              <a:t>，便于理解</a:t>
            </a:r>
            <a:endParaRPr lang="zh-CN" altLang="en-US" sz="2000" noProof="1" dirty="0">
              <a:effectLst>
                <a:outerShdw blurRad="38100" dist="38100" dir="2700000">
                  <a:srgbClr val="C0C0C0"/>
                </a:outerShdw>
              </a:effectLst>
              <a:latin typeface="Palatino" pitchFamily="-128" charset="0"/>
              <a:sym typeface="MS PGothic" panose="020B0600070205080204" pitchFamily="34" charset="-128"/>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925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92515" name="Rectangle 6"/>
          <p:cNvSpPr>
            <a:spLocks noRot="1"/>
          </p:cNvSpPr>
          <p:nvPr/>
        </p:nvSpPr>
        <p:spPr>
          <a:xfrm>
            <a:off x="0" y="0"/>
            <a:ext cx="5545138" cy="692150"/>
          </a:xfrm>
          <a:prstGeom prst="rect">
            <a:avLst/>
          </a:prstGeom>
          <a:noFill/>
          <a:ln w="9525">
            <a:noFill/>
          </a:ln>
        </p:spPr>
        <p:txBody>
          <a:bodyPr anchor="ctr" anchorCtr="0"/>
          <a:p>
            <a:pPr eaLnBrk="0" hangingPunct="0"/>
            <a:r>
              <a:rPr lang="en-US" altLang="zh-CN" b="1">
                <a:latin typeface="Arial" panose="020B0604020202020204" pitchFamily="34" charset="0"/>
              </a:rPr>
              <a:t>10.3 </a:t>
            </a:r>
            <a:r>
              <a:rPr lang="en-US" altLang="ja-JP" b="1">
                <a:latin typeface="Arial" panose="020B0604020202020204" pitchFamily="34" charset="0"/>
              </a:rPr>
              <a:t>Architectural Styles</a:t>
            </a:r>
            <a:endParaRPr lang="en-US" altLang="ja-JP" b="1">
              <a:latin typeface="Arial" panose="020B0604020202020204" pitchFamily="34" charset="0"/>
            </a:endParaRPr>
          </a:p>
        </p:txBody>
      </p:sp>
      <p:sp>
        <p:nvSpPr>
          <p:cNvPr id="516103" name="Text Box 7"/>
          <p:cNvSpPr txBox="1">
            <a:spLocks noChangeArrowheads="1"/>
          </p:cNvSpPr>
          <p:nvPr/>
        </p:nvSpPr>
        <p:spPr bwMode="auto">
          <a:xfrm>
            <a:off x="250825" y="836613"/>
            <a:ext cx="8027988"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anose="020B0604020202020204" pitchFamily="34" charset="0"/>
                <a:ea typeface="MS PGothic" panose="020B0600070205080204" pitchFamily="34" charset="-128"/>
              </a:defRPr>
            </a:lvl1pPr>
            <a:lvl2pPr marL="742950" indent="-285750">
              <a:defRPr sz="3200">
                <a:solidFill>
                  <a:schemeClr val="tx1"/>
                </a:solidFill>
                <a:latin typeface="Arial" panose="020B0604020202020204" pitchFamily="34" charset="0"/>
                <a:ea typeface="MS PGothic" panose="020B0600070205080204" pitchFamily="34" charset="-128"/>
              </a:defRPr>
            </a:lvl2pPr>
            <a:lvl3pPr marL="1143000" indent="-228600">
              <a:defRPr sz="3200">
                <a:solidFill>
                  <a:schemeClr val="tx1"/>
                </a:solidFill>
                <a:latin typeface="Arial" panose="020B0604020202020204" pitchFamily="34" charset="0"/>
                <a:ea typeface="MS PGothic" panose="020B0600070205080204" pitchFamily="34" charset="-128"/>
              </a:defRPr>
            </a:lvl3pPr>
            <a:lvl4pPr marL="1600200" indent="-228600">
              <a:defRPr sz="3200">
                <a:solidFill>
                  <a:schemeClr val="tx1"/>
                </a:solidFill>
                <a:latin typeface="Arial" panose="020B0604020202020204" pitchFamily="34" charset="0"/>
                <a:ea typeface="MS PGothic" panose="020B0600070205080204" pitchFamily="34" charset="-128"/>
              </a:defRPr>
            </a:lvl4pPr>
            <a:lvl5pPr marL="2057400" indent="-228600">
              <a:defRPr sz="3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90000"/>
              </a:lnSpc>
              <a:spcBef>
                <a:spcPct val="50000"/>
              </a:spcBef>
              <a:spcAft>
                <a:spcPct val="0"/>
              </a:spcAft>
              <a:buClrTx/>
              <a:buSzTx/>
              <a:buFontTx/>
              <a:buNone/>
              <a:defRPr/>
            </a:pPr>
            <a:r>
              <a:rPr kumimoji="0" lang="zh-CN"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哥特式</a:t>
            </a:r>
            <a:r>
              <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建筑</a:t>
            </a:r>
            <a:r>
              <a:rPr kumimoji="0" lang="en-US" altLang="zh-CN"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11</a:t>
            </a:r>
            <a:r>
              <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世纪下半叶首先在法国兴起。它以墩柱，飞扶壁，花窗，和高耸的尖塔等为特征。如巴黎圣母院，德国的科隆大教堂等。 </a:t>
            </a:r>
            <a:endPar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endParaRPr>
          </a:p>
          <a:p>
            <a:pPr marL="0" marR="0" lvl="0" indent="0" algn="l" defTabSz="914400" rtl="0" eaLnBrk="0" fontAlgn="base" latinLnBrk="0" hangingPunct="0">
              <a:lnSpc>
                <a:spcPct val="90000"/>
              </a:lnSpc>
              <a:spcBef>
                <a:spcPct val="50000"/>
              </a:spcBef>
              <a:spcAft>
                <a:spcPct val="0"/>
              </a:spcAft>
              <a:buClrTx/>
              <a:buSzTx/>
              <a:buFontTx/>
              <a:buNone/>
              <a:defRPr/>
            </a:pPr>
            <a:r>
              <a:rPr kumimoji="0" lang="zh-CN" altLang="en-US" sz="32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巴洛克式</a:t>
            </a:r>
            <a:r>
              <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建筑</a:t>
            </a:r>
            <a:r>
              <a:rPr kumimoji="0" lang="en-US" altLang="zh-CN"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17</a:t>
            </a:r>
            <a:r>
              <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a:t>
            </a:r>
            <a:r>
              <a:rPr kumimoji="0" lang="en-US" altLang="zh-CN"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18</a:t>
            </a:r>
            <a:r>
              <a:rPr kumimoji="0" lang="zh-CN" altLang="en-US" sz="3200" b="0" i="0" u="none" strike="noStrike" kern="1200" cap="none" spc="0" normalizeH="0" baseline="0" noProof="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sym typeface="+mn-ea"/>
              </a:rPr>
              <a:t>世纪在意大利文艺复兴建筑基础上流行。特点是运用娇柔的手法，如断檐，波浪墙，重叠柱，以及透视深远的壁画，和姿态夸张的浮雕等，它能够反映出宗教的神秘和宫殿的豪华。如意大利的圣彼得大教堂</a:t>
            </a:r>
            <a:r>
              <a:rPr kumimoji="0" lang="zh-CN" altLang="en-US" sz="32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sym typeface="+mn-ea"/>
              </a:rPr>
              <a:t> </a:t>
            </a:r>
            <a:endParaRPr kumimoji="0" lang="en-US" altLang="ja-JP" sz="3200" b="0"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61" name="Picture 2" descr="20100630132435-1908482735"/>
          <p:cNvPicPr>
            <a:picLocks noChangeAspect="1"/>
          </p:cNvPicPr>
          <p:nvPr/>
        </p:nvPicPr>
        <p:blipFill>
          <a:blip r:embed="rId1"/>
          <a:stretch>
            <a:fillRect/>
          </a:stretch>
        </p:blipFill>
        <p:spPr>
          <a:xfrm>
            <a:off x="719138" y="620713"/>
            <a:ext cx="3171825" cy="5705475"/>
          </a:xfrm>
          <a:prstGeom prst="rect">
            <a:avLst/>
          </a:prstGeom>
          <a:noFill/>
          <a:ln w="9525">
            <a:noFill/>
          </a:ln>
        </p:spPr>
      </p:pic>
      <p:pic>
        <p:nvPicPr>
          <p:cNvPr id="194562" name="Picture 5" descr="20100630132447-807951920"/>
          <p:cNvPicPr>
            <a:picLocks noChangeAspect="1"/>
          </p:cNvPicPr>
          <p:nvPr/>
        </p:nvPicPr>
        <p:blipFill>
          <a:blip r:embed="rId2"/>
          <a:stretch>
            <a:fillRect/>
          </a:stretch>
        </p:blipFill>
        <p:spPr>
          <a:xfrm>
            <a:off x="4535488" y="620713"/>
            <a:ext cx="3619500" cy="5715000"/>
          </a:xfrm>
          <a:prstGeom prst="rect">
            <a:avLst/>
          </a:prstGeom>
          <a:noFill/>
          <a:ln w="9525">
            <a:noFill/>
          </a:ln>
        </p:spPr>
      </p:pic>
      <p:sp>
        <p:nvSpPr>
          <p:cNvPr id="194563" name="文本框 82948"/>
          <p:cNvSpPr txBox="1"/>
          <p:nvPr/>
        </p:nvSpPr>
        <p:spPr>
          <a:xfrm>
            <a:off x="827088" y="0"/>
            <a:ext cx="2216150" cy="579438"/>
          </a:xfrm>
          <a:prstGeom prst="rect">
            <a:avLst/>
          </a:prstGeom>
          <a:noFill/>
          <a:ln w="9525">
            <a:noFill/>
          </a:ln>
        </p:spPr>
        <p:txBody>
          <a:bodyPr wrap="none">
            <a:spAutoFit/>
          </a:bodyPr>
          <a:p>
            <a:pPr eaLnBrk="0" hangingPunct="0"/>
            <a:r>
              <a:rPr lang="zh-CN" altLang="en-US" dirty="0">
                <a:latin typeface="Arial" panose="020B0604020202020204" pitchFamily="34" charset="0"/>
              </a:rPr>
              <a:t>科隆大教堂</a:t>
            </a:r>
            <a:endParaRPr lang="zh-CN" altLang="en-US" dirty="0">
              <a:latin typeface="Arial" panose="020B060402020202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5585" name="Picture 8" descr="20100630132806-1574369897"/>
          <p:cNvPicPr>
            <a:picLocks noChangeAspect="1"/>
          </p:cNvPicPr>
          <p:nvPr/>
        </p:nvPicPr>
        <p:blipFill>
          <a:blip r:embed="rId1"/>
          <a:stretch>
            <a:fillRect/>
          </a:stretch>
        </p:blipFill>
        <p:spPr>
          <a:xfrm>
            <a:off x="4381500" y="0"/>
            <a:ext cx="4762500" cy="4067175"/>
          </a:xfrm>
          <a:prstGeom prst="rect">
            <a:avLst/>
          </a:prstGeom>
          <a:noFill/>
          <a:ln w="9525">
            <a:noFill/>
          </a:ln>
        </p:spPr>
      </p:pic>
      <p:pic>
        <p:nvPicPr>
          <p:cNvPr id="195586" name="Picture 11" descr="IMG_0025"/>
          <p:cNvPicPr>
            <a:picLocks noChangeAspect="1"/>
          </p:cNvPicPr>
          <p:nvPr/>
        </p:nvPicPr>
        <p:blipFill>
          <a:blip r:embed="rId2"/>
          <a:stretch>
            <a:fillRect/>
          </a:stretch>
        </p:blipFill>
        <p:spPr>
          <a:xfrm>
            <a:off x="0" y="3017838"/>
            <a:ext cx="4535488" cy="3840162"/>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Rectangle 2"/>
          <p:cNvSpPr>
            <a:spLocks noGrp="1"/>
          </p:cNvSpPr>
          <p:nvPr>
            <p:ph type="title"/>
          </p:nvPr>
        </p:nvSpPr>
        <p:spPr/>
        <p:txBody>
          <a:bodyPr vert="horz" wrap="square" lIns="91440" tIns="45720" rIns="91440" bIns="45720" anchor="ctr" anchorCtr="0"/>
          <a:p>
            <a:endParaRPr lang="zh-CN" altLang="en-US" dirty="0"/>
          </a:p>
        </p:txBody>
      </p:sp>
      <p:sp>
        <p:nvSpPr>
          <p:cNvPr id="196610" name="Rectangle 3"/>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196611" name="Picture 5" descr="20100630134726-1222616667"/>
          <p:cNvPicPr>
            <a:picLocks noChangeAspect="1"/>
          </p:cNvPicPr>
          <p:nvPr/>
        </p:nvPicPr>
        <p:blipFill>
          <a:blip r:embed="rId1"/>
          <a:stretch>
            <a:fillRect/>
          </a:stretch>
        </p:blipFill>
        <p:spPr>
          <a:xfrm>
            <a:off x="250825" y="728663"/>
            <a:ext cx="4443413" cy="5580062"/>
          </a:xfrm>
          <a:prstGeom prst="rect">
            <a:avLst/>
          </a:prstGeom>
          <a:noFill/>
          <a:ln w="9525">
            <a:noFill/>
          </a:ln>
        </p:spPr>
      </p:pic>
      <p:pic>
        <p:nvPicPr>
          <p:cNvPr id="196612" name="Picture 7" descr="20100630134807-556350257"/>
          <p:cNvPicPr>
            <a:picLocks noChangeAspect="1"/>
          </p:cNvPicPr>
          <p:nvPr/>
        </p:nvPicPr>
        <p:blipFill>
          <a:blip r:embed="rId2"/>
          <a:stretch>
            <a:fillRect/>
          </a:stretch>
        </p:blipFill>
        <p:spPr>
          <a:xfrm>
            <a:off x="4787900" y="765175"/>
            <a:ext cx="4424363" cy="5543550"/>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Rectangle 2"/>
          <p:cNvSpPr>
            <a:spLocks noGrp="1"/>
          </p:cNvSpPr>
          <p:nvPr>
            <p:ph type="title"/>
          </p:nvPr>
        </p:nvSpPr>
        <p:spPr/>
        <p:txBody>
          <a:bodyPr vert="horz" wrap="square" lIns="91440" tIns="45720" rIns="91440" bIns="45720" anchor="ctr" anchorCtr="0"/>
          <a:p>
            <a:endParaRPr lang="zh-CN" altLang="en-US" dirty="0"/>
          </a:p>
        </p:txBody>
      </p:sp>
      <p:sp>
        <p:nvSpPr>
          <p:cNvPr id="197634" name="Rectangle 3"/>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197635" name="Picture 5" descr="IMG_0974"/>
          <p:cNvPicPr>
            <a:picLocks noChangeAspect="1"/>
          </p:cNvPicPr>
          <p:nvPr/>
        </p:nvPicPr>
        <p:blipFill>
          <a:blip r:embed="rId1"/>
          <a:stretch>
            <a:fillRect/>
          </a:stretch>
        </p:blipFill>
        <p:spPr>
          <a:xfrm>
            <a:off x="0" y="0"/>
            <a:ext cx="5286375" cy="3522663"/>
          </a:xfrm>
          <a:prstGeom prst="rect">
            <a:avLst/>
          </a:prstGeom>
          <a:noFill/>
          <a:ln w="9525">
            <a:noFill/>
          </a:ln>
        </p:spPr>
      </p:pic>
      <p:pic>
        <p:nvPicPr>
          <p:cNvPr id="197636" name="Picture 6" descr="IMG_8526"/>
          <p:cNvPicPr>
            <a:picLocks noChangeAspect="1"/>
          </p:cNvPicPr>
          <p:nvPr/>
        </p:nvPicPr>
        <p:blipFill>
          <a:blip r:embed="rId2"/>
          <a:stretch>
            <a:fillRect/>
          </a:stretch>
        </p:blipFill>
        <p:spPr>
          <a:xfrm>
            <a:off x="3779838" y="3281363"/>
            <a:ext cx="5364162" cy="3576637"/>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Rectangle 2"/>
          <p:cNvSpPr>
            <a:spLocks noGrp="1"/>
          </p:cNvSpPr>
          <p:nvPr>
            <p:ph type="title"/>
          </p:nvPr>
        </p:nvSpPr>
        <p:spPr/>
        <p:txBody>
          <a:bodyPr vert="horz" wrap="square" lIns="91440" tIns="45720" rIns="91440" bIns="45720" anchor="ctr" anchorCtr="0"/>
          <a:p>
            <a:r>
              <a:rPr lang="zh-CN" altLang="en-US" sz="2400" dirty="0">
                <a:latin typeface="宋体" panose="02010600030101010101" pitchFamily="2" charset="-122"/>
                <a:ea typeface="宋体" panose="02010600030101010101" pitchFamily="2" charset="-122"/>
                <a:cs typeface="宋体" panose="02010600030101010101" pitchFamily="2" charset="-122"/>
              </a:rPr>
              <a:t>米开朗基罗</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西斯廷小教堂裡世界名作穹頂畫</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創世紀</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、巨幅壁畫</a:t>
            </a:r>
            <a:r>
              <a:rPr lang="en-US" altLang="zh-CN" sz="2400">
                <a:latin typeface="宋体" panose="02010600030101010101" pitchFamily="2" charset="-122"/>
                <a:ea typeface="宋体" panose="02010600030101010101" pitchFamily="2" charset="-122"/>
                <a:cs typeface="宋体" panose="02010600030101010101" pitchFamily="2" charset="-122"/>
              </a:rPr>
              <a:t>《</a:t>
            </a:r>
            <a:r>
              <a:rPr lang="zh-CN" altLang="en-US" sz="2400" dirty="0">
                <a:latin typeface="宋体" panose="02010600030101010101" pitchFamily="2" charset="-122"/>
                <a:ea typeface="宋体" panose="02010600030101010101" pitchFamily="2" charset="-122"/>
                <a:cs typeface="宋体" panose="02010600030101010101" pitchFamily="2" charset="-122"/>
              </a:rPr>
              <a:t>最後的審判</a:t>
            </a:r>
            <a:r>
              <a:rPr lang="en-US" altLang="zh-CN" sz="2400">
                <a:latin typeface="宋体" panose="02010600030101010101" pitchFamily="2" charset="-122"/>
                <a:ea typeface="宋体" panose="02010600030101010101" pitchFamily="2" charset="-122"/>
                <a:cs typeface="宋体" panose="02010600030101010101" pitchFamily="2" charset="-122"/>
              </a:rPr>
              <a:t>》 60</a:t>
            </a:r>
            <a:r>
              <a:rPr lang="zh-CN" altLang="en-US" sz="2400" dirty="0">
                <a:latin typeface="宋体" panose="02010600030101010101" pitchFamily="2" charset="-122"/>
                <a:ea typeface="宋体" panose="02010600030101010101" pitchFamily="2" charset="-122"/>
                <a:cs typeface="宋体" panose="02010600030101010101" pitchFamily="2" charset="-122"/>
              </a:rPr>
              <a:t>岁</a:t>
            </a:r>
            <a:r>
              <a:rPr lang="en-US" altLang="zh-CN" sz="2400">
                <a:latin typeface="宋体" panose="02010600030101010101" pitchFamily="2" charset="-122"/>
                <a:ea typeface="宋体" panose="02010600030101010101" pitchFamily="2" charset="-122"/>
                <a:cs typeface="宋体" panose="02010600030101010101" pitchFamily="2" charset="-122"/>
              </a:rPr>
              <a:t>-6</a:t>
            </a:r>
            <a:r>
              <a:rPr lang="zh-CN" altLang="en-US" sz="2400" dirty="0">
                <a:latin typeface="宋体" panose="02010600030101010101" pitchFamily="2" charset="-122"/>
                <a:ea typeface="宋体" panose="02010600030101010101" pitchFamily="2" charset="-122"/>
                <a:cs typeface="宋体" panose="02010600030101010101" pitchFamily="2" charset="-122"/>
              </a:rPr>
              <a:t>年 </a:t>
            </a:r>
            <a:r>
              <a:rPr lang="en-US" altLang="zh-CN" sz="2400">
                <a:latin typeface="宋体" panose="02010600030101010101" pitchFamily="2" charset="-122"/>
                <a:ea typeface="宋体" panose="02010600030101010101" pitchFamily="2" charset="-122"/>
                <a:cs typeface="宋体" panose="02010600030101010101" pitchFamily="2" charset="-122"/>
              </a:rPr>
              <a:t>200</a:t>
            </a:r>
            <a:r>
              <a:rPr lang="zh-CN" altLang="en-US" sz="2400" dirty="0">
                <a:latin typeface="宋体" panose="02010600030101010101" pitchFamily="2" charset="-122"/>
                <a:ea typeface="宋体" panose="02010600030101010101" pitchFamily="2" charset="-122"/>
                <a:cs typeface="宋体" panose="02010600030101010101" pitchFamily="2" charset="-122"/>
              </a:rPr>
              <a:t>平方米 数百人物</a:t>
            </a:r>
            <a:r>
              <a:rPr lang="zh-CN" altLang="en-US" sz="2400" dirty="0">
                <a:latin typeface="宋体" panose="02010600030101010101" pitchFamily="2" charset="-122"/>
                <a:ea typeface="宋体" panose="02010600030101010101" pitchFamily="2" charset="-122"/>
                <a:cs typeface="宋体" panose="02010600030101010101" pitchFamily="2" charset="-122"/>
              </a:rPr>
              <a:t> </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p:txBody>
      </p:sp>
      <p:sp>
        <p:nvSpPr>
          <p:cNvPr id="198658" name="Rectangle 3"/>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198659" name="Picture 4" descr="IMG_8747"/>
          <p:cNvPicPr>
            <a:picLocks noChangeAspect="1"/>
          </p:cNvPicPr>
          <p:nvPr/>
        </p:nvPicPr>
        <p:blipFill>
          <a:blip r:embed="rId1"/>
          <a:stretch>
            <a:fillRect/>
          </a:stretch>
        </p:blipFill>
        <p:spPr>
          <a:xfrm>
            <a:off x="762000" y="890588"/>
            <a:ext cx="7620000" cy="5076825"/>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996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99683" name="Rectangle 6"/>
          <p:cNvSpPr>
            <a:spLocks noRot="1"/>
          </p:cNvSpPr>
          <p:nvPr/>
        </p:nvSpPr>
        <p:spPr>
          <a:xfrm>
            <a:off x="0" y="0"/>
            <a:ext cx="7488238" cy="692150"/>
          </a:xfrm>
          <a:prstGeom prst="rect">
            <a:avLst/>
          </a:prstGeom>
          <a:noFill/>
          <a:ln w="9525">
            <a:noFill/>
          </a:ln>
        </p:spPr>
        <p:txBody>
          <a:bodyPr anchor="ctr" anchorCtr="0"/>
          <a:p>
            <a:pPr eaLnBrk="0" hangingPunct="0"/>
            <a:r>
              <a:rPr lang="en-US" altLang="zh-CN" b="1">
                <a:latin typeface="Arial" panose="020B0604020202020204" pitchFamily="34" charset="0"/>
              </a:rPr>
              <a:t>10.3.1 </a:t>
            </a:r>
            <a:r>
              <a:rPr lang="zh-CN" altLang="en-US" b="1" dirty="0">
                <a:latin typeface="Arial" panose="020B0604020202020204" pitchFamily="34" charset="0"/>
                <a:ea typeface="宋体" panose="02010600030101010101" pitchFamily="2" charset="-122"/>
              </a:rPr>
              <a:t>体系结构风格的简单分类</a:t>
            </a:r>
            <a:endParaRPr lang="ja-JP" altLang="en-US" b="1" dirty="0">
              <a:latin typeface="Arial" panose="020B0604020202020204" pitchFamily="34" charset="0"/>
              <a:ea typeface="宋体" panose="02010600030101010101" pitchFamily="2" charset="-122"/>
            </a:endParaRPr>
          </a:p>
        </p:txBody>
      </p:sp>
      <p:sp>
        <p:nvSpPr>
          <p:cNvPr id="199684" name="Rectangle 9"/>
          <p:cNvSpPr>
            <a:spLocks noRot="1"/>
          </p:cNvSpPr>
          <p:nvPr/>
        </p:nvSpPr>
        <p:spPr>
          <a:xfrm>
            <a:off x="719138" y="1484313"/>
            <a:ext cx="8137525" cy="4608512"/>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Data-centered architectures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Data flow architectures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Call and return architectures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Object-oriented architectures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Layered architectures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b="1" dirty="0">
                <a:solidFill>
                  <a:srgbClr val="FF0000"/>
                </a:solidFill>
                <a:latin typeface="Arial" panose="020B0604020202020204" pitchFamily="34" charset="0"/>
                <a:ea typeface="宋体" panose="02010600030101010101" pitchFamily="2" charset="-122"/>
              </a:rPr>
              <a:t>注意：</a:t>
            </a:r>
            <a:r>
              <a:rPr lang="zh-CN" altLang="en-US" sz="2400" dirty="0">
                <a:latin typeface="Arial" panose="020B0604020202020204" pitchFamily="34" charset="0"/>
                <a:ea typeface="宋体" panose="02010600030101010101" pitchFamily="2" charset="-122"/>
              </a:rPr>
              <a:t>上述描述的体系结构风格仅仅是可用风格的一小部分，可以选用最适合该系统需求的系统架构风格和（或）风格的组合，多数情况下，会有多种选择。</a:t>
            </a:r>
            <a:endParaRPr lang="en-US" altLang="ja-JP" sz="2400">
              <a:latin typeface="Arial" panose="020B0604020202020204" pitchFamily="34" charset="0"/>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endParaRPr lang="en-US" altLang="ja-JP" sz="2400">
              <a:latin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017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01731" name="Rectangle 7"/>
          <p:cNvSpPr>
            <a:spLocks noRot="1"/>
          </p:cNvSpPr>
          <p:nvPr/>
        </p:nvSpPr>
        <p:spPr>
          <a:xfrm>
            <a:off x="0" y="0"/>
            <a:ext cx="7197725" cy="728663"/>
          </a:xfrm>
          <a:prstGeom prst="rect">
            <a:avLst/>
          </a:prstGeom>
          <a:noFill/>
          <a:ln w="9525">
            <a:noFill/>
          </a:ln>
        </p:spPr>
        <p:txBody>
          <a:bodyPr anchor="ctr" anchorCtr="0"/>
          <a:p>
            <a:pPr eaLnBrk="0" hangingPunct="0"/>
            <a:r>
              <a:rPr lang="en-US" altLang="zh-CN" sz="2800" b="1">
                <a:latin typeface="Arial" panose="020B0604020202020204" pitchFamily="34" charset="0"/>
              </a:rPr>
              <a:t>A. </a:t>
            </a:r>
            <a:r>
              <a:rPr lang="en-US" altLang="ja-JP" sz="2800" b="1">
                <a:latin typeface="Arial" panose="020B0604020202020204" pitchFamily="34" charset="0"/>
              </a:rPr>
              <a:t>Data-Centered Architecture</a:t>
            </a:r>
            <a:endParaRPr lang="en-US" altLang="ja-JP" sz="2800" b="1">
              <a:latin typeface="Arial" panose="020B0604020202020204" pitchFamily="34" charset="0"/>
            </a:endParaRPr>
          </a:p>
        </p:txBody>
      </p:sp>
      <p:sp>
        <p:nvSpPr>
          <p:cNvPr id="201733" name="文本框 90118"/>
          <p:cNvSpPr txBox="1"/>
          <p:nvPr/>
        </p:nvSpPr>
        <p:spPr>
          <a:xfrm>
            <a:off x="179388" y="5408613"/>
            <a:ext cx="2870200" cy="579437"/>
          </a:xfrm>
          <a:prstGeom prst="rect">
            <a:avLst/>
          </a:prstGeom>
          <a:noFill/>
          <a:ln w="9525">
            <a:noFill/>
          </a:ln>
        </p:spPr>
        <p:txBody>
          <a:bodyPr wrap="none">
            <a:spAutoFit/>
          </a:bodyPr>
          <a:p>
            <a:pPr eaLnBrk="0" hangingPunct="0"/>
            <a:r>
              <a:rPr lang="zh-CN" altLang="en-US" dirty="0">
                <a:latin typeface="Arial" panose="020B0604020202020204" pitchFamily="34" charset="0"/>
              </a:rPr>
              <a:t>例如：</a:t>
            </a:r>
            <a:r>
              <a:rPr lang="en-US" altLang="zh-CN">
                <a:latin typeface="Arial" panose="020B0604020202020204" pitchFamily="34" charset="0"/>
              </a:rPr>
              <a:t>C/S</a:t>
            </a:r>
            <a:r>
              <a:rPr lang="zh-CN" altLang="en-US" dirty="0">
                <a:latin typeface="Arial" panose="020B0604020202020204" pitchFamily="34" charset="0"/>
              </a:rPr>
              <a:t>，</a:t>
            </a:r>
            <a:r>
              <a:rPr lang="en-US" altLang="zh-CN">
                <a:latin typeface="Arial" panose="020B0604020202020204" pitchFamily="34" charset="0"/>
              </a:rPr>
              <a:t>MIS</a:t>
            </a:r>
            <a:endParaRPr lang="en-US" altLang="zh-CN">
              <a:latin typeface="Arial" panose="020B0604020202020204" pitchFamily="34" charset="0"/>
            </a:endParaRPr>
          </a:p>
        </p:txBody>
      </p:sp>
      <p:pic>
        <p:nvPicPr>
          <p:cNvPr id="4" name="Picture 3" descr="An illustration displays a data centered architecture. "/>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827394" y="944645"/>
            <a:ext cx="7176793" cy="4367623"/>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037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03779" name="Rectangle 6"/>
          <p:cNvSpPr>
            <a:spLocks noRot="1"/>
          </p:cNvSpPr>
          <p:nvPr/>
        </p:nvSpPr>
        <p:spPr>
          <a:xfrm>
            <a:off x="0" y="0"/>
            <a:ext cx="7812088" cy="692150"/>
          </a:xfrm>
          <a:prstGeom prst="rect">
            <a:avLst/>
          </a:prstGeom>
          <a:noFill/>
          <a:ln w="9525">
            <a:noFill/>
          </a:ln>
        </p:spPr>
        <p:txBody>
          <a:bodyPr anchor="ctr" anchorCtr="0"/>
          <a:p>
            <a:pPr eaLnBrk="0" hangingPunct="0"/>
            <a:r>
              <a:rPr lang="en-US" altLang="zh-CN" b="1">
                <a:latin typeface="Arial" panose="020B0604020202020204" pitchFamily="34" charset="0"/>
              </a:rPr>
              <a:t>B. </a:t>
            </a:r>
            <a:r>
              <a:rPr lang="en-US" altLang="ja-JP" b="1">
                <a:latin typeface="Arial" panose="020B0604020202020204" pitchFamily="34" charset="0"/>
              </a:rPr>
              <a:t>Data Flow Architecture</a:t>
            </a:r>
            <a:endParaRPr lang="en-US" altLang="ja-JP" b="1">
              <a:latin typeface="Arial" panose="020B0604020202020204" pitchFamily="34" charset="0"/>
            </a:endParaRPr>
          </a:p>
        </p:txBody>
      </p:sp>
      <p:sp>
        <p:nvSpPr>
          <p:cNvPr id="203781" name="文本框 91142"/>
          <p:cNvSpPr txBox="1"/>
          <p:nvPr/>
        </p:nvSpPr>
        <p:spPr>
          <a:xfrm>
            <a:off x="647700" y="5553075"/>
            <a:ext cx="6819900" cy="579438"/>
          </a:xfrm>
          <a:prstGeom prst="rect">
            <a:avLst/>
          </a:prstGeom>
          <a:noFill/>
          <a:ln w="9525">
            <a:noFill/>
          </a:ln>
        </p:spPr>
        <p:txBody>
          <a:bodyPr wrap="none">
            <a:spAutoFit/>
          </a:bodyPr>
          <a:p>
            <a:pPr eaLnBrk="0" hangingPunct="0"/>
            <a:r>
              <a:rPr lang="zh-CN" altLang="en-US" dirty="0">
                <a:latin typeface="Arial" panose="020B0604020202020204" pitchFamily="34" charset="0"/>
              </a:rPr>
              <a:t>批处理，处理流（整体串行，局部并行）</a:t>
            </a:r>
            <a:endParaRPr lang="zh-CN" altLang="en-US" dirty="0">
              <a:latin typeface="Arial" panose="020B0604020202020204" pitchFamily="34" charset="0"/>
            </a:endParaRPr>
          </a:p>
        </p:txBody>
      </p:sp>
      <p:pic>
        <p:nvPicPr>
          <p:cNvPr id="4" name="Picture 3" descr="The diagram shows a data flow architecture.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7981" y="1700199"/>
            <a:ext cx="7708039" cy="34576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86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8675" name="Rectangle 6"/>
          <p:cNvSpPr>
            <a:spLocks noRot="1"/>
          </p:cNvSpPr>
          <p:nvPr/>
        </p:nvSpPr>
        <p:spPr>
          <a:xfrm>
            <a:off x="0" y="152400"/>
            <a:ext cx="9144000" cy="520700"/>
          </a:xfrm>
          <a:prstGeom prst="rect">
            <a:avLst/>
          </a:prstGeom>
          <a:noFill/>
          <a:ln w="9525">
            <a:noFill/>
          </a:ln>
        </p:spPr>
        <p:txBody>
          <a:bodyPr anchor="ctr" anchorCtr="0"/>
          <a:p>
            <a:pPr eaLnBrk="0" hangingPunct="0"/>
            <a:r>
              <a:rPr lang="en-US" altLang="zh-CN" b="1">
                <a:latin typeface="Arial" panose="020B0604020202020204" pitchFamily="34" charset="0"/>
              </a:rPr>
              <a:t>9.1   b. The architectural design </a:t>
            </a:r>
            <a:endParaRPr lang="en-US" altLang="ja-JP" b="1">
              <a:latin typeface="Arial" panose="020B0604020202020204" pitchFamily="34" charset="0"/>
            </a:endParaRPr>
          </a:p>
        </p:txBody>
      </p:sp>
      <p:sp>
        <p:nvSpPr>
          <p:cNvPr id="28676" name="Rectangle 7"/>
          <p:cNvSpPr>
            <a:spLocks noRot="1"/>
          </p:cNvSpPr>
          <p:nvPr/>
        </p:nvSpPr>
        <p:spPr>
          <a:xfrm>
            <a:off x="250825" y="836613"/>
            <a:ext cx="8534400" cy="5329237"/>
          </a:xfrm>
          <a:prstGeom prst="rect">
            <a:avLst/>
          </a:prstGeom>
          <a:noFill/>
          <a:ln w="9525">
            <a:noFill/>
          </a:ln>
        </p:spPr>
        <p:txBody>
          <a:bodyPr/>
          <a:p>
            <a:pPr marL="342900" indent="-342900" eaLnBrk="0" hangingPunct="0">
              <a:spcBef>
                <a:spcPts val="600"/>
              </a:spcBef>
              <a:buClr>
                <a:srgbClr val="52A930"/>
              </a:buClr>
              <a:buFont typeface="Wingdings" panose="05000000000000000000" pitchFamily="2" charset="2"/>
              <a:buChar char="n"/>
            </a:pPr>
            <a:r>
              <a:rPr lang="en-US" altLang="zh-CN" sz="2800" b="1">
                <a:latin typeface="Arial" panose="020B0604020202020204" pitchFamily="34" charset="0"/>
              </a:rPr>
              <a:t>The architectural design </a:t>
            </a:r>
            <a:r>
              <a:rPr lang="en-US" altLang="zh-CN" sz="2800">
                <a:solidFill>
                  <a:srgbClr val="FF0000"/>
                </a:solidFill>
                <a:latin typeface="Arial" panose="020B0604020202020204" pitchFamily="34" charset="0"/>
              </a:rPr>
              <a:t>defines the relationship between major structural elements of the software</a:t>
            </a:r>
            <a:r>
              <a:rPr lang="en-US" altLang="zh-CN" sz="2800">
                <a:latin typeface="Arial" panose="020B0604020202020204" pitchFamily="34" charset="0"/>
              </a:rPr>
              <a:t>, </a:t>
            </a:r>
            <a:r>
              <a:rPr lang="en-US" altLang="zh-CN" sz="2800" b="1" i="1">
                <a:latin typeface="Arial" panose="020B0604020202020204" pitchFamily="34" charset="0"/>
              </a:rPr>
              <a:t>the architectural styles </a:t>
            </a:r>
            <a:r>
              <a:rPr lang="en-US" altLang="zh-CN" sz="2800">
                <a:latin typeface="Arial" panose="020B0604020202020204" pitchFamily="34" charset="0"/>
              </a:rPr>
              <a:t>and </a:t>
            </a:r>
            <a:r>
              <a:rPr lang="en-US" altLang="zh-CN" sz="2800" b="1" i="1">
                <a:latin typeface="Arial" panose="020B0604020202020204" pitchFamily="34" charset="0"/>
              </a:rPr>
              <a:t>design patterns</a:t>
            </a:r>
            <a:r>
              <a:rPr lang="en-US" altLang="zh-CN" sz="2800">
                <a:latin typeface="Arial" panose="020B0604020202020204" pitchFamily="34" charset="0"/>
              </a:rPr>
              <a:t> that can be used to achieve the requirements defined for the system, and the constraints that affect the way in which architecture can be implemented. The architectural design representation- the framework of a computer-based system- is derived from the requirements model.</a:t>
            </a:r>
            <a:endParaRPr lang="en-US" altLang="zh-CN" sz="2800">
              <a:latin typeface="Arial" panose="020B0604020202020204" pitchFamily="34" charset="0"/>
            </a:endParaRPr>
          </a:p>
          <a:p>
            <a:pPr marL="1143000" lvl="2" indent="-228600" eaLnBrk="0" hangingPunct="0">
              <a:spcBef>
                <a:spcPts val="600"/>
              </a:spcBef>
              <a:buClr>
                <a:srgbClr val="52A930"/>
              </a:buClr>
              <a:buFont typeface="Wingdings" panose="05000000000000000000" pitchFamily="2" charset="2"/>
              <a:buChar char="n"/>
            </a:pPr>
            <a:r>
              <a:rPr lang="zh-CN" altLang="en-US" sz="2400" dirty="0">
                <a:latin typeface="Arial" panose="020B0604020202020204" pitchFamily="34" charset="0"/>
              </a:rPr>
              <a:t>也可以从很多设计模式中导出</a:t>
            </a:r>
            <a:endParaRPr lang="zh-CN" altLang="en-US" sz="2400" dirty="0">
              <a:latin typeface="Arial" panose="020B0604020202020204" pitchFamily="34" charset="0"/>
            </a:endParaRPr>
          </a:p>
          <a:p>
            <a:pPr marL="1143000" lvl="2" indent="-228600" eaLnBrk="0" hangingPunct="0">
              <a:spcBef>
                <a:spcPts val="600"/>
              </a:spcBef>
              <a:buClr>
                <a:srgbClr val="52A930"/>
              </a:buClr>
              <a:buFont typeface="Wingdings" panose="05000000000000000000" pitchFamily="2" charset="2"/>
              <a:buChar char="n"/>
            </a:pPr>
            <a:r>
              <a:rPr lang="en-US" altLang="zh-CN" sz="2400">
                <a:latin typeface="Arial" panose="020B0604020202020204" pitchFamily="34" charset="0"/>
              </a:rPr>
              <a:t>(e.g. B/S C/S embedded-sys)</a:t>
            </a:r>
            <a:endParaRPr lang="en-US" altLang="zh-CN" sz="2400">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058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05827" name="Rectangle 6"/>
          <p:cNvSpPr>
            <a:spLocks noRot="1"/>
          </p:cNvSpPr>
          <p:nvPr/>
        </p:nvSpPr>
        <p:spPr>
          <a:xfrm>
            <a:off x="0" y="188913"/>
            <a:ext cx="7204075" cy="533400"/>
          </a:xfrm>
          <a:prstGeom prst="rect">
            <a:avLst/>
          </a:prstGeom>
          <a:noFill/>
          <a:ln w="9525">
            <a:noFill/>
          </a:ln>
        </p:spPr>
        <p:txBody>
          <a:bodyPr anchor="ctr" anchorCtr="0"/>
          <a:p>
            <a:pPr eaLnBrk="0" hangingPunct="0"/>
            <a:r>
              <a:rPr lang="en-US" altLang="zh-CN" b="1">
                <a:latin typeface="Arial" panose="020B0604020202020204" pitchFamily="34" charset="0"/>
              </a:rPr>
              <a:t>C. </a:t>
            </a:r>
            <a:r>
              <a:rPr lang="en-US" altLang="ja-JP" b="1">
                <a:latin typeface="Arial" panose="020B0604020202020204" pitchFamily="34" charset="0"/>
              </a:rPr>
              <a:t>Call and Return Architecture</a:t>
            </a:r>
            <a:endParaRPr lang="en-US" altLang="ja-JP" b="1">
              <a:latin typeface="Arial" panose="020B0604020202020204" pitchFamily="34" charset="0"/>
            </a:endParaRPr>
          </a:p>
        </p:txBody>
      </p:sp>
      <p:sp>
        <p:nvSpPr>
          <p:cNvPr id="514055" name="Text Box 7"/>
          <p:cNvSpPr txBox="1">
            <a:spLocks noChangeArrowheads="1"/>
          </p:cNvSpPr>
          <p:nvPr/>
        </p:nvSpPr>
        <p:spPr bwMode="auto">
          <a:xfrm>
            <a:off x="503238" y="1016000"/>
            <a:ext cx="8245475" cy="273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buFont typeface="Wingdings" panose="05000000000000000000" pitchFamily="2" charset="2"/>
            </a:pPr>
            <a:r>
              <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包括很多子风格：</a:t>
            </a:r>
            <a:endPar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Main program/subprogram architectures</a:t>
            </a:r>
            <a:endPar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主程序</a:t>
            </a: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a:t>
            </a:r>
            <a:r>
              <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子程序体系结构 </a:t>
            </a:r>
            <a:r>
              <a:rPr kumimoji="0" lang="en-US" altLang="zh-CN"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Figure 10.3</a:t>
            </a:r>
            <a:endPar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Remote procedure call architectures</a:t>
            </a:r>
            <a:endPar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远程过程调用体系结构</a:t>
            </a:r>
            <a:endPar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8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a:t>
            </a:r>
            <a:endParaRPr kumimoji="0" lang="en-US" altLang="zh-CN" sz="28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078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07875" name="Rectangle 6"/>
          <p:cNvSpPr>
            <a:spLocks noRot="1"/>
          </p:cNvSpPr>
          <p:nvPr/>
        </p:nvSpPr>
        <p:spPr>
          <a:xfrm>
            <a:off x="0" y="0"/>
            <a:ext cx="8147050" cy="765175"/>
          </a:xfrm>
          <a:prstGeom prst="rect">
            <a:avLst/>
          </a:prstGeom>
          <a:noFill/>
          <a:ln w="9525">
            <a:noFill/>
          </a:ln>
        </p:spPr>
        <p:txBody>
          <a:bodyPr anchor="ctr" anchorCtr="0"/>
          <a:p>
            <a:pPr eaLnBrk="0" hangingPunct="0"/>
            <a:r>
              <a:rPr lang="zh-CN" altLang="en-US" b="1" dirty="0">
                <a:latin typeface="Arial" panose="020B0604020202020204" pitchFamily="34" charset="0"/>
              </a:rPr>
              <a:t>图例：</a:t>
            </a:r>
            <a:r>
              <a:rPr lang="en-US" altLang="ja-JP" b="1">
                <a:latin typeface="Arial" panose="020B0604020202020204" pitchFamily="34" charset="0"/>
              </a:rPr>
              <a:t>Call and Return Architecture</a:t>
            </a:r>
            <a:r>
              <a:rPr lang="en-US" altLang="zh-CN" b="1">
                <a:latin typeface="Arial" panose="020B0604020202020204" pitchFamily="34" charset="0"/>
              </a:rPr>
              <a:t>-pass</a:t>
            </a:r>
            <a:endParaRPr lang="en-US" altLang="ja-JP" b="1">
              <a:latin typeface="Arial" panose="020B0604020202020204" pitchFamily="34" charset="0"/>
            </a:endParaRPr>
          </a:p>
        </p:txBody>
      </p:sp>
      <p:sp>
        <p:nvSpPr>
          <p:cNvPr id="207877" name="文本框 94214"/>
          <p:cNvSpPr txBox="1"/>
          <p:nvPr/>
        </p:nvSpPr>
        <p:spPr>
          <a:xfrm>
            <a:off x="627063" y="5519738"/>
            <a:ext cx="5264150" cy="579437"/>
          </a:xfrm>
          <a:prstGeom prst="rect">
            <a:avLst/>
          </a:prstGeom>
          <a:noFill/>
          <a:ln w="9525">
            <a:noFill/>
          </a:ln>
        </p:spPr>
        <p:txBody>
          <a:bodyPr wrap="none">
            <a:spAutoFit/>
          </a:bodyPr>
          <a:p>
            <a:pPr eaLnBrk="0" hangingPunct="0"/>
            <a:r>
              <a:rPr lang="zh-CN" altLang="en-US" dirty="0">
                <a:latin typeface="Arial" panose="020B0604020202020204" pitchFamily="34" charset="0"/>
              </a:rPr>
              <a:t>例如：标准的结构化程序设计</a:t>
            </a:r>
            <a:endParaRPr lang="zh-CN" altLang="en-US" dirty="0">
              <a:latin typeface="Arial" panose="020B0604020202020204" pitchFamily="34" charset="0"/>
            </a:endParaRPr>
          </a:p>
        </p:txBody>
      </p:sp>
      <p:pic>
        <p:nvPicPr>
          <p:cNvPr id="4" name="Picture 3" descr="A flowchart displays call return architectur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2760" y="1699148"/>
            <a:ext cx="7858480" cy="345970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099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09923" name="Rectangle 4"/>
          <p:cNvSpPr>
            <a:spLocks noRot="1"/>
          </p:cNvSpPr>
          <p:nvPr/>
        </p:nvSpPr>
        <p:spPr>
          <a:xfrm>
            <a:off x="0" y="0"/>
            <a:ext cx="8147050" cy="765175"/>
          </a:xfrm>
          <a:prstGeom prst="rect">
            <a:avLst/>
          </a:prstGeom>
          <a:noFill/>
          <a:ln w="9525">
            <a:noFill/>
          </a:ln>
        </p:spPr>
        <p:txBody>
          <a:bodyPr anchor="ctr" anchorCtr="0"/>
          <a:p>
            <a:pPr eaLnBrk="0" hangingPunct="0"/>
            <a:r>
              <a:rPr lang="en-US" altLang="zh-CN" b="1">
                <a:latin typeface="Arial" panose="020B0604020202020204" pitchFamily="34" charset="0"/>
              </a:rPr>
              <a:t>D. Object-oriented </a:t>
            </a:r>
            <a:r>
              <a:rPr lang="en-US" altLang="ja-JP" b="1">
                <a:latin typeface="Arial" panose="020B0604020202020204" pitchFamily="34" charset="0"/>
              </a:rPr>
              <a:t>Architecture</a:t>
            </a:r>
            <a:r>
              <a:rPr lang="en-US" altLang="zh-CN" b="1">
                <a:latin typeface="Arial" panose="020B0604020202020204" pitchFamily="34" charset="0"/>
              </a:rPr>
              <a:t>  </a:t>
            </a:r>
            <a:endParaRPr lang="zh-CN" altLang="en-US" b="1" dirty="0">
              <a:latin typeface="Arial" panose="020B0604020202020204" pitchFamily="34" charset="0"/>
            </a:endParaRPr>
          </a:p>
        </p:txBody>
      </p:sp>
      <p:pic>
        <p:nvPicPr>
          <p:cNvPr id="209924" name="Picture 6"/>
          <p:cNvPicPr>
            <a:picLocks noChangeAspect="1"/>
          </p:cNvPicPr>
          <p:nvPr/>
        </p:nvPicPr>
        <p:blipFill>
          <a:blip r:embed="rId1"/>
          <a:stretch>
            <a:fillRect/>
          </a:stretch>
        </p:blipFill>
        <p:spPr>
          <a:xfrm>
            <a:off x="792163" y="1341438"/>
            <a:ext cx="7285037" cy="3795712"/>
          </a:xfrm>
          <a:prstGeom prst="rect">
            <a:avLst/>
          </a:prstGeom>
          <a:noFill/>
          <a:ln w="12700">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119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11971" name="Rectangle 6"/>
          <p:cNvSpPr>
            <a:spLocks noRot="1"/>
          </p:cNvSpPr>
          <p:nvPr/>
        </p:nvSpPr>
        <p:spPr>
          <a:xfrm>
            <a:off x="0" y="0"/>
            <a:ext cx="7885113" cy="765175"/>
          </a:xfrm>
          <a:prstGeom prst="rect">
            <a:avLst/>
          </a:prstGeom>
          <a:noFill/>
          <a:ln w="9525">
            <a:noFill/>
          </a:ln>
        </p:spPr>
        <p:txBody>
          <a:bodyPr anchor="ctr" anchorCtr="0"/>
          <a:p>
            <a:pPr eaLnBrk="0" hangingPunct="0"/>
            <a:r>
              <a:rPr lang="en-US" altLang="zh-CN" b="1">
                <a:latin typeface="Arial" panose="020B0604020202020204" pitchFamily="34" charset="0"/>
              </a:rPr>
              <a:t>E.  </a:t>
            </a:r>
            <a:r>
              <a:rPr lang="en-US" altLang="ja-JP" b="1">
                <a:latin typeface="Arial" panose="020B0604020202020204" pitchFamily="34" charset="0"/>
              </a:rPr>
              <a:t>Layered Architecture</a:t>
            </a:r>
            <a:r>
              <a:rPr lang="en-US" altLang="zh-CN" b="1">
                <a:latin typeface="Arial" panose="020B0604020202020204" pitchFamily="34" charset="0"/>
              </a:rPr>
              <a:t> </a:t>
            </a:r>
            <a:r>
              <a:rPr lang="zh-CN" altLang="en-US" b="1" dirty="0">
                <a:latin typeface="Arial" panose="020B0604020202020204" pitchFamily="34" charset="0"/>
              </a:rPr>
              <a:t>（层次架构）</a:t>
            </a:r>
            <a:endParaRPr lang="zh-CN" altLang="en-US" b="1" dirty="0">
              <a:latin typeface="Arial" panose="020B0604020202020204" pitchFamily="34" charset="0"/>
            </a:endParaRPr>
          </a:p>
        </p:txBody>
      </p:sp>
      <p:sp>
        <p:nvSpPr>
          <p:cNvPr id="211973" name="文本框 96262"/>
          <p:cNvSpPr txBox="1"/>
          <p:nvPr/>
        </p:nvSpPr>
        <p:spPr>
          <a:xfrm>
            <a:off x="539750" y="5300663"/>
            <a:ext cx="8006080" cy="521970"/>
          </a:xfrm>
          <a:prstGeom prst="rect">
            <a:avLst/>
          </a:prstGeom>
          <a:noFill/>
          <a:ln w="9525">
            <a:noFill/>
          </a:ln>
        </p:spPr>
        <p:txBody>
          <a:bodyPr wrap="none">
            <a:spAutoFit/>
          </a:bodyPr>
          <a:p>
            <a:pPr eaLnBrk="0" hangingPunct="0"/>
            <a:r>
              <a:rPr lang="zh-CN" altLang="en-US" sz="2800" dirty="0">
                <a:latin typeface="Arial" panose="020B0604020202020204" pitchFamily="34" charset="0"/>
                <a:ea typeface="宋体" panose="02010600030101010101" pitchFamily="2" charset="-122"/>
              </a:rPr>
              <a:t>用户界面层、应用层、工具层（中间层）、内核层</a:t>
            </a:r>
            <a:endParaRPr lang="zh-CN" altLang="en-US" sz="2800" dirty="0">
              <a:latin typeface="Arial" panose="020B0604020202020204" pitchFamily="34" charset="0"/>
              <a:ea typeface="宋体" panose="02010600030101010101" pitchFamily="2" charset="-122"/>
            </a:endParaRPr>
          </a:p>
        </p:txBody>
      </p:sp>
      <p:pic>
        <p:nvPicPr>
          <p:cNvPr id="4" name="Picture 3" descr="An illustration displays layered architecture. The circular diagram has four layers. "/>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3273" y="1088105"/>
            <a:ext cx="4437715" cy="4087906"/>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5085"/>
            <a:ext cx="8458200" cy="678611"/>
          </a:xfrm>
        </p:spPr>
        <p:txBody>
          <a:bodyPr>
            <a:noAutofit/>
          </a:bodyPr>
          <a:lstStyle/>
          <a:p>
            <a:r>
              <a:rPr lang="en-US" sz="4000" noProof="0" dirty="0">
                <a:solidFill>
                  <a:schemeClr val="tx1"/>
                </a:solidFill>
                <a:latin typeface="Times New Roman" panose="02020603050405020304" charset="0"/>
                <a:cs typeface="Times New Roman" panose="02020603050405020304" charset="0"/>
              </a:rPr>
              <a:t>Model View Controller Architecture</a:t>
            </a:r>
            <a:endParaRPr lang="en-US" sz="4000" noProof="0" dirty="0">
              <a:solidFill>
                <a:schemeClr val="tx1"/>
              </a:solidFill>
              <a:latin typeface="Times New Roman" panose="02020603050405020304" charset="0"/>
              <a:cs typeface="Times New Roman" panose="02020603050405020304" charset="0"/>
            </a:endParaRPr>
          </a:p>
        </p:txBody>
      </p:sp>
      <p:pic>
        <p:nvPicPr>
          <p:cNvPr id="4" name="Picture 3" descr="The diagram shows a model view controller architecture. The architecture contains three section. The client, the server and the external data."/>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6078" y="1382094"/>
            <a:ext cx="7551845" cy="4555286"/>
          </a:xfrm>
          <a:prstGeom prst="rect">
            <a:avLst/>
          </a:prstGeom>
        </p:spPr>
      </p:pic>
      <p:sp>
        <p:nvSpPr>
          <p:cNvPr id="6" name="Text Placeholder 5"/>
          <p:cNvSpPr>
            <a:spLocks noGrp="1"/>
          </p:cNvSpPr>
          <p:nvPr>
            <p:ph type="body" sz="quarter" idx="12"/>
          </p:nvPr>
        </p:nvSpPr>
        <p:spPr>
          <a:xfrm>
            <a:off x="2505053" y="6182138"/>
            <a:ext cx="3647679" cy="332961"/>
          </a:xfrm>
        </p:spPr>
        <p:txBody>
          <a:bodyPr/>
          <a:lstStyle/>
          <a:p>
            <a:r>
              <a:rPr lang="en-US" sz="1200" noProof="0" dirty="0">
                <a:hlinkClick r:id="rId2" action="ppaction://hlinksldjump"/>
              </a:rPr>
              <a:t>Access the text alternative for slide images.</a:t>
            </a:r>
            <a:endParaRPr lang="en-US" sz="12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2095" y="-27305"/>
            <a:ext cx="8458200" cy="708660"/>
          </a:xfrm>
        </p:spPr>
        <p:txBody>
          <a:bodyPr/>
          <a:p>
            <a:r>
              <a:rPr lang="zh-CN" altLang="en-US" sz="2400">
                <a:sym typeface="+mn-ea"/>
              </a:rPr>
              <a:t>MVC：Model 模型、View 视图，及 Controller 控制器。</a:t>
            </a:r>
            <a:endParaRPr lang="zh-CN" altLang="en-US" sz="2400"/>
          </a:p>
        </p:txBody>
      </p:sp>
      <p:sp>
        <p:nvSpPr>
          <p:cNvPr id="3" name="内容占位符 2"/>
          <p:cNvSpPr>
            <a:spLocks noGrp="1"/>
          </p:cNvSpPr>
          <p:nvPr>
            <p:ph sz="quarter" idx="11"/>
          </p:nvPr>
        </p:nvSpPr>
        <p:spPr>
          <a:xfrm>
            <a:off x="323850" y="728704"/>
            <a:ext cx="8458200" cy="4971691"/>
          </a:xfrm>
        </p:spPr>
        <p:txBody>
          <a:bodyPr/>
          <a:p>
            <a:r>
              <a:rPr lang="zh-CN" altLang="en-US" sz="2000">
                <a:latin typeface="宋体" panose="02010600030101010101" pitchFamily="2" charset="-122"/>
                <a:ea typeface="宋体" panose="02010600030101010101" pitchFamily="2" charset="-122"/>
                <a:cs typeface="宋体" panose="02010600030101010101" pitchFamily="2" charset="-122"/>
              </a:rPr>
              <a:t>View：视图，为用户提供使用界面，与用户直接进行交互。</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Model：模型，承载数据，并对用户提交请求进行计算的模块。其分为两类： 一类称为数据承载 Bean：实体类，专门用户承载业务数据的，如 Student、User 等 一类称为业务处理 Bean：指 Service 或 Dao 对象，专门用于处理用户提交请求的。</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Controller：控制器，用于将用户请求转发给相应的 Model 进行处理，并根据 Model 的计算结果向用户提供相应响应。</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0" indent="0">
              <a:buNone/>
            </a:pPr>
            <a:r>
              <a:rPr lang="zh-CN" altLang="en-US" sz="2000">
                <a:latin typeface="宋体" panose="02010600030101010101" pitchFamily="2" charset="-122"/>
                <a:ea typeface="宋体" panose="02010600030101010101" pitchFamily="2" charset="-122"/>
                <a:cs typeface="宋体" panose="02010600030101010101" pitchFamily="2" charset="-122"/>
              </a:rPr>
              <a:t>MVC 架构程序的工作流程：</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457200" indent="-457200">
              <a:buFont typeface="+mj-lt"/>
              <a:buAutoNum type="arabicPeriod"/>
            </a:pPr>
            <a:r>
              <a:rPr lang="zh-CN" altLang="en-US" sz="2000">
                <a:latin typeface="宋体" panose="02010600030101010101" pitchFamily="2" charset="-122"/>
                <a:ea typeface="宋体" panose="02010600030101010101" pitchFamily="2" charset="-122"/>
                <a:cs typeface="宋体" panose="02010600030101010101" pitchFamily="2" charset="-122"/>
              </a:rPr>
              <a:t>用户通过 View 页面向服务端提出请求，可以是表单请求、超链接请求、AJAX 请求等</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457200" indent="-457200">
              <a:buFont typeface="+mj-lt"/>
              <a:buAutoNum type="arabicPeriod"/>
            </a:pPr>
            <a:r>
              <a:rPr lang="zh-CN" altLang="en-US" sz="2000">
                <a:latin typeface="宋体" panose="02010600030101010101" pitchFamily="2" charset="-122"/>
                <a:ea typeface="宋体" panose="02010600030101010101" pitchFamily="2" charset="-122"/>
                <a:cs typeface="宋体" panose="02010600030101010101" pitchFamily="2" charset="-122"/>
              </a:rPr>
              <a:t>服务端 Controller 控制器接收到请求后对请求进行解析，找到相应的 Model 对用户请求进行处理</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457200" indent="-457200">
              <a:buFont typeface="+mj-lt"/>
              <a:buAutoNum type="arabicPeriod"/>
            </a:pPr>
            <a:r>
              <a:rPr lang="zh-CN" altLang="en-US" sz="2000">
                <a:latin typeface="宋体" panose="02010600030101010101" pitchFamily="2" charset="-122"/>
                <a:ea typeface="宋体" panose="02010600030101010101" pitchFamily="2" charset="-122"/>
                <a:cs typeface="宋体" panose="02010600030101010101" pitchFamily="2" charset="-122"/>
              </a:rPr>
              <a:t>Model 处理后，将处理结果再交给 Controller</a:t>
            </a:r>
            <a:endParaRPr lang="zh-CN" altLang="en-US" sz="2000">
              <a:latin typeface="宋体" panose="02010600030101010101" pitchFamily="2" charset="-122"/>
              <a:ea typeface="宋体" panose="02010600030101010101" pitchFamily="2" charset="-122"/>
              <a:cs typeface="宋体" panose="02010600030101010101" pitchFamily="2" charset="-122"/>
            </a:endParaRPr>
          </a:p>
          <a:p>
            <a:pPr marL="457200" indent="-457200">
              <a:buFont typeface="+mj-lt"/>
              <a:buAutoNum type="arabicPeriod"/>
            </a:pPr>
            <a:r>
              <a:rPr lang="zh-CN" altLang="en-US" sz="2000">
                <a:latin typeface="宋体" panose="02010600030101010101" pitchFamily="2" charset="-122"/>
                <a:ea typeface="宋体" panose="02010600030101010101" pitchFamily="2" charset="-122"/>
                <a:cs typeface="宋体" panose="02010600030101010101" pitchFamily="2" charset="-122"/>
              </a:rPr>
              <a:t>Controller 在接到处理结果后，根据处理结果找到要作为向客户端发回的响应 View 页面。页面经渲染（数据填充）后，再发送给客户端。</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文本占位符 3"/>
          <p:cNvSpPr>
            <a:spLocks noGrp="1"/>
          </p:cNvSpPr>
          <p:nvPr>
            <p:ph type="body" sz="quarter" idx="12"/>
          </p:nvPr>
        </p:nvSpPr>
        <p:spPr/>
        <p:txBody>
          <a:bodyPr/>
          <a:p>
            <a:endParaRPr lang="zh-CN" altLang="en-US"/>
          </a:p>
        </p:txBody>
      </p:sp>
      <p:sp>
        <p:nvSpPr>
          <p:cNvPr id="5" name="文本占位符 4"/>
          <p:cNvSpPr>
            <a:spLocks noGrp="1"/>
          </p:cNvSpPr>
          <p:nvPr>
            <p:ph type="body" sz="quarter" idx="13"/>
          </p:nvPr>
        </p:nvSpPr>
        <p:spPr/>
        <p:txBody>
          <a:bodyPr/>
          <a:p>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52095" y="-27305"/>
            <a:ext cx="8458200" cy="708660"/>
          </a:xfrm>
        </p:spPr>
        <p:txBody>
          <a:bodyPr/>
          <a:p>
            <a:r>
              <a:rPr lang="zh-CN" altLang="en-US" sz="2400">
                <a:sym typeface="+mn-ea"/>
              </a:rPr>
              <a:t>MVC：Model 模型、View 视图，及 Controller 控制器。</a:t>
            </a:r>
            <a:endParaRPr lang="zh-CN" altLang="en-US" sz="2400"/>
          </a:p>
        </p:txBody>
      </p:sp>
      <p:sp>
        <p:nvSpPr>
          <p:cNvPr id="3" name="内容占位符 2"/>
          <p:cNvSpPr>
            <a:spLocks noGrp="1"/>
          </p:cNvSpPr>
          <p:nvPr>
            <p:ph sz="quarter" idx="11"/>
          </p:nvPr>
        </p:nvSpPr>
        <p:spPr>
          <a:xfrm>
            <a:off x="323850" y="728704"/>
            <a:ext cx="8458200" cy="4971691"/>
          </a:xfrm>
        </p:spPr>
        <p:txBody>
          <a:bodyPr/>
          <a:p>
            <a:r>
              <a:rPr lang="zh-CN" altLang="en-US" sz="2400" b="1">
                <a:solidFill>
                  <a:srgbClr val="0070C0"/>
                </a:solidFill>
                <a:latin typeface="宋体" panose="02010600030101010101" pitchFamily="2" charset="-122"/>
                <a:ea typeface="宋体" panose="02010600030101010101" pitchFamily="2" charset="-122"/>
                <a:cs typeface="宋体" panose="02010600030101010101" pitchFamily="2" charset="-122"/>
              </a:rPr>
              <a:t>MVC是将业务逻辑、数据、显示分离的方法来组织代码，MVC主要作用是降低了视图与业务逻辑间的双向偶合，MVC不是一种设计模式，MVC是一种架构模式。</a:t>
            </a:r>
            <a:endParaRPr lang="zh-CN" altLang="en-US" sz="2400" b="1">
              <a:solidFill>
                <a:srgbClr val="0070C0"/>
              </a:solidFill>
              <a:latin typeface="宋体" panose="02010600030101010101" pitchFamily="2" charset="-122"/>
              <a:ea typeface="宋体" panose="02010600030101010101" pitchFamily="2" charset="-122"/>
              <a:cs typeface="宋体" panose="02010600030101010101" pitchFamily="2" charset="-122"/>
            </a:endParaRPr>
          </a:p>
        </p:txBody>
      </p:sp>
      <p:sp>
        <p:nvSpPr>
          <p:cNvPr id="4" name="文本占位符 3"/>
          <p:cNvSpPr>
            <a:spLocks noGrp="1"/>
          </p:cNvSpPr>
          <p:nvPr>
            <p:ph type="body" sz="quarter" idx="12"/>
          </p:nvPr>
        </p:nvSpPr>
        <p:spPr/>
        <p:txBody>
          <a:bodyPr/>
          <a:p>
            <a:endParaRPr lang="zh-CN" altLang="en-US"/>
          </a:p>
        </p:txBody>
      </p:sp>
      <p:sp>
        <p:nvSpPr>
          <p:cNvPr id="5" name="文本占位符 4"/>
          <p:cNvSpPr>
            <a:spLocks noGrp="1"/>
          </p:cNvSpPr>
          <p:nvPr>
            <p:ph type="body" sz="quarter" idx="13"/>
          </p:nvPr>
        </p:nvSpPr>
        <p:spPr/>
        <p:txBody>
          <a:bodyPr/>
          <a:p>
            <a:endParaRPr lang="zh-CN" altLang="en-US"/>
          </a:p>
        </p:txBody>
      </p:sp>
      <p:pic>
        <p:nvPicPr>
          <p:cNvPr id="100" name="图片 99"/>
          <p:cNvPicPr/>
          <p:nvPr>
            <p:custDataLst>
              <p:tags r:id="rId1"/>
            </p:custDataLst>
          </p:nvPr>
        </p:nvPicPr>
        <p:blipFill>
          <a:blip r:embed="rId2"/>
          <a:stretch>
            <a:fillRect/>
          </a:stretch>
        </p:blipFill>
        <p:spPr>
          <a:xfrm>
            <a:off x="1183640" y="1896745"/>
            <a:ext cx="7745730" cy="4612005"/>
          </a:xfrm>
          <a:prstGeom prst="rect">
            <a:avLst/>
          </a:prstGeom>
          <a:noFill/>
          <a:ln w="9525">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6274" name="Rectangle 2"/>
          <p:cNvSpPr>
            <a:spLocks noGrp="1"/>
          </p:cNvSpPr>
          <p:nvPr>
            <p:ph type="title" idx="4294967295"/>
          </p:nvPr>
        </p:nvSpPr>
        <p:spPr>
          <a:xfrm>
            <a:off x="1655763" y="188913"/>
            <a:ext cx="6732588" cy="477838"/>
          </a:xfrm>
        </p:spPr>
        <p:txBody>
          <a:bodyPr vert="horz" wrap="square" lIns="63500" tIns="25400" rIns="63500" bIns="25400" anchor="t">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Typical Layering Approach </a:t>
            </a: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rPr>
              <a:t>参考</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
        <p:nvSpPr>
          <p:cNvPr id="686083" name="AutoShape 3"/>
          <p:cNvSpPr>
            <a:spLocks noChangeArrowheads="1"/>
          </p:cNvSpPr>
          <p:nvPr/>
        </p:nvSpPr>
        <p:spPr bwMode="auto">
          <a:xfrm>
            <a:off x="1803400" y="1412875"/>
            <a:ext cx="379413" cy="4624388"/>
          </a:xfrm>
          <a:prstGeom prst="upDownArrow">
            <a:avLst>
              <a:gd name="adj1" fmla="val 50880"/>
              <a:gd name="adj2" fmla="val 219962"/>
            </a:avLst>
          </a:prstGeom>
          <a:gradFill rotWithShape="0">
            <a:gsLst>
              <a:gs pos="0">
                <a:srgbClr val="FF00FF">
                  <a:gamma/>
                  <a:shade val="46275"/>
                  <a:invGamma/>
                </a:srgbClr>
              </a:gs>
              <a:gs pos="50000">
                <a:srgbClr val="FF00FF"/>
              </a:gs>
              <a:gs pos="100000">
                <a:srgbClr val="FF00FF">
                  <a:gamma/>
                  <a:shade val="46275"/>
                  <a:invGamma/>
                </a:srgbClr>
              </a:gs>
            </a:gsLst>
            <a:lin ang="5400000" scaled="1"/>
          </a:gradFill>
          <a:ln w="12700">
            <a:noFill/>
            <a:miter lim="800000"/>
            <a:headEnd type="none" w="sm" len="sm"/>
            <a:tailEnd type="none" w="lg" len="lg"/>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214019" name="Text Box 4"/>
          <p:cNvSpPr txBox="1"/>
          <p:nvPr/>
        </p:nvSpPr>
        <p:spPr>
          <a:xfrm>
            <a:off x="400050" y="5465763"/>
            <a:ext cx="1524000" cy="652462"/>
          </a:xfrm>
          <a:prstGeom prst="rect">
            <a:avLst/>
          </a:prstGeom>
          <a:noFill/>
          <a:ln w="12700">
            <a:noFill/>
          </a:ln>
        </p:spPr>
        <p:txBody>
          <a:bodyPr>
            <a:spAutoFit/>
          </a:bodyPr>
          <a:p>
            <a:pPr algn="ctr" eaLnBrk="0" hangingPunct="0">
              <a:spcBef>
                <a:spcPct val="50000"/>
              </a:spcBef>
            </a:pPr>
            <a:r>
              <a:rPr lang="en-US" altLang="zh-CN" sz="1600" b="1">
                <a:solidFill>
                  <a:schemeClr val="bg1"/>
                </a:solidFill>
                <a:latin typeface="Arial" panose="020B0604020202020204" pitchFamily="34" charset="0"/>
                <a:ea typeface="宋体" panose="02010600030101010101" pitchFamily="2" charset="-122"/>
              </a:rPr>
              <a:t>General functionality</a:t>
            </a:r>
            <a:endParaRPr lang="en-US" altLang="zh-CN" sz="1600" b="1">
              <a:solidFill>
                <a:schemeClr val="bg1"/>
              </a:solidFill>
              <a:latin typeface="Arial" panose="020B0604020202020204" pitchFamily="34" charset="0"/>
              <a:ea typeface="宋体" panose="02010600030101010101" pitchFamily="2" charset="-122"/>
            </a:endParaRPr>
          </a:p>
        </p:txBody>
      </p:sp>
      <p:sp>
        <p:nvSpPr>
          <p:cNvPr id="214020" name="Text Box 5"/>
          <p:cNvSpPr txBox="1"/>
          <p:nvPr/>
        </p:nvSpPr>
        <p:spPr>
          <a:xfrm>
            <a:off x="371475" y="1344613"/>
            <a:ext cx="1524000" cy="654050"/>
          </a:xfrm>
          <a:prstGeom prst="rect">
            <a:avLst/>
          </a:prstGeom>
          <a:noFill/>
          <a:ln w="12700">
            <a:noFill/>
          </a:ln>
        </p:spPr>
        <p:txBody>
          <a:bodyPr>
            <a:spAutoFit/>
          </a:bodyPr>
          <a:p>
            <a:pPr algn="ctr" eaLnBrk="0" hangingPunct="0">
              <a:spcBef>
                <a:spcPct val="50000"/>
              </a:spcBef>
            </a:pPr>
            <a:r>
              <a:rPr lang="en-US" altLang="zh-CN" sz="1600" b="1">
                <a:solidFill>
                  <a:schemeClr val="bg1"/>
                </a:solidFill>
                <a:latin typeface="Arial" panose="020B0604020202020204" pitchFamily="34" charset="0"/>
                <a:ea typeface="宋体" panose="02010600030101010101" pitchFamily="2" charset="-122"/>
              </a:rPr>
              <a:t>Specific functionality</a:t>
            </a:r>
            <a:endParaRPr lang="en-US" altLang="zh-CN" sz="1600" b="1">
              <a:solidFill>
                <a:schemeClr val="bg1"/>
              </a:solidFill>
              <a:latin typeface="Arial" panose="020B0604020202020204" pitchFamily="34" charset="0"/>
              <a:ea typeface="宋体" panose="02010600030101010101" pitchFamily="2" charset="-122"/>
            </a:endParaRPr>
          </a:p>
        </p:txBody>
      </p:sp>
      <p:sp>
        <p:nvSpPr>
          <p:cNvPr id="214021" name="Text Box 6"/>
          <p:cNvSpPr txBox="1"/>
          <p:nvPr/>
        </p:nvSpPr>
        <p:spPr>
          <a:xfrm>
            <a:off x="4953000" y="1695450"/>
            <a:ext cx="3441700" cy="1014413"/>
          </a:xfrm>
          <a:prstGeom prst="rect">
            <a:avLst/>
          </a:prstGeom>
          <a:noFill/>
          <a:ln w="9525">
            <a:noFill/>
          </a:ln>
        </p:spPr>
        <p:txBody>
          <a:bodyPr lIns="107950" tIns="53975" rIns="107950" bIns="53975">
            <a:spAutoFit/>
          </a:bodyPr>
          <a:p>
            <a:pPr eaLnBrk="0" hangingPunct="0">
              <a:spcBef>
                <a:spcPct val="50000"/>
              </a:spcBef>
            </a:pPr>
            <a:r>
              <a:rPr lang="en-US" altLang="zh-CN" sz="1300" b="1">
                <a:solidFill>
                  <a:schemeClr val="bg1"/>
                </a:solidFill>
                <a:latin typeface="Arial" panose="020B0604020202020204" pitchFamily="34" charset="0"/>
                <a:ea typeface="宋体" panose="02010600030101010101" pitchFamily="2" charset="-122"/>
              </a:rPr>
              <a:t>Distinct application subsystems that make up an application — contains the value adding software  developed by the organization.</a:t>
            </a:r>
            <a:endParaRPr lang="en-US" altLang="zh-CN" sz="1300" b="1">
              <a:solidFill>
                <a:schemeClr val="bg1"/>
              </a:solidFill>
              <a:latin typeface="Arial" panose="020B0604020202020204" pitchFamily="34" charset="0"/>
              <a:ea typeface="宋体" panose="02010600030101010101" pitchFamily="2" charset="-122"/>
            </a:endParaRPr>
          </a:p>
        </p:txBody>
      </p:sp>
      <p:sp>
        <p:nvSpPr>
          <p:cNvPr id="214022" name="Text Box 7"/>
          <p:cNvSpPr txBox="1"/>
          <p:nvPr/>
        </p:nvSpPr>
        <p:spPr>
          <a:xfrm>
            <a:off x="4953000" y="3084513"/>
            <a:ext cx="3441700" cy="790575"/>
          </a:xfrm>
          <a:prstGeom prst="rect">
            <a:avLst/>
          </a:prstGeom>
          <a:noFill/>
          <a:ln w="9525">
            <a:noFill/>
          </a:ln>
        </p:spPr>
        <p:txBody>
          <a:bodyPr lIns="107950" tIns="53975" rIns="107950" bIns="53975">
            <a:spAutoFit/>
          </a:bodyPr>
          <a:p>
            <a:pPr eaLnBrk="0" hangingPunct="0">
              <a:spcBef>
                <a:spcPct val="50000"/>
              </a:spcBef>
            </a:pPr>
            <a:r>
              <a:rPr lang="en-US" altLang="zh-CN" sz="1300" b="1">
                <a:solidFill>
                  <a:schemeClr val="bg1"/>
                </a:solidFill>
                <a:latin typeface="Arial" panose="020B0604020202020204" pitchFamily="34" charset="0"/>
                <a:ea typeface="宋体" panose="02010600030101010101" pitchFamily="2" charset="-122"/>
              </a:rPr>
              <a:t>Business specific — contains a number of reusable subsystems specific to the type of business.</a:t>
            </a:r>
            <a:endParaRPr lang="en-US" altLang="zh-CN" sz="1300" b="1">
              <a:solidFill>
                <a:schemeClr val="bg1"/>
              </a:solidFill>
              <a:latin typeface="Arial" panose="020B0604020202020204" pitchFamily="34" charset="0"/>
              <a:ea typeface="宋体" panose="02010600030101010101" pitchFamily="2" charset="-122"/>
            </a:endParaRPr>
          </a:p>
        </p:txBody>
      </p:sp>
      <p:sp>
        <p:nvSpPr>
          <p:cNvPr id="214023" name="Text Box 8"/>
          <p:cNvSpPr txBox="1"/>
          <p:nvPr/>
        </p:nvSpPr>
        <p:spPr>
          <a:xfrm>
            <a:off x="4953000" y="4057650"/>
            <a:ext cx="3616325" cy="1014413"/>
          </a:xfrm>
          <a:prstGeom prst="rect">
            <a:avLst/>
          </a:prstGeom>
          <a:noFill/>
          <a:ln w="9525">
            <a:noFill/>
          </a:ln>
        </p:spPr>
        <p:txBody>
          <a:bodyPr lIns="107950" tIns="53975" rIns="107950" bIns="53975">
            <a:spAutoFit/>
          </a:bodyPr>
          <a:p>
            <a:pPr eaLnBrk="0" hangingPunct="0">
              <a:spcBef>
                <a:spcPct val="50000"/>
              </a:spcBef>
            </a:pPr>
            <a:r>
              <a:rPr lang="en-US" altLang="zh-CN" sz="1300" b="1">
                <a:solidFill>
                  <a:schemeClr val="bg1"/>
                </a:solidFill>
                <a:latin typeface="Arial" panose="020B0604020202020204" pitchFamily="34" charset="0"/>
                <a:ea typeface="宋体" panose="02010600030101010101" pitchFamily="2" charset="-122"/>
              </a:rPr>
              <a:t>Middleware — offers subsystems for utility classes and platform-independent services for distributed object computing in heterogeneous environments and so on.</a:t>
            </a:r>
            <a:endParaRPr lang="en-US" altLang="zh-CN" sz="1300" b="1">
              <a:solidFill>
                <a:schemeClr val="bg1"/>
              </a:solidFill>
              <a:latin typeface="Arial" panose="020B0604020202020204" pitchFamily="34" charset="0"/>
              <a:ea typeface="宋体" panose="02010600030101010101" pitchFamily="2" charset="-122"/>
            </a:endParaRPr>
          </a:p>
        </p:txBody>
      </p:sp>
      <p:sp>
        <p:nvSpPr>
          <p:cNvPr id="214024" name="Text Box 9"/>
          <p:cNvSpPr txBox="1"/>
          <p:nvPr/>
        </p:nvSpPr>
        <p:spPr>
          <a:xfrm>
            <a:off x="4953000" y="5111750"/>
            <a:ext cx="3527425" cy="1014413"/>
          </a:xfrm>
          <a:prstGeom prst="rect">
            <a:avLst/>
          </a:prstGeom>
          <a:noFill/>
          <a:ln w="9525">
            <a:noFill/>
          </a:ln>
        </p:spPr>
        <p:txBody>
          <a:bodyPr lIns="107950" tIns="53975" rIns="107950" bIns="53975">
            <a:spAutoFit/>
          </a:bodyPr>
          <a:p>
            <a:pPr eaLnBrk="0" hangingPunct="0">
              <a:spcBef>
                <a:spcPct val="50000"/>
              </a:spcBef>
            </a:pPr>
            <a:r>
              <a:rPr lang="en-US" altLang="zh-CN" sz="1300" b="1">
                <a:solidFill>
                  <a:schemeClr val="bg1"/>
                </a:solidFill>
                <a:latin typeface="Arial" panose="020B0604020202020204" pitchFamily="34" charset="0"/>
                <a:ea typeface="宋体" panose="02010600030101010101" pitchFamily="2" charset="-122"/>
              </a:rPr>
              <a:t>System software — contains the software for the actual infrastructure such as operating systems, interfaces to specific hardware, device drivers, and so on.</a:t>
            </a:r>
            <a:endParaRPr lang="en-US" altLang="zh-CN" sz="1300" b="1">
              <a:solidFill>
                <a:schemeClr val="bg1"/>
              </a:solidFill>
              <a:latin typeface="Arial" panose="020B0604020202020204" pitchFamily="34" charset="0"/>
              <a:ea typeface="宋体" panose="02010600030101010101" pitchFamily="2" charset="-122"/>
            </a:endParaRPr>
          </a:p>
        </p:txBody>
      </p:sp>
      <p:sp>
        <p:nvSpPr>
          <p:cNvPr id="686090" name="Rectangle 10" descr="60%"/>
          <p:cNvSpPr>
            <a:spLocks noChangeArrowheads="1"/>
          </p:cNvSpPr>
          <p:nvPr/>
        </p:nvSpPr>
        <p:spPr bwMode="auto">
          <a:xfrm>
            <a:off x="2343150" y="1422400"/>
            <a:ext cx="2609850" cy="1511300"/>
          </a:xfrm>
          <a:prstGeom prst="rect">
            <a:avLst/>
          </a:prstGeom>
          <a:pattFill prst="pct60">
            <a:fgClr>
              <a:srgbClr val="66CCFF"/>
            </a:fgClr>
            <a:bgClr>
              <a:srgbClr val="FFFFFF"/>
            </a:bgClr>
          </a:pattFill>
          <a:ln w="9525">
            <a:solidFill>
              <a:schemeClr val="bg2"/>
            </a:solidFill>
            <a:miter lim="800000"/>
          </a:ln>
          <a:effectLst/>
        </p:spPr>
        <p:txBody>
          <a:bodyPr wrap="none" lIns="107950" tIns="53975" rIns="107950" bIns="53975"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686091" name="Rectangle 11" descr="90%"/>
          <p:cNvSpPr>
            <a:spLocks noChangeArrowheads="1"/>
          </p:cNvSpPr>
          <p:nvPr/>
        </p:nvSpPr>
        <p:spPr bwMode="auto">
          <a:xfrm>
            <a:off x="2343150" y="2933700"/>
            <a:ext cx="2609850" cy="1117600"/>
          </a:xfrm>
          <a:prstGeom prst="rect">
            <a:avLst/>
          </a:prstGeom>
          <a:pattFill prst="pct90">
            <a:fgClr>
              <a:srgbClr val="FFCCCC"/>
            </a:fgClr>
            <a:bgClr>
              <a:srgbClr val="FFFFFF"/>
            </a:bgClr>
          </a:pattFill>
          <a:ln w="9525">
            <a:solidFill>
              <a:schemeClr val="bg2"/>
            </a:solidFill>
            <a:miter lim="800000"/>
          </a:ln>
          <a:effectLst/>
        </p:spPr>
        <p:txBody>
          <a:bodyPr wrap="none" lIns="107950" tIns="53975" rIns="107950" bIns="53975"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686092" name="Rectangle 12" descr="Dark upward diagonal"/>
          <p:cNvSpPr>
            <a:spLocks noChangeArrowheads="1"/>
          </p:cNvSpPr>
          <p:nvPr/>
        </p:nvSpPr>
        <p:spPr bwMode="auto">
          <a:xfrm>
            <a:off x="2343150" y="4054475"/>
            <a:ext cx="2609850" cy="1011238"/>
          </a:xfrm>
          <a:prstGeom prst="rect">
            <a:avLst/>
          </a:prstGeom>
          <a:pattFill prst="dkUpDiag">
            <a:fgClr>
              <a:srgbClr val="CCFF99"/>
            </a:fgClr>
            <a:bgClr>
              <a:srgbClr val="FFFFFF"/>
            </a:bgClr>
          </a:pattFill>
          <a:ln w="9525">
            <a:solidFill>
              <a:schemeClr val="bg2"/>
            </a:solidFill>
            <a:miter lim="800000"/>
          </a:ln>
          <a:effectLst/>
        </p:spPr>
        <p:txBody>
          <a:bodyPr wrap="none" lIns="107950" tIns="53975" rIns="107950" bIns="53975"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214028" name="Rectangle 13" descr="Large confetti"/>
          <p:cNvSpPr/>
          <p:nvPr/>
        </p:nvSpPr>
        <p:spPr>
          <a:xfrm>
            <a:off x="2343150" y="5060950"/>
            <a:ext cx="2609850" cy="992188"/>
          </a:xfrm>
          <a:prstGeom prst="rect">
            <a:avLst/>
          </a:prstGeom>
          <a:pattFill prst="lgConfetti">
            <a:fgClr>
              <a:srgbClr val="FFCC66"/>
            </a:fgClr>
            <a:bgClr>
              <a:srgbClr val="FFFFFF"/>
            </a:bgClr>
          </a:pattFill>
          <a:ln w="9525" cap="flat" cmpd="sng">
            <a:solidFill>
              <a:schemeClr val="bg2"/>
            </a:solidFill>
            <a:prstDash val="solid"/>
            <a:miter/>
            <a:headEnd type="none" w="med" len="med"/>
            <a:tailEnd type="none" w="med" len="med"/>
          </a:ln>
        </p:spPr>
        <p:txBody>
          <a:bodyPr wrap="none" lIns="107950" tIns="53975" rIns="107950" bIns="53975" anchor="ctr" anchorCtr="0"/>
          <a:p>
            <a:pPr algn="ctr" eaLnBrk="0" hangingPunct="0"/>
            <a:endParaRPr lang="zh-CN" altLang="en-US" sz="1000" dirty="0">
              <a:latin typeface="Arial" panose="020B0604020202020204" pitchFamily="34" charset="0"/>
              <a:ea typeface="宋体" panose="02010600030101010101" pitchFamily="2" charset="-122"/>
            </a:endParaRPr>
          </a:p>
        </p:txBody>
      </p:sp>
      <p:sp>
        <p:nvSpPr>
          <p:cNvPr id="214029" name="Text Box 14"/>
          <p:cNvSpPr txBox="1"/>
          <p:nvPr/>
        </p:nvSpPr>
        <p:spPr>
          <a:xfrm>
            <a:off x="2159000" y="1993900"/>
            <a:ext cx="2933700" cy="382588"/>
          </a:xfrm>
          <a:prstGeom prst="rect">
            <a:avLst/>
          </a:prstGeom>
          <a:noFill/>
          <a:ln w="9525">
            <a:noFill/>
          </a:ln>
          <a:effectLst>
            <a:outerShdw dist="35921" dir="2699999" algn="ctr" rotWithShape="0">
              <a:srgbClr val="66CCFF">
                <a:alpha val="50000"/>
              </a:srgbClr>
            </a:outerShdw>
          </a:effectLst>
        </p:spPr>
        <p:txBody>
          <a:bodyPr lIns="107950" tIns="53975" rIns="107950" bIns="53975">
            <a:spAutoFit/>
          </a:bodyPr>
          <a:p>
            <a:pPr algn="ctr" eaLnBrk="0" hangingPunct="0">
              <a:spcBef>
                <a:spcPct val="50000"/>
              </a:spcBef>
            </a:pPr>
            <a:r>
              <a:rPr lang="en-US" altLang="zh-CN" sz="1800" b="1">
                <a:solidFill>
                  <a:srgbClr val="000099"/>
                </a:solidFill>
                <a:latin typeface="Arial" panose="020B0604020202020204" pitchFamily="34" charset="0"/>
                <a:ea typeface="宋体" panose="02010600030101010101" pitchFamily="2" charset="-122"/>
              </a:rPr>
              <a:t>Application</a:t>
            </a:r>
            <a:endParaRPr lang="en-US" altLang="zh-CN" sz="1800" b="1">
              <a:solidFill>
                <a:srgbClr val="000099"/>
              </a:solidFill>
              <a:latin typeface="Arial" panose="020B0604020202020204" pitchFamily="34" charset="0"/>
              <a:ea typeface="宋体" panose="02010600030101010101" pitchFamily="2" charset="-122"/>
            </a:endParaRPr>
          </a:p>
        </p:txBody>
      </p:sp>
      <p:sp>
        <p:nvSpPr>
          <p:cNvPr id="214030" name="Text Box 15"/>
          <p:cNvSpPr txBox="1"/>
          <p:nvPr/>
        </p:nvSpPr>
        <p:spPr>
          <a:xfrm>
            <a:off x="2549525" y="3300413"/>
            <a:ext cx="2305050" cy="382587"/>
          </a:xfrm>
          <a:prstGeom prst="rect">
            <a:avLst/>
          </a:prstGeom>
          <a:noFill/>
          <a:ln w="9525">
            <a:noFill/>
          </a:ln>
          <a:effectLst>
            <a:outerShdw dist="35921" dir="2699999" algn="ctr" rotWithShape="0">
              <a:srgbClr val="FF99CC">
                <a:alpha val="50000"/>
              </a:srgbClr>
            </a:outerShdw>
          </a:effectLst>
        </p:spPr>
        <p:txBody>
          <a:bodyPr lIns="107950" tIns="53975" rIns="107950" bIns="53975">
            <a:spAutoFit/>
          </a:bodyPr>
          <a:p>
            <a:pPr algn="ctr" eaLnBrk="0" hangingPunct="0">
              <a:spcBef>
                <a:spcPct val="50000"/>
              </a:spcBef>
            </a:pPr>
            <a:r>
              <a:rPr lang="en-US" altLang="zh-CN" sz="1800" b="1">
                <a:solidFill>
                  <a:srgbClr val="FF0066"/>
                </a:solidFill>
                <a:latin typeface="Arial" panose="020B0604020202020204" pitchFamily="34" charset="0"/>
                <a:ea typeface="宋体" panose="02010600030101010101" pitchFamily="2" charset="-122"/>
              </a:rPr>
              <a:t>Business-Specific</a:t>
            </a:r>
            <a:endParaRPr lang="en-US" altLang="zh-CN" sz="1800" b="1">
              <a:solidFill>
                <a:srgbClr val="FF0066"/>
              </a:solidFill>
              <a:latin typeface="Arial" panose="020B0604020202020204" pitchFamily="34" charset="0"/>
              <a:ea typeface="宋体" panose="02010600030101010101" pitchFamily="2" charset="-122"/>
            </a:endParaRPr>
          </a:p>
        </p:txBody>
      </p:sp>
      <p:sp>
        <p:nvSpPr>
          <p:cNvPr id="214031" name="Text Box 16"/>
          <p:cNvSpPr txBox="1"/>
          <p:nvPr/>
        </p:nvSpPr>
        <p:spPr>
          <a:xfrm>
            <a:off x="2730500" y="4368800"/>
            <a:ext cx="1962150" cy="382588"/>
          </a:xfrm>
          <a:prstGeom prst="rect">
            <a:avLst/>
          </a:prstGeom>
          <a:noFill/>
          <a:ln w="9525">
            <a:noFill/>
          </a:ln>
          <a:effectLst>
            <a:outerShdw dist="35921" dir="2699999" algn="ctr" rotWithShape="0">
              <a:srgbClr val="99FFCC">
                <a:alpha val="50000"/>
              </a:srgbClr>
            </a:outerShdw>
          </a:effectLst>
        </p:spPr>
        <p:txBody>
          <a:bodyPr lIns="107950" tIns="53975" rIns="107950" bIns="53975">
            <a:spAutoFit/>
          </a:bodyPr>
          <a:p>
            <a:pPr algn="ctr" eaLnBrk="0" hangingPunct="0">
              <a:spcBef>
                <a:spcPct val="50000"/>
              </a:spcBef>
            </a:pPr>
            <a:r>
              <a:rPr lang="en-US" altLang="zh-CN" sz="1800" b="1">
                <a:solidFill>
                  <a:srgbClr val="339933"/>
                </a:solidFill>
                <a:latin typeface="Arial" panose="020B0604020202020204" pitchFamily="34" charset="0"/>
                <a:ea typeface="宋体" panose="02010600030101010101" pitchFamily="2" charset="-122"/>
              </a:rPr>
              <a:t>Middleware</a:t>
            </a:r>
            <a:endParaRPr lang="en-US" altLang="zh-CN" sz="1800" b="1">
              <a:solidFill>
                <a:srgbClr val="339933"/>
              </a:solidFill>
              <a:latin typeface="Arial" panose="020B0604020202020204" pitchFamily="34" charset="0"/>
              <a:ea typeface="宋体" panose="02010600030101010101" pitchFamily="2" charset="-122"/>
            </a:endParaRPr>
          </a:p>
        </p:txBody>
      </p:sp>
      <p:sp>
        <p:nvSpPr>
          <p:cNvPr id="214032" name="Text Box 17"/>
          <p:cNvSpPr txBox="1"/>
          <p:nvPr/>
        </p:nvSpPr>
        <p:spPr>
          <a:xfrm>
            <a:off x="2581275" y="5365750"/>
            <a:ext cx="2184400" cy="382588"/>
          </a:xfrm>
          <a:prstGeom prst="rect">
            <a:avLst/>
          </a:prstGeom>
          <a:noFill/>
          <a:ln w="9525">
            <a:noFill/>
          </a:ln>
          <a:effectLst>
            <a:outerShdw dist="35921" dir="2699999" algn="ctr" rotWithShape="0">
              <a:srgbClr val="FFCC99">
                <a:alpha val="50000"/>
              </a:srgbClr>
            </a:outerShdw>
          </a:effectLst>
        </p:spPr>
        <p:txBody>
          <a:bodyPr lIns="107950" tIns="53975" rIns="107950" bIns="53975">
            <a:spAutoFit/>
          </a:bodyPr>
          <a:p>
            <a:pPr algn="ctr" eaLnBrk="0" hangingPunct="0">
              <a:spcBef>
                <a:spcPct val="50000"/>
              </a:spcBef>
            </a:pPr>
            <a:r>
              <a:rPr lang="en-US" altLang="zh-CN" sz="1800" b="1">
                <a:solidFill>
                  <a:srgbClr val="663300"/>
                </a:solidFill>
                <a:latin typeface="Arial" panose="020B0604020202020204" pitchFamily="34" charset="0"/>
                <a:ea typeface="宋体" panose="02010600030101010101" pitchFamily="2" charset="-122"/>
              </a:rPr>
              <a:t>System Software</a:t>
            </a:r>
            <a:endParaRPr lang="en-US" altLang="zh-CN" sz="1800" b="1">
              <a:solidFill>
                <a:srgbClr val="663300"/>
              </a:solidFill>
              <a:latin typeface="Arial" panose="020B0604020202020204" pitchFamily="34" charset="0"/>
              <a:ea typeface="宋体" panose="02010600030101010101" pitchFamily="2" charset="-122"/>
            </a:endParaRPr>
          </a:p>
        </p:txBody>
      </p:sp>
      <p:sp>
        <p:nvSpPr>
          <p:cNvPr id="214033" name="文本框 566289"/>
          <p:cNvSpPr txBox="1"/>
          <p:nvPr/>
        </p:nvSpPr>
        <p:spPr>
          <a:xfrm>
            <a:off x="5543550" y="1952625"/>
            <a:ext cx="3638550" cy="2528888"/>
          </a:xfrm>
          <a:prstGeom prst="rect">
            <a:avLst/>
          </a:prstGeom>
          <a:noFill/>
          <a:ln w="9525">
            <a:noFill/>
          </a:ln>
        </p:spPr>
        <p:txBody>
          <a:bodyPr wrap="none">
            <a:spAutoFit/>
          </a:bodyPr>
          <a:p>
            <a:pPr eaLnBrk="0" hangingPunct="0"/>
            <a:r>
              <a:rPr lang="zh-CN" altLang="en-US" dirty="0">
                <a:latin typeface="宋体" panose="02010600030101010101" pitchFamily="2" charset="-122"/>
                <a:ea typeface="宋体" panose="02010600030101010101" pitchFamily="2" charset="-122"/>
              </a:rPr>
              <a:t>软件层次：</a:t>
            </a:r>
            <a:endParaRPr lang="zh-CN" altLang="en-US" dirty="0">
              <a:latin typeface="宋体" panose="02010600030101010101" pitchFamily="2" charset="-122"/>
              <a:ea typeface="宋体" panose="02010600030101010101" pitchFamily="2" charset="-122"/>
            </a:endParaRPr>
          </a:p>
          <a:p>
            <a:pPr eaLnBrk="0" hangingPunct="0"/>
            <a:r>
              <a:rPr lang="zh-CN" altLang="en-US" dirty="0">
                <a:latin typeface="宋体" panose="02010600030101010101" pitchFamily="2" charset="-122"/>
                <a:ea typeface="宋体" panose="02010600030101010101" pitchFamily="2" charset="-122"/>
              </a:rPr>
              <a:t>应用层</a:t>
            </a:r>
            <a:endParaRPr lang="zh-CN" altLang="en-US" dirty="0">
              <a:latin typeface="宋体" panose="02010600030101010101" pitchFamily="2" charset="-122"/>
              <a:ea typeface="宋体" panose="02010600030101010101" pitchFamily="2" charset="-122"/>
            </a:endParaRPr>
          </a:p>
          <a:p>
            <a:pPr eaLnBrk="0" hangingPunct="0"/>
            <a:r>
              <a:rPr lang="zh-CN" altLang="en-US" dirty="0">
                <a:latin typeface="宋体" panose="02010600030101010101" pitchFamily="2" charset="-122"/>
                <a:ea typeface="宋体" panose="02010600030101010101" pitchFamily="2" charset="-122"/>
              </a:rPr>
              <a:t>业务层</a:t>
            </a:r>
            <a:endParaRPr lang="zh-CN" altLang="en-US" dirty="0">
              <a:latin typeface="宋体" panose="02010600030101010101" pitchFamily="2" charset="-122"/>
              <a:ea typeface="宋体" panose="02010600030101010101" pitchFamily="2" charset="-122"/>
            </a:endParaRPr>
          </a:p>
          <a:p>
            <a:pPr eaLnBrk="0" hangingPunct="0"/>
            <a:r>
              <a:rPr lang="zh-CN" altLang="en-US" dirty="0">
                <a:latin typeface="宋体" panose="02010600030101010101" pitchFamily="2" charset="-122"/>
                <a:ea typeface="宋体" panose="02010600030101010101" pitchFamily="2" charset="-122"/>
              </a:rPr>
              <a:t>中间层（件）</a:t>
            </a:r>
            <a:endParaRPr lang="zh-CN" altLang="en-US" dirty="0">
              <a:latin typeface="宋体" panose="02010600030101010101" pitchFamily="2" charset="-122"/>
              <a:ea typeface="宋体" panose="02010600030101010101" pitchFamily="2" charset="-122"/>
            </a:endParaRPr>
          </a:p>
          <a:p>
            <a:pPr eaLnBrk="0" hangingPunct="0"/>
            <a:r>
              <a:rPr lang="zh-CN" altLang="en-US" dirty="0">
                <a:latin typeface="宋体" panose="02010600030101010101" pitchFamily="2" charset="-122"/>
                <a:ea typeface="宋体" panose="02010600030101010101" pitchFamily="2" charset="-122"/>
              </a:rPr>
              <a:t>核心</a:t>
            </a:r>
            <a:r>
              <a:rPr lang="en-US" altLang="zh-CN">
                <a:latin typeface="宋体" panose="02010600030101010101" pitchFamily="2" charset="-122"/>
                <a:ea typeface="宋体" panose="02010600030101010101" pitchFamily="2" charset="-122"/>
              </a:rPr>
              <a:t> (Server OS</a:t>
            </a:r>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82" name="Rectangle 2"/>
          <p:cNvSpPr>
            <a:spLocks noGrp="1"/>
          </p:cNvSpPr>
          <p:nvPr>
            <p:ph type="title" idx="4294967295"/>
          </p:nvPr>
        </p:nvSpPr>
        <p:spPr>
          <a:xfrm>
            <a:off x="287338" y="225425"/>
            <a:ext cx="5940425" cy="477838"/>
          </a:xfrm>
        </p:spPr>
        <p:txBody>
          <a:bodyPr vert="horz" wrap="square" lIns="63500" tIns="25400" rIns="63500" bIns="25400" anchor="t">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Client-Server Style </a:t>
            </a: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rPr>
              <a:t>补充</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
        <p:nvSpPr>
          <p:cNvPr id="618499" name="Rectangle 3"/>
          <p:cNvSpPr>
            <a:spLocks noGrp="1" noChangeArrowheads="1"/>
          </p:cNvSpPr>
          <p:nvPr>
            <p:ph type="body" idx="4294967295"/>
          </p:nvPr>
        </p:nvSpPr>
        <p:spPr>
          <a:xfrm>
            <a:off x="0" y="800100"/>
            <a:ext cx="7772400" cy="4419600"/>
          </a:xfrm>
          <a:prstGeom prst="rect">
            <a:avLst/>
          </a:prstGeom>
        </p:spPr>
        <p:txBody>
          <a:bodyPr vert="horz" wrap="square" lIns="90487" tIns="44450" rIns="90487" bIns="44450" numCol="1" anchor="t" anchorCtr="0" compatLnSpc="1"/>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Components are clients and servers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Servers do not know number or identities of clients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Clients know server</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Tahoma" panose="020B0604030504040204" pitchFamily="34" charset="0"/>
                <a:ea typeface="+mn-ea"/>
                <a:cs typeface="+mn-cs"/>
              </a:rPr>
              <a:t>’</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s identity</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Connectors are RPC（</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远程调用）-</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based network interaction protocols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p:txBody>
      </p:sp>
      <p:pic>
        <p:nvPicPr>
          <p:cNvPr id="219139" name="图片 532484" descr="9707fac3hd1403a9801e6&amp;690"/>
          <p:cNvPicPr>
            <a:picLocks noChangeAspect="1"/>
          </p:cNvPicPr>
          <p:nvPr/>
        </p:nvPicPr>
        <p:blipFill>
          <a:blip r:embed="rId1"/>
          <a:stretch>
            <a:fillRect/>
          </a:stretch>
        </p:blipFill>
        <p:spPr>
          <a:xfrm>
            <a:off x="4895850" y="3284538"/>
            <a:ext cx="4051300" cy="2871787"/>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82" name="Rectangle 2"/>
          <p:cNvSpPr>
            <a:spLocks noGrp="1"/>
          </p:cNvSpPr>
          <p:nvPr>
            <p:ph type="title" idx="4294967295"/>
          </p:nvPr>
        </p:nvSpPr>
        <p:spPr>
          <a:xfrm>
            <a:off x="287338" y="225425"/>
            <a:ext cx="5940425" cy="477838"/>
          </a:xfrm>
        </p:spPr>
        <p:txBody>
          <a:bodyPr vert="horz" wrap="square" lIns="63500" tIns="25400" rIns="63500" bIns="25400" anchor="t">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Client-Server Style </a:t>
            </a: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rPr>
              <a:t>补充</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
        <p:nvSpPr>
          <p:cNvPr id="618499" name="Rectangle 3"/>
          <p:cNvSpPr>
            <a:spLocks noGrp="1" noChangeArrowheads="1"/>
          </p:cNvSpPr>
          <p:nvPr>
            <p:ph type="body" idx="4294967295"/>
          </p:nvPr>
        </p:nvSpPr>
        <p:spPr>
          <a:xfrm>
            <a:off x="0" y="800100"/>
            <a:ext cx="7772400" cy="4419600"/>
          </a:xfrm>
          <a:prstGeom prst="rect">
            <a:avLst/>
          </a:prstGeom>
        </p:spPr>
        <p:txBody>
          <a:bodyPr vert="horz" wrap="square" lIns="90487" tIns="44450" rIns="90487" bIns="44450" numCol="1" anchor="t" anchorCtr="0" compatLnSpc="1"/>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Components are clients and servers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Servers do not know number or identities of clients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Clients know server</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Tahoma" panose="020B0604030504040204" pitchFamily="34" charset="0"/>
                <a:ea typeface="+mn-ea"/>
                <a:cs typeface="+mn-cs"/>
              </a:rPr>
              <a:t>’</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s identity</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Connectors are RPC（</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远程调用）-</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based network interaction protocols</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p:txBody>
      </p:sp>
      <p:pic>
        <p:nvPicPr>
          <p:cNvPr id="219139" name="图片 532484" descr="9707fac3hd1403a9801e6&amp;690"/>
          <p:cNvPicPr>
            <a:picLocks noChangeAspect="1"/>
          </p:cNvPicPr>
          <p:nvPr/>
        </p:nvPicPr>
        <p:blipFill>
          <a:blip r:embed="rId1"/>
          <a:stretch>
            <a:fillRect/>
          </a:stretch>
        </p:blipFill>
        <p:spPr>
          <a:xfrm>
            <a:off x="4895850" y="3284538"/>
            <a:ext cx="4051300" cy="2871787"/>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07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0723" name="Rectangle 6"/>
          <p:cNvSpPr>
            <a:spLocks noRot="1"/>
          </p:cNvSpPr>
          <p:nvPr/>
        </p:nvSpPr>
        <p:spPr>
          <a:xfrm>
            <a:off x="0" y="152400"/>
            <a:ext cx="9144000" cy="520700"/>
          </a:xfrm>
          <a:prstGeom prst="rect">
            <a:avLst/>
          </a:prstGeom>
          <a:noFill/>
          <a:ln w="9525">
            <a:noFill/>
          </a:ln>
        </p:spPr>
        <p:txBody>
          <a:bodyPr anchor="ctr" anchorCtr="0"/>
          <a:p>
            <a:pPr eaLnBrk="0" hangingPunct="0"/>
            <a:r>
              <a:rPr lang="en-US" altLang="zh-CN" b="1">
                <a:latin typeface="Arial" panose="020B0604020202020204" pitchFamily="34" charset="0"/>
              </a:rPr>
              <a:t>9.1 c. The interface design </a:t>
            </a:r>
            <a:endParaRPr lang="en-US" altLang="ja-JP" b="1">
              <a:latin typeface="Arial" panose="020B0604020202020204" pitchFamily="34" charset="0"/>
            </a:endParaRPr>
          </a:p>
        </p:txBody>
      </p:sp>
      <p:sp>
        <p:nvSpPr>
          <p:cNvPr id="30724" name="Rectangle 7"/>
          <p:cNvSpPr>
            <a:spLocks noRot="1"/>
          </p:cNvSpPr>
          <p:nvPr/>
        </p:nvSpPr>
        <p:spPr>
          <a:xfrm>
            <a:off x="250825" y="836613"/>
            <a:ext cx="8534400" cy="5329237"/>
          </a:xfrm>
          <a:prstGeom prst="rect">
            <a:avLst/>
          </a:prstGeom>
          <a:noFill/>
          <a:ln w="9525">
            <a:noFill/>
          </a:ln>
        </p:spPr>
        <p:txBody>
          <a:bodyPr/>
          <a:p>
            <a:pPr marL="342900" indent="-342900" eaLnBrk="0" hangingPunct="0">
              <a:spcBef>
                <a:spcPts val="600"/>
              </a:spcBef>
              <a:buClr>
                <a:srgbClr val="52A930"/>
              </a:buClr>
              <a:buFont typeface="Wingdings" panose="05000000000000000000" pitchFamily="2" charset="2"/>
              <a:buChar char="n"/>
            </a:pPr>
            <a:r>
              <a:rPr lang="en-US" altLang="zh-CN" sz="2800" b="1">
                <a:latin typeface="Arial" panose="020B0604020202020204" pitchFamily="34" charset="0"/>
              </a:rPr>
              <a:t>The interface design </a:t>
            </a:r>
            <a:r>
              <a:rPr lang="en-US" altLang="zh-CN" sz="2800">
                <a:solidFill>
                  <a:srgbClr val="FF0000"/>
                </a:solidFill>
                <a:latin typeface="Arial" panose="020B0604020202020204" pitchFamily="34" charset="0"/>
              </a:rPr>
              <a:t>describes how the software communicates with systems that interoperate with it , and with humans who use it</a:t>
            </a:r>
            <a:r>
              <a:rPr lang="en-US" altLang="zh-CN" sz="2800">
                <a:latin typeface="Arial" panose="020B0604020202020204" pitchFamily="34" charset="0"/>
              </a:rPr>
              <a:t>.                           An interface implies a </a:t>
            </a:r>
            <a:r>
              <a:rPr lang="en-US" altLang="zh-CN" sz="2800" b="1" i="1">
                <a:latin typeface="Arial" panose="020B0604020202020204" pitchFamily="34" charset="0"/>
              </a:rPr>
              <a:t>flow</a:t>
            </a:r>
            <a:r>
              <a:rPr lang="en-US" altLang="zh-CN" sz="2800">
                <a:latin typeface="Arial" panose="020B0604020202020204" pitchFamily="34" charset="0"/>
              </a:rPr>
              <a:t> of information (e.g., data and /or control) and a specific type of </a:t>
            </a:r>
            <a:r>
              <a:rPr lang="en-US" altLang="zh-CN" sz="2800" b="1" i="1">
                <a:latin typeface="Arial" panose="020B0604020202020204" pitchFamily="34" charset="0"/>
              </a:rPr>
              <a:t>behavior</a:t>
            </a:r>
            <a:r>
              <a:rPr lang="en-US" altLang="zh-CN" sz="2800">
                <a:latin typeface="Arial" panose="020B0604020202020204" pitchFamily="34" charset="0"/>
              </a:rPr>
              <a:t>. Therefore, usage </a:t>
            </a:r>
            <a:r>
              <a:rPr lang="en-US" altLang="zh-CN" sz="2800" b="1" i="1">
                <a:latin typeface="Arial" panose="020B0604020202020204" pitchFamily="34" charset="0"/>
              </a:rPr>
              <a:t>scenarios</a:t>
            </a:r>
            <a:r>
              <a:rPr lang="en-US" altLang="zh-CN" sz="2800">
                <a:latin typeface="Arial" panose="020B0604020202020204" pitchFamily="34" charset="0"/>
              </a:rPr>
              <a:t> and behavioral models provide much of the information required for interface design </a:t>
            </a:r>
            <a:endParaRPr lang="en-US" altLang="zh-CN" sz="2800">
              <a:latin typeface="Arial" panose="020B0604020202020204" pitchFamily="34" charset="0"/>
            </a:endParaRPr>
          </a:p>
          <a:p>
            <a:pPr marL="342900" indent="-342900" eaLnBrk="0" hangingPunct="0">
              <a:spcBef>
                <a:spcPts val="600"/>
              </a:spcBef>
              <a:buClr>
                <a:srgbClr val="52A930"/>
              </a:buClr>
            </a:pPr>
            <a:endParaRPr lang="zh-CN" altLang="en-US" sz="2800" dirty="0">
              <a:latin typeface="Arial" panose="020B0604020202020204" pitchFamily="34" charset="0"/>
            </a:endParaRPr>
          </a:p>
          <a:p>
            <a:pPr marL="342900" indent="-342900" eaLnBrk="0" hangingPunct="0">
              <a:spcBef>
                <a:spcPts val="600"/>
              </a:spcBef>
              <a:buClr>
                <a:srgbClr val="52A930"/>
              </a:buClr>
            </a:pPr>
            <a:r>
              <a:rPr lang="zh-CN" altLang="en-US" sz="2800" dirty="0">
                <a:latin typeface="Arial" panose="020B0604020202020204" pitchFamily="34" charset="0"/>
              </a:rPr>
              <a:t>  （数据流、行为、场景的模型</a:t>
            </a:r>
            <a:r>
              <a:rPr lang="en-US" altLang="zh-CN" sz="2800">
                <a:latin typeface="Arial" panose="020B0604020202020204" pitchFamily="34" charset="0"/>
              </a:rPr>
              <a:t>-</a:t>
            </a:r>
            <a:r>
              <a:rPr lang="zh-CN" altLang="en-US" sz="2800" dirty="0">
                <a:latin typeface="Arial" panose="020B0604020202020204" pitchFamily="34" charset="0"/>
              </a:rPr>
              <a:t>元素，作为接口设计的基础）</a:t>
            </a:r>
            <a:endParaRPr lang="zh-CN" altLang="en-US" sz="2800" dirty="0">
              <a:latin typeface="Arial" panose="020B0604020202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1938" name="标题 551937"/>
          <p:cNvSpPr>
            <a:spLocks noGrp="1"/>
          </p:cNvSpPr>
          <p:nvPr>
            <p:ph type="title"/>
          </p:nvPr>
        </p:nvSpPr>
        <p:spPr/>
        <p:txBody>
          <a:bodyPr anchor="ct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Browse-Server Style </a:t>
            </a: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rPr>
              <a:t>补充（两层或多层）</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
        <p:nvSpPr>
          <p:cNvPr id="221186" name="文本占位符 551938"/>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1187" name="图片 551940" descr="9707fac3hd144196981fa&amp;690"/>
          <p:cNvPicPr>
            <a:picLocks noChangeAspect="1"/>
          </p:cNvPicPr>
          <p:nvPr/>
        </p:nvPicPr>
        <p:blipFill>
          <a:blip r:embed="rId1"/>
          <a:stretch>
            <a:fillRect/>
          </a:stretch>
        </p:blipFill>
        <p:spPr>
          <a:xfrm>
            <a:off x="684213" y="865188"/>
            <a:ext cx="7183437" cy="4746625"/>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标题 552961"/>
          <p:cNvSpPr>
            <a:spLocks noGrp="1"/>
          </p:cNvSpPr>
          <p:nvPr>
            <p:ph type="title"/>
          </p:nvPr>
        </p:nvSpPr>
        <p:spPr>
          <a:xfrm>
            <a:off x="287338" y="225425"/>
            <a:ext cx="8534400" cy="381000"/>
          </a:xfrm>
        </p:spPr>
        <p:txBody>
          <a:bodyPr anchor="ctr" anchorCtr="0"/>
          <a:p>
            <a:r>
              <a:rPr lang="zh-CN" altLang="en-US" dirty="0"/>
              <a:t>补充</a:t>
            </a:r>
            <a:r>
              <a:rPr lang="en-US" altLang="zh-CN"/>
              <a:t>-</a:t>
            </a:r>
            <a:r>
              <a:rPr lang="zh-CN" altLang="en-US" dirty="0"/>
              <a:t>参考</a:t>
            </a:r>
            <a:endParaRPr lang="zh-CN" altLang="en-US" dirty="0"/>
          </a:p>
        </p:txBody>
      </p:sp>
      <p:sp>
        <p:nvSpPr>
          <p:cNvPr id="222210" name="文本占位符 552962"/>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2211" name="图片 552964" descr="2011121312361884551"/>
          <p:cNvPicPr>
            <a:picLocks noChangeAspect="1"/>
          </p:cNvPicPr>
          <p:nvPr/>
        </p:nvPicPr>
        <p:blipFill>
          <a:blip r:embed="rId1"/>
          <a:stretch>
            <a:fillRect/>
          </a:stretch>
        </p:blipFill>
        <p:spPr>
          <a:xfrm>
            <a:off x="1843088" y="1614488"/>
            <a:ext cx="5457825" cy="3629025"/>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3" name="文本占位符 556034"/>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3234" name="图片 556036" descr="renshi01"/>
          <p:cNvPicPr>
            <a:picLocks noChangeAspect="1"/>
          </p:cNvPicPr>
          <p:nvPr/>
        </p:nvPicPr>
        <p:blipFill>
          <a:blip r:embed="rId1"/>
          <a:stretch>
            <a:fillRect/>
          </a:stretch>
        </p:blipFill>
        <p:spPr>
          <a:xfrm>
            <a:off x="1900238" y="1995488"/>
            <a:ext cx="5343525" cy="2867025"/>
          </a:xfrm>
          <a:prstGeom prst="rect">
            <a:avLst/>
          </a:prstGeom>
          <a:noFill/>
          <a:ln w="9525">
            <a:noFill/>
          </a:ln>
        </p:spPr>
      </p:pic>
      <p:sp>
        <p:nvSpPr>
          <p:cNvPr id="223235" name="标题 556037"/>
          <p:cNvSpPr>
            <a:spLocks noGrp="1"/>
          </p:cNvSpPr>
          <p:nvPr>
            <p:ph type="title"/>
          </p:nvPr>
        </p:nvSpPr>
        <p:spPr>
          <a:xfrm>
            <a:off x="287338" y="225425"/>
            <a:ext cx="8534400" cy="381000"/>
          </a:xfrm>
        </p:spPr>
        <p:txBody>
          <a:bodyPr anchor="ctr" anchorCtr="0"/>
          <a:p>
            <a:r>
              <a:rPr lang="zh-CN" altLang="en-US" dirty="0">
                <a:ea typeface="宋体" panose="02010600030101010101" pitchFamily="2" charset="-122"/>
              </a:rPr>
              <a:t>补充</a:t>
            </a:r>
            <a:r>
              <a:rPr lang="en-US" altLang="zh-CN">
                <a:ea typeface="宋体" panose="02010600030101010101" pitchFamily="2" charset="-122"/>
              </a:rPr>
              <a:t>-</a:t>
            </a:r>
            <a:r>
              <a:rPr lang="zh-CN" altLang="en-US" dirty="0">
                <a:ea typeface="宋体" panose="02010600030101010101" pitchFamily="2" charset="-122"/>
              </a:rPr>
              <a:t>参考</a:t>
            </a:r>
            <a:endParaRPr lang="zh-CN" altLang="en-US" dirty="0">
              <a:ea typeface="宋体"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7" name="标题 553985"/>
          <p:cNvSpPr>
            <a:spLocks noGrp="1"/>
          </p:cNvSpPr>
          <p:nvPr>
            <p:ph type="title"/>
          </p:nvPr>
        </p:nvSpPr>
        <p:spPr/>
        <p:txBody>
          <a:bodyPr anchor="ctr" anchorCtr="0"/>
          <a:p>
            <a:endParaRPr lang="zh-CN" altLang="en-US" dirty="0"/>
          </a:p>
        </p:txBody>
      </p:sp>
      <p:sp>
        <p:nvSpPr>
          <p:cNvPr id="224258" name="文本占位符 553986"/>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4259" name="图片 553988" descr="3FBABDA70242444781C21DA5720ACE70"/>
          <p:cNvPicPr>
            <a:picLocks noChangeAspect="1"/>
          </p:cNvPicPr>
          <p:nvPr/>
        </p:nvPicPr>
        <p:blipFill>
          <a:blip r:embed="rId1"/>
          <a:stretch>
            <a:fillRect/>
          </a:stretch>
        </p:blipFill>
        <p:spPr>
          <a:xfrm>
            <a:off x="2087563" y="1160463"/>
            <a:ext cx="4608512" cy="4392612"/>
          </a:xfrm>
          <a:prstGeom prst="rect">
            <a:avLst/>
          </a:prstGeom>
          <a:noFill/>
          <a:ln w="9525">
            <a:noFill/>
          </a:ln>
        </p:spPr>
      </p:pic>
      <p:sp>
        <p:nvSpPr>
          <p:cNvPr id="224260" name="矩形 553989"/>
          <p:cNvSpPr/>
          <p:nvPr/>
        </p:nvSpPr>
        <p:spPr>
          <a:xfrm>
            <a:off x="287338" y="225425"/>
            <a:ext cx="8534400" cy="381000"/>
          </a:xfrm>
          <a:prstGeom prst="rect">
            <a:avLst/>
          </a:prstGeom>
          <a:noFill/>
          <a:ln w="9525">
            <a:noFill/>
          </a:ln>
        </p:spPr>
        <p:txBody>
          <a:bodyPr anchor="ctr" anchorCtr="0"/>
          <a:p>
            <a:pPr eaLnBrk="0" hangingPunct="0"/>
            <a:r>
              <a:rPr lang="zh-CN" altLang="en-US" sz="2800" b="1" dirty="0">
                <a:latin typeface="Arial" panose="020B0604020202020204" pitchFamily="34" charset="0"/>
              </a:rPr>
              <a:t>补充</a:t>
            </a:r>
            <a:r>
              <a:rPr lang="en-US" altLang="zh-CN" sz="2800" b="1">
                <a:latin typeface="Arial" panose="020B0604020202020204" pitchFamily="34" charset="0"/>
              </a:rPr>
              <a:t>-</a:t>
            </a:r>
            <a:r>
              <a:rPr lang="zh-CN" altLang="en-US" sz="2800" b="1" dirty="0">
                <a:latin typeface="Arial" panose="020B0604020202020204" pitchFamily="34" charset="0"/>
              </a:rPr>
              <a:t>参考</a:t>
            </a:r>
            <a:endParaRPr lang="zh-CN" altLang="en-US" sz="2800" b="1" dirty="0">
              <a:latin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1" name="文本占位符 557058"/>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5282" name="图片 557060" descr="091015O10-2"/>
          <p:cNvPicPr>
            <a:picLocks noChangeAspect="1"/>
          </p:cNvPicPr>
          <p:nvPr/>
        </p:nvPicPr>
        <p:blipFill>
          <a:blip r:embed="rId1"/>
          <a:stretch>
            <a:fillRect/>
          </a:stretch>
        </p:blipFill>
        <p:spPr>
          <a:xfrm>
            <a:off x="1187450" y="1052513"/>
            <a:ext cx="7327900" cy="4248150"/>
          </a:xfrm>
          <a:prstGeom prst="rect">
            <a:avLst/>
          </a:prstGeom>
          <a:noFill/>
          <a:ln w="9525">
            <a:noFill/>
          </a:ln>
        </p:spPr>
      </p:pic>
      <p:sp>
        <p:nvSpPr>
          <p:cNvPr id="225283" name="标题 557061"/>
          <p:cNvSpPr>
            <a:spLocks noGrp="1"/>
          </p:cNvSpPr>
          <p:nvPr>
            <p:ph type="title"/>
          </p:nvPr>
        </p:nvSpPr>
        <p:spPr>
          <a:xfrm>
            <a:off x="287338" y="225425"/>
            <a:ext cx="8534400" cy="381000"/>
          </a:xfrm>
        </p:spPr>
        <p:txBody>
          <a:bodyPr anchor="ctr" anchorCtr="0"/>
          <a:p>
            <a:r>
              <a:rPr lang="zh-CN" altLang="en-US" dirty="0">
                <a:ea typeface="宋体" panose="02010600030101010101" pitchFamily="2" charset="-122"/>
              </a:rPr>
              <a:t>补充</a:t>
            </a:r>
            <a:r>
              <a:rPr lang="en-US" altLang="zh-CN">
                <a:ea typeface="宋体" panose="02010600030101010101" pitchFamily="2" charset="-122"/>
              </a:rPr>
              <a:t>-</a:t>
            </a:r>
            <a:r>
              <a:rPr lang="zh-CN" altLang="en-US" dirty="0">
                <a:ea typeface="宋体" panose="02010600030101010101" pitchFamily="2" charset="-122"/>
              </a:rPr>
              <a:t>参考</a:t>
            </a:r>
            <a:endParaRPr lang="zh-CN" altLang="en-US" dirty="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5" name="文本占位符 555010"/>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226306" name="图片 555012" descr="1a9eb5e60df16ce19c6874baafad5662"/>
          <p:cNvPicPr>
            <a:picLocks noChangeAspect="1"/>
          </p:cNvPicPr>
          <p:nvPr/>
        </p:nvPicPr>
        <p:blipFill>
          <a:blip r:embed="rId1"/>
          <a:stretch>
            <a:fillRect/>
          </a:stretch>
        </p:blipFill>
        <p:spPr>
          <a:xfrm>
            <a:off x="1223963" y="981075"/>
            <a:ext cx="6572250" cy="4829175"/>
          </a:xfrm>
          <a:prstGeom prst="rect">
            <a:avLst/>
          </a:prstGeom>
          <a:noFill/>
          <a:ln w="9525">
            <a:noFill/>
          </a:ln>
        </p:spPr>
      </p:pic>
      <p:sp>
        <p:nvSpPr>
          <p:cNvPr id="226307" name="标题 555013"/>
          <p:cNvSpPr>
            <a:spLocks noGrp="1"/>
          </p:cNvSpPr>
          <p:nvPr>
            <p:ph type="title"/>
          </p:nvPr>
        </p:nvSpPr>
        <p:spPr>
          <a:xfrm>
            <a:off x="287338" y="225425"/>
            <a:ext cx="8534400" cy="381000"/>
          </a:xfrm>
        </p:spPr>
        <p:txBody>
          <a:bodyPr anchor="ctr" anchorCtr="0"/>
          <a:p>
            <a:r>
              <a:rPr lang="zh-CN" altLang="en-US" dirty="0">
                <a:ea typeface="宋体" panose="02010600030101010101" pitchFamily="2" charset="-122"/>
              </a:rPr>
              <a:t>补充</a:t>
            </a:r>
            <a:r>
              <a:rPr lang="en-US" altLang="zh-CN">
                <a:ea typeface="宋体" panose="02010600030101010101" pitchFamily="2" charset="-122"/>
              </a:rPr>
              <a:t>-</a:t>
            </a:r>
            <a:r>
              <a:rPr lang="zh-CN" altLang="en-US" dirty="0">
                <a:ea typeface="宋体" panose="02010600030101010101" pitchFamily="2" charset="-122"/>
              </a:rPr>
              <a:t>参考</a:t>
            </a:r>
            <a:endParaRPr lang="zh-CN" altLang="en-US" dirty="0">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23215" y="908924"/>
            <a:ext cx="8458200" cy="4881641"/>
          </a:xfrm>
        </p:spPr>
        <p:txBody>
          <a:bodyPr vert="horz" lIns="91440" tIns="45720" rIns="91440" bIns="45720" rtlCol="0">
            <a:noAutofit/>
          </a:bodyPr>
          <a:lstStyle/>
          <a:p>
            <a:pPr marL="0" indent="0">
              <a:buNone/>
            </a:pPr>
            <a:r>
              <a:rPr lang="en-US" sz="2400" b="1" noProof="0" dirty="0">
                <a:solidFill>
                  <a:schemeClr val="tx1"/>
                </a:solidFill>
                <a:latin typeface="Times New Roman" panose="02020603050405020304" charset="0"/>
                <a:cs typeface="Times New Roman" panose="02020603050405020304" charset="0"/>
              </a:rPr>
              <a:t>Control. </a:t>
            </a:r>
            <a:endParaRPr lang="en-US" sz="2400" b="1"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How is control managed within the architecture? </a:t>
            </a:r>
            <a:endParaRPr 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Does a distinct control hierarchy exist, and if so, what is the role of components within this control hierarchy? </a:t>
            </a:r>
            <a:endParaRPr 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How do components transfer control within the system?</a:t>
            </a:r>
            <a:endParaRPr 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How is control shared among components? </a:t>
            </a:r>
            <a:endParaRPr 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What is the control topology </a:t>
            </a:r>
            <a:r>
              <a:rPr lang="en-US" sz="2400" noProof="0" dirty="0" smtClean="0">
                <a:solidFill>
                  <a:schemeClr val="tx1"/>
                </a:solidFill>
                <a:latin typeface="Times New Roman" panose="02020603050405020304" charset="0"/>
                <a:cs typeface="Times New Roman" panose="02020603050405020304" charset="0"/>
              </a:rPr>
              <a:t>(that is, </a:t>
            </a:r>
            <a:r>
              <a:rPr lang="en-US" sz="2400" noProof="0" dirty="0">
                <a:solidFill>
                  <a:schemeClr val="tx1"/>
                </a:solidFill>
                <a:latin typeface="Times New Roman" panose="02020603050405020304" charset="0"/>
                <a:cs typeface="Times New Roman" panose="02020603050405020304" charset="0"/>
              </a:rPr>
              <a:t>the geometric form that the control takes)? </a:t>
            </a:r>
            <a:endParaRPr lang="en-US" sz="2400"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Is control synchronized</a:t>
            </a:r>
            <a:r>
              <a:rPr lang="zh-CN" altLang="en-US" sz="2400" noProof="0" dirty="0">
                <a:solidFill>
                  <a:schemeClr val="tx1"/>
                </a:solidFill>
                <a:latin typeface="Times New Roman" panose="02020603050405020304" charset="0"/>
                <a:ea typeface="宋体" panose="02010600030101010101" pitchFamily="2" charset="-122"/>
                <a:cs typeface="Times New Roman" panose="02020603050405020304" charset="0"/>
              </a:rPr>
              <a:t>同步</a:t>
            </a:r>
            <a:r>
              <a:rPr lang="en-US" sz="2400" noProof="0" dirty="0">
                <a:solidFill>
                  <a:schemeClr val="tx1"/>
                </a:solidFill>
                <a:latin typeface="Times New Roman" panose="02020603050405020304" charset="0"/>
                <a:cs typeface="Times New Roman" panose="02020603050405020304" charset="0"/>
              </a:rPr>
              <a:t>, or do components operate asynchronously</a:t>
            </a:r>
            <a:r>
              <a:rPr lang="zh-CN" altLang="en-US" sz="2400" noProof="0" dirty="0">
                <a:solidFill>
                  <a:schemeClr val="tx1"/>
                </a:solidFill>
                <a:latin typeface="Times New Roman" panose="02020603050405020304" charset="0"/>
                <a:ea typeface="宋体" panose="02010600030101010101" pitchFamily="2" charset="-122"/>
                <a:cs typeface="Times New Roman" panose="02020603050405020304" charset="0"/>
              </a:rPr>
              <a:t>异步</a:t>
            </a:r>
            <a:r>
              <a:rPr lang="en-US" sz="2400" noProof="0" dirty="0">
                <a:solidFill>
                  <a:schemeClr val="tx1"/>
                </a:solidFill>
                <a:latin typeface="Times New Roman" panose="02020603050405020304" charset="0"/>
                <a:cs typeface="Times New Roman" panose="02020603050405020304" charset="0"/>
              </a:rPr>
              <a:t>?</a:t>
            </a:r>
            <a:endParaRPr 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
        <p:nvSpPr>
          <p:cNvPr id="6" name="Title 1"/>
          <p:cNvSpPr>
            <a:spLocks noGrp="1"/>
          </p:cNvSpPr>
          <p:nvPr>
            <p:ph type="title"/>
          </p:nvPr>
        </p:nvSpPr>
        <p:spPr>
          <a:xfrm>
            <a:off x="215265" y="80645"/>
            <a:ext cx="8458200" cy="688975"/>
          </a:xfrm>
        </p:spPr>
        <p:txBody>
          <a:bodyPr>
            <a:noAutofit/>
          </a:bodyPr>
          <a:p>
            <a:r>
              <a:rPr lang="en-US" sz="2800" noProof="0" dirty="0">
                <a:solidFill>
                  <a:schemeClr val="tx1"/>
                </a:solidFill>
                <a:latin typeface="Times New Roman" panose="02020603050405020304" charset="0"/>
                <a:cs typeface="Times New Roman" panose="02020603050405020304" charset="0"/>
              </a:rPr>
              <a:t>10.3.3 Architectural Organization and Refinement</a:t>
            </a:r>
            <a:endParaRPr lang="en-US" sz="2800" b="0" noProof="0" dirty="0">
              <a:solidFill>
                <a:schemeClr val="tx1"/>
              </a:solidFill>
              <a:latin typeface="Times New Roman" panose="02020603050405020304" charset="0"/>
              <a:cs typeface="Times New Roman" panose="0202060305040502030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 y="80645"/>
            <a:ext cx="8458200" cy="688975"/>
          </a:xfrm>
        </p:spPr>
        <p:txBody>
          <a:bodyPr>
            <a:noAutofit/>
          </a:bodyPr>
          <a:lstStyle/>
          <a:p>
            <a:r>
              <a:rPr lang="en-US" sz="2800" noProof="0" dirty="0">
                <a:solidFill>
                  <a:schemeClr val="tx1"/>
                </a:solidFill>
                <a:latin typeface="Times New Roman" panose="02020603050405020304" charset="0"/>
                <a:cs typeface="Times New Roman" panose="02020603050405020304" charset="0"/>
              </a:rPr>
              <a:t>10.3.3 Architectural Organization and Refinement</a:t>
            </a:r>
            <a:endParaRPr lang="en-US" sz="2800" b="0" noProof="0" dirty="0">
              <a:solidFill>
                <a:schemeClr val="tx1"/>
              </a:solidFill>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251460" y="945120"/>
            <a:ext cx="8458200" cy="4711778"/>
          </a:xfrm>
        </p:spPr>
        <p:txBody>
          <a:bodyPr vert="horz" lIns="91440" tIns="45720" rIns="91440" bIns="45720" rtlCol="0">
            <a:noAutofit/>
          </a:bodyPr>
          <a:lstStyle/>
          <a:p>
            <a:pPr marL="0" indent="0">
              <a:buNone/>
            </a:pPr>
            <a:r>
              <a:rPr lang="en-US" sz="2400" b="1" noProof="0" dirty="0">
                <a:solidFill>
                  <a:schemeClr val="tx1"/>
                </a:solidFill>
                <a:latin typeface="Times New Roman" panose="02020603050405020304" charset="0"/>
                <a:cs typeface="Times New Roman" panose="02020603050405020304" charset="0"/>
              </a:rPr>
              <a:t>Data. </a:t>
            </a:r>
            <a:endParaRPr lang="en-US" sz="2400" b="1" noProof="0" dirty="0">
              <a:solidFill>
                <a:schemeClr val="tx1"/>
              </a:solidFill>
              <a:latin typeface="Times New Roman" panose="02020603050405020304" charset="0"/>
              <a:cs typeface="Times New Roman" panose="02020603050405020304" charset="0"/>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are data communicated between components?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Is the flow of data continuous, or are data objects passed to the system sporadically?</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What is the mode of data transfer?</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Do data components exist, and if so, what is their role?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do functional components interact with data components?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Are data components passive or active? </a:t>
            </a:r>
            <a:endParaRPr lang="en-US" sz="2400" noProof="0" dirty="0">
              <a:solidFill>
                <a:schemeClr val="tx1"/>
              </a:solidFill>
            </a:endParaRPr>
          </a:p>
          <a:p>
            <a:pPr marL="291465" indent="-291465">
              <a:lnSpc>
                <a:spcPct val="90000"/>
              </a:lnSpc>
              <a:spcBef>
                <a:spcPts val="1000"/>
              </a:spcBef>
              <a:spcAft>
                <a:spcPts val="0"/>
              </a:spcAft>
              <a:buFont typeface="Arial" panose="020B0604020202020204" pitchFamily="34" charset="0"/>
              <a:buChar char="•"/>
            </a:pPr>
            <a:r>
              <a:rPr lang="en-US" sz="2400" noProof="0" dirty="0">
                <a:solidFill>
                  <a:schemeClr val="tx1"/>
                </a:solidFill>
              </a:rPr>
              <a:t>How do data and control interact within the system?</a:t>
            </a:r>
            <a:endParaRPr 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a:t>
            </a:r>
            <a:endParaRPr lang="en-US" altLang="zh-CN" sz="1000">
              <a:latin typeface="Arial" panose="020B0604020202020204" pitchFamily="34" charset="0"/>
            </a:endParaRPr>
          </a:p>
        </p:txBody>
      </p:sp>
      <p:sp>
        <p:nvSpPr>
          <p:cNvPr id="227330"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227331" name="Rectangle 2"/>
          <p:cNvSpPr>
            <a:spLocks noGrp="1"/>
          </p:cNvSpPr>
          <p:nvPr>
            <p:ph type="title"/>
          </p:nvPr>
        </p:nvSpPr>
        <p:spPr>
          <a:xfrm>
            <a:off x="0" y="115888"/>
            <a:ext cx="8675688" cy="627062"/>
          </a:xfrm>
        </p:spPr>
        <p:txBody>
          <a:bodyPr vert="horz" wrap="square" lIns="91440" tIns="45720" rIns="91440" bIns="45720" anchor="b" anchorCtr="0"/>
          <a:p>
            <a:pPr eaLnBrk="1" hangingPunct="1"/>
            <a:r>
              <a:rPr lang="en-US" altLang="zh-CN">
                <a:ea typeface="宋体" panose="02010600030101010101" pitchFamily="2" charset="-122"/>
              </a:rPr>
              <a:t>10.4 Architectural Considerations</a:t>
            </a:r>
            <a:endParaRPr lang="zh-CN" altLang="en-US">
              <a:ea typeface="宋体" panose="02010600030101010101" pitchFamily="2" charset="-122"/>
            </a:endParaRPr>
          </a:p>
        </p:txBody>
      </p:sp>
      <p:sp>
        <p:nvSpPr>
          <p:cNvPr id="227332" name="Text Box 3"/>
          <p:cNvSpPr txBox="1"/>
          <p:nvPr/>
        </p:nvSpPr>
        <p:spPr>
          <a:xfrm>
            <a:off x="431800" y="1016000"/>
            <a:ext cx="8316913" cy="4400550"/>
          </a:xfrm>
          <a:prstGeom prst="rect">
            <a:avLst/>
          </a:prstGeom>
          <a:noFill/>
          <a:ln w="9525">
            <a:noFill/>
          </a:ln>
        </p:spPr>
        <p:txBody>
          <a:bodyPr>
            <a:spAutoFit/>
          </a:bodyPr>
          <a:p>
            <a:pPr marL="342900" indent="-342900" eaLnBrk="0" hangingPunct="0">
              <a:spcBef>
                <a:spcPct val="20000"/>
              </a:spcBef>
              <a:buClr>
                <a:schemeClr val="folHlink"/>
              </a:buClr>
              <a:buSzPct val="75000"/>
              <a:buFont typeface="Wingdings" panose="05000000000000000000" pitchFamily="2" charset="2"/>
              <a:buChar char="n"/>
            </a:pPr>
            <a:r>
              <a:rPr lang="en-US" altLang="zh-CN" sz="2400">
                <a:solidFill>
                  <a:schemeClr val="folHlink"/>
                </a:solidFill>
                <a:latin typeface="Times" pitchFamily="-128" charset="0"/>
              </a:rPr>
              <a:t>Economy </a:t>
            </a:r>
            <a:r>
              <a:rPr lang="en-US" altLang="zh-CN" sz="2400">
                <a:latin typeface="Times" pitchFamily="-128" charset="0"/>
              </a:rPr>
              <a:t>– The best software is uncluttered and relies on abstraction to reduce unnecessary detail. </a:t>
            </a:r>
            <a:endParaRPr lang="en-US" altLang="zh-CN" sz="2400">
              <a:latin typeface="Times" pitchFamily="-128" charset="0"/>
            </a:endParaRPr>
          </a:p>
          <a:p>
            <a:pPr marL="342900" indent="-342900" eaLnBrk="0" hangingPunct="0">
              <a:spcBef>
                <a:spcPct val="20000"/>
              </a:spcBef>
              <a:buClr>
                <a:schemeClr val="folHlink"/>
              </a:buClr>
              <a:buSzPct val="75000"/>
              <a:buFont typeface="Wingdings" panose="05000000000000000000" pitchFamily="2" charset="2"/>
              <a:buChar char="n"/>
            </a:pPr>
            <a:r>
              <a:rPr lang="en-US" altLang="zh-CN" sz="2400">
                <a:solidFill>
                  <a:schemeClr val="folHlink"/>
                </a:solidFill>
                <a:latin typeface="Times" pitchFamily="-128" charset="0"/>
              </a:rPr>
              <a:t>Visibility </a:t>
            </a:r>
            <a:r>
              <a:rPr lang="en-US" altLang="zh-CN" sz="2400">
                <a:latin typeface="Times" pitchFamily="-128" charset="0"/>
              </a:rPr>
              <a:t>– Architectural decisions and the reasons for them should be obvious to software engineers who examine the model at a later time. </a:t>
            </a:r>
            <a:endParaRPr lang="en-US" altLang="zh-CN" sz="2400">
              <a:latin typeface="Times" pitchFamily="-128" charset="0"/>
            </a:endParaRPr>
          </a:p>
          <a:p>
            <a:pPr marL="342900" indent="-342900" eaLnBrk="0" hangingPunct="0">
              <a:spcBef>
                <a:spcPct val="20000"/>
              </a:spcBef>
              <a:buClr>
                <a:schemeClr val="folHlink"/>
              </a:buClr>
              <a:buSzPct val="75000"/>
              <a:buFont typeface="Wingdings" panose="05000000000000000000" pitchFamily="2" charset="2"/>
              <a:buChar char="n"/>
            </a:pPr>
            <a:r>
              <a:rPr lang="en-US" altLang="zh-CN" sz="2400">
                <a:solidFill>
                  <a:schemeClr val="folHlink"/>
                </a:solidFill>
                <a:latin typeface="Times" pitchFamily="-128" charset="0"/>
              </a:rPr>
              <a:t>Spacing </a:t>
            </a:r>
            <a:r>
              <a:rPr lang="en-US" altLang="zh-CN" sz="2400">
                <a:latin typeface="Times" pitchFamily="-128" charset="0"/>
              </a:rPr>
              <a:t>– Separation of concerns in a design without introducing hidden dependencies.</a:t>
            </a:r>
            <a:endParaRPr lang="en-US" altLang="zh-CN" sz="2400">
              <a:latin typeface="Times" pitchFamily="-128" charset="0"/>
            </a:endParaRPr>
          </a:p>
          <a:p>
            <a:pPr marL="342900" indent="-342900" eaLnBrk="0" hangingPunct="0">
              <a:spcBef>
                <a:spcPct val="20000"/>
              </a:spcBef>
              <a:buClr>
                <a:schemeClr val="folHlink"/>
              </a:buClr>
              <a:buSzPct val="75000"/>
              <a:buFont typeface="Wingdings" panose="05000000000000000000" pitchFamily="2" charset="2"/>
              <a:buChar char="n"/>
            </a:pPr>
            <a:r>
              <a:rPr lang="en-US" altLang="zh-CN" sz="2400">
                <a:solidFill>
                  <a:schemeClr val="folHlink"/>
                </a:solidFill>
                <a:latin typeface="Times" pitchFamily="-128" charset="0"/>
              </a:rPr>
              <a:t>Symmetry </a:t>
            </a:r>
            <a:r>
              <a:rPr lang="en-US" altLang="zh-CN" sz="2400">
                <a:latin typeface="Times" pitchFamily="-128" charset="0"/>
              </a:rPr>
              <a:t>– Architectural symmetry implies that a system is consistent and balanced in its attributes.</a:t>
            </a:r>
            <a:r>
              <a:rPr lang="zh-CN" altLang="en-US" sz="2400" dirty="0">
                <a:latin typeface="Times" pitchFamily="-128" charset="0"/>
              </a:rPr>
              <a:t>对称性 </a:t>
            </a:r>
            <a:endParaRPr lang="zh-CN" altLang="en-US" sz="2400" dirty="0">
              <a:latin typeface="Times" pitchFamily="-128" charset="0"/>
            </a:endParaRPr>
          </a:p>
          <a:p>
            <a:pPr marL="342900" indent="-342900" eaLnBrk="0" hangingPunct="0">
              <a:spcBef>
                <a:spcPct val="20000"/>
              </a:spcBef>
              <a:buClr>
                <a:schemeClr val="folHlink"/>
              </a:buClr>
              <a:buSzPct val="75000"/>
              <a:buFont typeface="Wingdings" panose="05000000000000000000" pitchFamily="2" charset="2"/>
              <a:buChar char="n"/>
            </a:pPr>
            <a:r>
              <a:rPr lang="en-US" altLang="zh-CN" sz="2400">
                <a:solidFill>
                  <a:srgbClr val="C00000"/>
                </a:solidFill>
                <a:latin typeface="Times" pitchFamily="-128" charset="0"/>
              </a:rPr>
              <a:t>Emergence</a:t>
            </a:r>
            <a:r>
              <a:rPr lang="en-US" altLang="zh-CN" sz="2400">
                <a:latin typeface="Times" pitchFamily="-128" charset="0"/>
              </a:rPr>
              <a:t> – Emergent, self-organized behavior and control. </a:t>
            </a:r>
            <a:r>
              <a:rPr lang="zh-CN" altLang="en-US" sz="2400" dirty="0">
                <a:latin typeface="Times" pitchFamily="-128" charset="0"/>
              </a:rPr>
              <a:t>（实时性要求）</a:t>
            </a:r>
            <a:endParaRPr lang="zh-CN" altLang="en-US" sz="2400" dirty="0">
              <a:latin typeface="Times" pitchFamily="-12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6034" name="Rectangle 2"/>
          <p:cNvSpPr>
            <a:spLocks noGrp="1" noChangeArrowheads="1"/>
          </p:cNvSpPr>
          <p:nvPr>
            <p:ph type="title" idx="4294967295"/>
          </p:nvPr>
        </p:nvSpPr>
        <p:spPr>
          <a:xfrm>
            <a:off x="1511300" y="2889250"/>
            <a:ext cx="5845175" cy="477838"/>
          </a:xfrm>
        </p:spPr>
        <p:txBody>
          <a:bodyPr vert="horz" wrap="non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The Steps of Architectural Design</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27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2771" name="Rectangle 6"/>
          <p:cNvSpPr>
            <a:spLocks noRot="1"/>
          </p:cNvSpPr>
          <p:nvPr/>
        </p:nvSpPr>
        <p:spPr>
          <a:xfrm>
            <a:off x="0" y="152400"/>
            <a:ext cx="9144000" cy="520700"/>
          </a:xfrm>
          <a:prstGeom prst="rect">
            <a:avLst/>
          </a:prstGeom>
          <a:noFill/>
          <a:ln w="9525">
            <a:noFill/>
          </a:ln>
        </p:spPr>
        <p:txBody>
          <a:bodyPr anchor="ctr" anchorCtr="0"/>
          <a:p>
            <a:pPr eaLnBrk="0" hangingPunct="0"/>
            <a:r>
              <a:rPr lang="en-US" altLang="zh-CN" b="1">
                <a:latin typeface="Arial" panose="020B0604020202020204" pitchFamily="34" charset="0"/>
              </a:rPr>
              <a:t>9.1  d. The component-level design </a:t>
            </a:r>
            <a:endParaRPr lang="en-US" altLang="ja-JP" b="1">
              <a:latin typeface="Arial" panose="020B0604020202020204" pitchFamily="34" charset="0"/>
            </a:endParaRPr>
          </a:p>
        </p:txBody>
      </p:sp>
      <p:sp>
        <p:nvSpPr>
          <p:cNvPr id="26628" name="Rectangle 7"/>
          <p:cNvSpPr>
            <a:spLocks noRot="1"/>
          </p:cNvSpPr>
          <p:nvPr/>
        </p:nvSpPr>
        <p:spPr>
          <a:xfrm>
            <a:off x="250825" y="836613"/>
            <a:ext cx="8534400" cy="4067175"/>
          </a:xfrm>
          <a:prstGeom prst="rect">
            <a:avLst/>
          </a:prstGeom>
          <a:noFill/>
          <a:ln w="9525">
            <a:noFill/>
          </a:ln>
        </p:spPr>
        <p:txBody>
          <a:bodyPr anchor="t"/>
          <a:p>
            <a:pPr marL="342900" indent="-342900" eaLnBrk="0" fontAlgn="base" hangingPunct="0">
              <a:spcBef>
                <a:spcPts val="600"/>
              </a:spcBef>
              <a:buClr>
                <a:srgbClr val="52A930"/>
              </a:buClr>
              <a:buFont typeface="Wingdings" panose="05000000000000000000" pitchFamily="2" charset="2"/>
              <a:buChar char="n"/>
            </a:pPr>
            <a:r>
              <a:rPr lang="en-US" altLang="zh-CN" sz="2800" b="1" strike="noStrike" noProof="1">
                <a:latin typeface="Arial" panose="020B0604020202020204" pitchFamily="34" charset="0"/>
                <a:ea typeface="MS PGothic" panose="020B0600070205080204" pitchFamily="34" charset="-128"/>
                <a:cs typeface="+mn-cs"/>
              </a:rPr>
              <a:t>The component-level design </a:t>
            </a:r>
            <a:r>
              <a:rPr lang="en-US" altLang="zh-CN" sz="2800" strike="noStrike" noProof="1">
                <a:latin typeface="Arial" panose="020B0604020202020204" pitchFamily="34" charset="0"/>
                <a:ea typeface="MS PGothic" panose="020B0600070205080204" pitchFamily="34" charset="-128"/>
                <a:cs typeface="+mn-cs"/>
              </a:rPr>
              <a:t>transforms structural elements of the software architecture into a </a:t>
            </a:r>
            <a:r>
              <a:rPr lang="en-US" altLang="zh-CN" sz="2800" strike="noStrike" noProof="1">
                <a:solidFill>
                  <a:srgbClr val="FF0000"/>
                </a:solidFill>
                <a:latin typeface="Arial" panose="020B0604020202020204" pitchFamily="34" charset="0"/>
                <a:ea typeface="MS PGothic" panose="020B0600070205080204" pitchFamily="34" charset="-128"/>
                <a:cs typeface="+mn-cs"/>
              </a:rPr>
              <a:t>procedural description of software components</a:t>
            </a:r>
            <a:r>
              <a:rPr lang="en-US" altLang="zh-CN" sz="2800" strike="noStrike" noProof="1">
                <a:latin typeface="Arial" panose="020B0604020202020204" pitchFamily="34" charset="0"/>
                <a:ea typeface="MS PGothic" panose="020B0600070205080204" pitchFamily="34" charset="-128"/>
                <a:cs typeface="+mn-cs"/>
              </a:rPr>
              <a:t>. </a:t>
            </a:r>
            <a:endParaRPr lang="en-US" altLang="zh-CN" sz="2800" strike="noStrike" noProof="1">
              <a:latin typeface="Arial" panose="020B0604020202020204" pitchFamily="34" charset="0"/>
            </a:endParaRPr>
          </a:p>
          <a:p>
            <a:pPr eaLnBrk="0" fontAlgn="base" hangingPunct="0">
              <a:spcBef>
                <a:spcPts val="600"/>
              </a:spcBef>
              <a:buClr>
                <a:srgbClr val="52A930"/>
              </a:buClr>
              <a:buFont typeface="Wingdings" panose="05000000000000000000" pitchFamily="2" charset="2"/>
            </a:pPr>
            <a:endParaRPr lang="en-US" altLang="zh-CN" sz="2800" strike="noStrike" noProof="1">
              <a:latin typeface="Arial" panose="020B0604020202020204" pitchFamily="34" charset="0"/>
            </a:endParaRPr>
          </a:p>
          <a:p>
            <a:pPr eaLnBrk="0" fontAlgn="base" hangingPunct="0">
              <a:spcBef>
                <a:spcPts val="600"/>
              </a:spcBef>
              <a:buClr>
                <a:srgbClr val="52A930"/>
              </a:buClr>
              <a:buFont typeface="Wingdings" panose="05000000000000000000" pitchFamily="2" charset="2"/>
            </a:pPr>
            <a:r>
              <a:rPr lang="en-US" altLang="zh-CN" sz="2800" strike="noStrike" noProof="1">
                <a:latin typeface="Arial" panose="020B0604020202020204" pitchFamily="34" charset="0"/>
                <a:ea typeface="MS PGothic" panose="020B0600070205080204" pitchFamily="34" charset="-128"/>
                <a:cs typeface="+mn-cs"/>
              </a:rPr>
              <a:t>Information obtained from the </a:t>
            </a:r>
            <a:r>
              <a:rPr lang="en-US" altLang="zh-CN" sz="2800" b="1" i="1" strike="noStrike" noProof="1">
                <a:latin typeface="Arial" panose="020B0604020202020204" pitchFamily="34" charset="0"/>
                <a:ea typeface="MS PGothic" panose="020B0600070205080204" pitchFamily="34" charset="-128"/>
                <a:cs typeface="+mn-cs"/>
              </a:rPr>
              <a:t>class</a:t>
            </a:r>
            <a:r>
              <a:rPr lang="en-US" altLang="zh-CN" sz="2800" strike="noStrike" noProof="1">
                <a:latin typeface="Arial" panose="020B0604020202020204" pitchFamily="34" charset="0"/>
                <a:ea typeface="MS PGothic" panose="020B0600070205080204" pitchFamily="34" charset="-128"/>
                <a:cs typeface="+mn-cs"/>
              </a:rPr>
              <a:t>-based models,</a:t>
            </a:r>
            <a:r>
              <a:rPr lang="en-US" altLang="zh-CN" sz="2800" b="1" i="1" strike="noStrike" noProof="1">
                <a:latin typeface="Arial" panose="020B0604020202020204" pitchFamily="34" charset="0"/>
                <a:ea typeface="MS PGothic" panose="020B0600070205080204" pitchFamily="34" charset="-128"/>
                <a:cs typeface="+mn-cs"/>
              </a:rPr>
              <a:t> flow</a:t>
            </a:r>
            <a:r>
              <a:rPr lang="en-US" altLang="zh-CN" sz="2800" strike="noStrike" noProof="1">
                <a:latin typeface="Arial" panose="020B0604020202020204" pitchFamily="34" charset="0"/>
                <a:ea typeface="MS PGothic" panose="020B0600070205080204" pitchFamily="34" charset="-128"/>
                <a:cs typeface="+mn-cs"/>
              </a:rPr>
              <a:t> models, and </a:t>
            </a:r>
            <a:r>
              <a:rPr lang="en-US" altLang="zh-CN" sz="2800" b="1" i="1" strike="noStrike" noProof="1">
                <a:latin typeface="Arial" panose="020B0604020202020204" pitchFamily="34" charset="0"/>
                <a:ea typeface="MS PGothic" panose="020B0600070205080204" pitchFamily="34" charset="-128"/>
                <a:cs typeface="+mn-cs"/>
              </a:rPr>
              <a:t>behavioral</a:t>
            </a:r>
            <a:r>
              <a:rPr lang="en-US" altLang="zh-CN" sz="2800" strike="noStrike" noProof="1">
                <a:latin typeface="Arial" panose="020B0604020202020204" pitchFamily="34" charset="0"/>
                <a:ea typeface="MS PGothic" panose="020B0600070205080204" pitchFamily="34" charset="-128"/>
                <a:cs typeface="+mn-cs"/>
              </a:rPr>
              <a:t> models serve as the basis for component design.</a:t>
            </a:r>
            <a:endParaRPr lang="en-US" altLang="zh-CN" sz="2800" strike="noStrike" noProof="1">
              <a:latin typeface="Arial" panose="020B0604020202020204" pitchFamily="34" charset="0"/>
            </a:endParaRPr>
          </a:p>
          <a:p>
            <a:pPr marL="342900" indent="-342900" eaLnBrk="0" fontAlgn="base" hangingPunct="0">
              <a:spcBef>
                <a:spcPts val="600"/>
              </a:spcBef>
              <a:buClr>
                <a:srgbClr val="52A930"/>
              </a:buClr>
              <a:buFont typeface="Wingdings" panose="05000000000000000000" pitchFamily="2" charset="2"/>
              <a:buChar char="n"/>
            </a:pPr>
            <a:endParaRPr lang="en-US" altLang="zh-CN" sz="2800" strike="noStrike" noProof="1">
              <a:latin typeface="Arial" panose="020B0604020202020204" pitchFamily="34" charset="0"/>
            </a:endParaRPr>
          </a:p>
          <a:p>
            <a:pPr marL="342900" indent="-342900" eaLnBrk="0" fontAlgn="base" hangingPunct="0">
              <a:spcBef>
                <a:spcPts val="600"/>
              </a:spcBef>
              <a:buClr>
                <a:srgbClr val="52A930"/>
              </a:buClr>
              <a:buFont typeface="Wingdings" panose="05000000000000000000" pitchFamily="2" charset="2"/>
            </a:pPr>
            <a:r>
              <a:rPr lang="en-US" altLang="zh-CN" sz="2800" strike="noStrike" noProof="1">
                <a:latin typeface="Arial" panose="020B0604020202020204" pitchFamily="34" charset="0"/>
                <a:ea typeface="MS PGothic" panose="020B0600070205080204" pitchFamily="34" charset="-128"/>
                <a:cs typeface="+mn-cs"/>
              </a:rPr>
              <a:t>     </a:t>
            </a:r>
            <a:endParaRPr lang="en-US" altLang="zh-CN" sz="2800" strike="noStrike" noProof="1">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293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00356" name="Rectangle 6"/>
          <p:cNvSpPr>
            <a:spLocks noRot="1"/>
          </p:cNvSpPr>
          <p:nvPr/>
        </p:nvSpPr>
        <p:spPr>
          <a:xfrm>
            <a:off x="0" y="0"/>
            <a:ext cx="8893175" cy="728663"/>
          </a:xfrm>
          <a:prstGeom prst="rect">
            <a:avLst/>
          </a:prstGeom>
          <a:noFill/>
          <a:ln w="9525">
            <a:noFill/>
          </a:ln>
        </p:spPr>
        <p:txBody>
          <a:bodyPr anchor="ctr"/>
          <a:p>
            <a:pPr marL="0" marR="0" indent="0" algn="l" defTabSz="914400" rtl="0" eaLnBrk="0" fontAlgn="base" latinLnBrk="0" hangingPunct="0">
              <a:lnSpc>
                <a:spcPct val="100000"/>
              </a:lnSpc>
              <a:spcBef>
                <a:spcPct val="0"/>
              </a:spcBef>
              <a:spcAft>
                <a:spcPct val="0"/>
              </a:spcAft>
              <a:buNone/>
            </a:pPr>
            <a:r>
              <a:rPr kumimoji="0" lang="en-US" altLang="zh-CN" sz="3200" b="1"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10.6 </a:t>
            </a:r>
            <a:r>
              <a:rPr kumimoji="0" lang="en-US" altLang="zh-CN"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The Steps of</a:t>
            </a:r>
            <a:r>
              <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r>
              <a:rPr kumimoji="0" lang="en-US" altLang="ja-JP" sz="3200" b="1"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Architectural Design</a:t>
            </a:r>
            <a:r>
              <a:rPr kumimoji="0" lang="zh-CN" altLang="en-US" sz="3200" b="1" i="0" u="none" strike="noStrike" kern="1200" cap="none" spc="0" normalizeH="0" baseline="0" noProof="1" dirty="0">
                <a:solidFill>
                  <a:srgbClr val="FF0000"/>
                </a:solidFill>
                <a:latin typeface="Arial" panose="020B0604020202020204" pitchFamily="34" charset="0"/>
                <a:ea typeface="MS PGothic" panose="020B0600070205080204" pitchFamily="34" charset="-128"/>
                <a:cs typeface="+mn-cs"/>
                <a:sym typeface="+mn-ea"/>
              </a:rPr>
              <a:t>（重要）</a:t>
            </a:r>
            <a:endParaRPr kumimoji="0" lang="zh-CN" altLang="en-US" sz="3200" b="1" i="0" u="none" strike="noStrike" kern="1200" cap="none" spc="0" normalizeH="0" baseline="0" noProof="1" dirty="0">
              <a:solidFill>
                <a:srgbClr val="FF0000"/>
              </a:solidFill>
              <a:latin typeface="Arial" panose="020B0604020202020204" pitchFamily="34" charset="0"/>
              <a:ea typeface="MS PGothic" panose="020B0600070205080204" pitchFamily="34" charset="-128"/>
              <a:cs typeface="+mn-cs"/>
              <a:sym typeface="+mn-ea"/>
            </a:endParaRPr>
          </a:p>
        </p:txBody>
      </p:sp>
      <p:sp>
        <p:nvSpPr>
          <p:cNvPr id="100357" name="Rectangle 7"/>
          <p:cNvSpPr>
            <a:spLocks noRot="1"/>
          </p:cNvSpPr>
          <p:nvPr/>
        </p:nvSpPr>
        <p:spPr>
          <a:xfrm>
            <a:off x="179388" y="908050"/>
            <a:ext cx="8748713" cy="5257800"/>
          </a:xfrm>
          <a:prstGeom prst="rect">
            <a:avLst/>
          </a:prstGeom>
          <a:noFill/>
          <a:ln w="9525">
            <a:noFill/>
          </a:ln>
        </p:spPr>
        <p:txBody>
          <a:bodyPr/>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Char char="n"/>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Representing the System in Context</a:t>
            </a:r>
            <a:r>
              <a:rPr kumimoji="0" lang="en-US" altLang="ja-JP"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endPar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None/>
            </a:pPr>
            <a:r>
              <a:rPr kumimoji="0" lang="zh-CN" altLang="en-US" sz="3200" b="0" i="0" u="none" strike="noStrike" kern="1200" cap="none" spc="0" normalizeH="0" baseline="0" noProof="1" dirty="0">
                <a:solidFill>
                  <a:schemeClr val="tx1"/>
                </a:solidFill>
                <a:latin typeface="Arial" panose="020B0604020202020204" pitchFamily="34" charset="0"/>
                <a:ea typeface="MS PGothic" panose="020B0600070205080204" pitchFamily="34" charset="-128"/>
                <a:cs typeface="+mn-cs"/>
                <a:sym typeface="+mn-ea"/>
              </a:rPr>
              <a:t>   </a:t>
            </a:r>
            <a:r>
              <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rPr>
              <a:t>环境表示</a:t>
            </a:r>
            <a:r>
              <a:rPr kumimoji="0" lang="en-US" altLang="zh-CN" sz="2800" b="1" i="0" u="none" strike="noStrike" kern="1200" cap="none" spc="0" normalizeH="0" baseline="0" noProof="1">
                <a:solidFill>
                  <a:srgbClr val="FF0000"/>
                </a:solidFill>
                <a:latin typeface="宋体" panose="02010600030101010101" pitchFamily="2" charset="-122"/>
                <a:ea typeface="宋体" panose="02010600030101010101" pitchFamily="2" charset="-122"/>
                <a:cs typeface="+mn-cs"/>
                <a:sym typeface="+mn-ea"/>
              </a:rPr>
              <a:t>ACD-</a:t>
            </a:r>
            <a:r>
              <a:rPr kumimoji="0" lang="en-US" altLang="zh-CN" sz="2800" b="0" i="0" u="none" strike="noStrike" kern="1200" cap="none" spc="0" normalizeH="0" baseline="0" noProof="1">
                <a:solidFill>
                  <a:schemeClr val="tx1"/>
                </a:solidFill>
                <a:latin typeface="宋体" panose="02010600030101010101" pitchFamily="2" charset="-122"/>
                <a:ea typeface="宋体" panose="02010600030101010101" pitchFamily="2" charset="-122"/>
                <a:cs typeface="+mn-cs"/>
                <a:sym typeface="+mn-ea"/>
              </a:rPr>
              <a:t> A</a:t>
            </a:r>
            <a:r>
              <a:rPr kumimoji="0" lang="en-US" altLang="ja-JP" sz="2800" b="0" i="0" u="none" strike="noStrike" kern="1200" cap="none" spc="0" normalizeH="0" baseline="0" noProof="1">
                <a:solidFill>
                  <a:schemeClr val="tx1"/>
                </a:solidFill>
                <a:latin typeface="宋体" panose="02010600030101010101" pitchFamily="2" charset="-122"/>
                <a:ea typeface="宋体" panose="02010600030101010101" pitchFamily="2" charset="-122"/>
                <a:cs typeface="+mn-cs"/>
                <a:sym typeface="+mn-ea"/>
              </a:rPr>
              <a:t>rchitectural </a:t>
            </a:r>
            <a:r>
              <a:rPr kumimoji="0" lang="en-US" altLang="zh-CN" sz="2800" b="0" i="0" u="none" strike="noStrike" kern="1200" cap="none" spc="0" normalizeH="0" baseline="0" noProof="1">
                <a:solidFill>
                  <a:schemeClr val="tx1"/>
                </a:solidFill>
                <a:latin typeface="宋体" panose="02010600030101010101" pitchFamily="2" charset="-122"/>
                <a:ea typeface="宋体" panose="02010600030101010101" pitchFamily="2" charset="-122"/>
                <a:cs typeface="+mn-cs"/>
                <a:sym typeface="+mn-ea"/>
              </a:rPr>
              <a:t>C</a:t>
            </a:r>
            <a:r>
              <a:rPr kumimoji="0" lang="en-US" altLang="ja-JP" sz="2800" b="0" i="0" u="none" strike="noStrike" kern="1200" cap="none" spc="0" normalizeH="0" baseline="0" noProof="1">
                <a:solidFill>
                  <a:schemeClr val="tx1"/>
                </a:solidFill>
                <a:latin typeface="宋体" panose="02010600030101010101" pitchFamily="2" charset="-122"/>
                <a:ea typeface="宋体" panose="02010600030101010101" pitchFamily="2" charset="-122"/>
                <a:cs typeface="+mn-cs"/>
                <a:sym typeface="+mn-ea"/>
              </a:rPr>
              <a:t>ontext</a:t>
            </a:r>
            <a:r>
              <a:rPr kumimoji="0" lang="en-US" altLang="zh-CN" sz="2800" b="0" i="0" u="none" strike="noStrike" kern="1200" cap="none" spc="0" normalizeH="0" baseline="0" noProof="1">
                <a:solidFill>
                  <a:schemeClr val="tx1"/>
                </a:solidFill>
                <a:latin typeface="宋体" panose="02010600030101010101" pitchFamily="2" charset="-122"/>
                <a:ea typeface="宋体" panose="02010600030101010101" pitchFamily="2" charset="-122"/>
                <a:cs typeface="+mn-cs"/>
                <a:sym typeface="+mn-ea"/>
              </a:rPr>
              <a:t> Diagram</a:t>
            </a:r>
            <a:r>
              <a:rPr kumimoji="0" lang="en-US" altLang="zh-CN" sz="24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endParaRPr kumimoji="0" lang="ja-JP" altLang="en-US" sz="2400" b="0" i="0" u="none" strike="noStrike" kern="1200" cap="none" spc="0" normalizeH="0" baseline="0" noProof="1" dirty="0">
              <a:solidFill>
                <a:schemeClr val="tx1"/>
              </a:solidFill>
              <a:latin typeface="Arial" panose="020B0604020202020204" pitchFamily="34" charset="0"/>
              <a:ea typeface="MS PGothic" panose="020B0600070205080204" pitchFamily="34" charset="-128"/>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Char char="n"/>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Defining Archetypes</a:t>
            </a:r>
            <a:r>
              <a:rPr kumimoji="0" lang="en-US" altLang="ja-JP"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endPar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None/>
            </a:pPr>
            <a:r>
              <a:rPr kumimoji="0" lang="zh-CN" altLang="en-US" sz="3200" b="0" i="0" u="none" strike="noStrike" kern="1200" cap="none" spc="0" normalizeH="0" baseline="0" noProof="1" dirty="0">
                <a:solidFill>
                  <a:schemeClr val="tx1"/>
                </a:solidFill>
                <a:latin typeface="Arial" panose="020B0604020202020204" pitchFamily="34" charset="0"/>
                <a:ea typeface="MS PGothic" panose="020B0600070205080204" pitchFamily="34" charset="-128"/>
                <a:cs typeface="+mn-cs"/>
                <a:sym typeface="+mn-ea"/>
              </a:rPr>
              <a:t>   </a:t>
            </a:r>
            <a:r>
              <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rPr>
              <a:t>定义原型，定义核心结构（定义风格、模式等，</a:t>
            </a:r>
            <a:r>
              <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rPr>
              <a:t>也可以理解为一些相对较小的原型集合</a:t>
            </a:r>
            <a:r>
              <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rPr>
              <a:t>）</a:t>
            </a:r>
            <a:endPar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Char char="n"/>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Refining the Architecture into Components</a:t>
            </a:r>
            <a:r>
              <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endPar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None/>
            </a:pPr>
            <a:r>
              <a:rPr kumimoji="0" lang="zh-CN" altLang="en-US" sz="3200" b="0" i="0" u="none" strike="noStrike" kern="1200" cap="none" spc="0" normalizeH="0" baseline="0" noProof="1" dirty="0">
                <a:solidFill>
                  <a:schemeClr val="tx1"/>
                </a:solidFill>
                <a:latin typeface="Arial" panose="020B0604020202020204" pitchFamily="34" charset="0"/>
                <a:ea typeface="MS PGothic" panose="020B0600070205080204" pitchFamily="34" charset="-128"/>
                <a:cs typeface="+mn-cs"/>
                <a:sym typeface="+mn-ea"/>
              </a:rPr>
              <a:t>   </a:t>
            </a:r>
            <a:r>
              <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rPr>
              <a:t>精化为构件</a:t>
            </a:r>
            <a:endPar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Char char="n"/>
            </a:pPr>
            <a:r>
              <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Describing Instantiations of the System</a:t>
            </a:r>
            <a:r>
              <a:rPr kumimoji="0" lang="en-US" altLang="ja-JP"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 </a:t>
            </a:r>
            <a:endParaRPr kumimoji="0" lang="en-US" altLang="zh-CN" sz="3200" b="0"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endParaRPr>
          </a:p>
          <a:p>
            <a:pPr marL="342900" marR="0" indent="-342900" algn="l" defTabSz="914400" rtl="0" eaLnBrk="0" fontAlgn="base" latinLnBrk="0" hangingPunct="0">
              <a:lnSpc>
                <a:spcPct val="100000"/>
              </a:lnSpc>
              <a:spcBef>
                <a:spcPct val="20000"/>
              </a:spcBef>
              <a:spcAft>
                <a:spcPct val="0"/>
              </a:spcAft>
              <a:buClr>
                <a:srgbClr val="52A930"/>
              </a:buClr>
              <a:buFont typeface="Wingdings" panose="05000000000000000000" pitchFamily="2" charset="2"/>
              <a:buNone/>
            </a:pPr>
            <a:r>
              <a:rPr kumimoji="0" lang="zh-CN" altLang="en-US" sz="3200" b="0" i="0" u="none" strike="noStrike" kern="1200" cap="none" spc="0" normalizeH="0" baseline="0" noProof="1" dirty="0">
                <a:solidFill>
                  <a:schemeClr val="tx1"/>
                </a:solidFill>
                <a:latin typeface="Arial" panose="020B0604020202020204" pitchFamily="34" charset="0"/>
                <a:ea typeface="MS PGothic" panose="020B0600070205080204" pitchFamily="34" charset="-128"/>
                <a:cs typeface="+mn-cs"/>
                <a:sym typeface="+mn-ea"/>
              </a:rPr>
              <a:t>   </a:t>
            </a:r>
            <a:r>
              <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rPr>
              <a:t>描述系统实例（进一步精化）</a:t>
            </a:r>
            <a:endParaRPr kumimoji="0" lang="zh-CN" altLang="en-US" sz="2800" b="0" i="0" u="none" strike="noStrike" kern="1200" cap="none" spc="0" normalizeH="0" baseline="0" noProof="1" dirty="0">
              <a:solidFill>
                <a:schemeClr val="tx1"/>
              </a:solidFill>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14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31427" name="Rectangle 6"/>
          <p:cNvSpPr>
            <a:spLocks noRot="1"/>
          </p:cNvSpPr>
          <p:nvPr/>
        </p:nvSpPr>
        <p:spPr>
          <a:xfrm>
            <a:off x="0" y="0"/>
            <a:ext cx="5875338" cy="728663"/>
          </a:xfrm>
          <a:prstGeom prst="rect">
            <a:avLst/>
          </a:prstGeom>
          <a:noFill/>
          <a:ln w="9525">
            <a:noFill/>
          </a:ln>
        </p:spPr>
        <p:txBody>
          <a:bodyPr anchor="ctr" anchorCtr="0"/>
          <a:p>
            <a:pPr eaLnBrk="0" hangingPunct="0"/>
            <a:r>
              <a:rPr lang="en-US" altLang="ja-JP" b="1">
                <a:solidFill>
                  <a:srgbClr val="FF0000"/>
                </a:solidFill>
                <a:latin typeface="Arial" panose="020B0604020202020204" pitchFamily="34" charset="0"/>
              </a:rPr>
              <a:t>Architectural Design</a:t>
            </a:r>
            <a:r>
              <a:rPr lang="zh-CN" altLang="en-US" b="1" dirty="0">
                <a:solidFill>
                  <a:srgbClr val="FF0000"/>
                </a:solidFill>
                <a:latin typeface="Arial" panose="020B0604020202020204" pitchFamily="34" charset="0"/>
              </a:rPr>
              <a:t>（同前页）</a:t>
            </a:r>
            <a:endParaRPr lang="zh-CN" altLang="en-US" b="1" dirty="0">
              <a:solidFill>
                <a:srgbClr val="FF0000"/>
              </a:solidFill>
              <a:latin typeface="Arial" panose="020B0604020202020204" pitchFamily="34" charset="0"/>
            </a:endParaRPr>
          </a:p>
        </p:txBody>
      </p:sp>
      <p:sp>
        <p:nvSpPr>
          <p:cNvPr id="231428" name="Rectangle 7"/>
          <p:cNvSpPr>
            <a:spLocks noRot="1"/>
          </p:cNvSpPr>
          <p:nvPr/>
        </p:nvSpPr>
        <p:spPr>
          <a:xfrm>
            <a:off x="179388" y="585788"/>
            <a:ext cx="8748712" cy="5580062"/>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The software must be placed into context</a:t>
            </a:r>
            <a:endParaRPr lang="en-US" altLang="zh-CN" sz="2400">
              <a:latin typeface="Arial" panose="020B0604020202020204" pitchFamily="34" charset="0"/>
            </a:endParaRPr>
          </a:p>
          <a:p>
            <a:pPr marL="800100" lvl="1" indent="-342900" eaLnBrk="0" hangingPunct="0">
              <a:spcBef>
                <a:spcPct val="20000"/>
              </a:spcBef>
              <a:buClr>
                <a:srgbClr val="52A930"/>
              </a:buClr>
              <a:buFontTx/>
            </a:pPr>
            <a:r>
              <a:rPr lang="zh-CN" altLang="en-US" sz="2400" dirty="0">
                <a:latin typeface="Arial" panose="020B0604020202020204" pitchFamily="34" charset="0"/>
              </a:rPr>
              <a:t>定义软件环境，包括</a:t>
            </a:r>
            <a:r>
              <a:rPr lang="zh-CN" altLang="en-US" sz="2400" dirty="0">
                <a:latin typeface="Arial" panose="020B0604020202020204" pitchFamily="34" charset="0"/>
                <a:ea typeface="宋体" panose="02010600030101010101" pitchFamily="2" charset="-122"/>
              </a:rPr>
              <a:t>外部实体、接口等</a:t>
            </a:r>
            <a:endParaRPr lang="ja-JP" altLang="en-US" sz="2400" dirty="0">
              <a:latin typeface="Arial" panose="020B0604020202020204" pitchFamily="34" charset="0"/>
            </a:endParaRPr>
          </a:p>
          <a:p>
            <a:pPr marL="800100" lvl="1" indent="-342900" eaLnBrk="0" hangingPunct="0">
              <a:spcBef>
                <a:spcPct val="20000"/>
              </a:spcBef>
              <a:buClr>
                <a:srgbClr val="52A930"/>
              </a:buClr>
              <a:buFontTx/>
            </a:pPr>
            <a:r>
              <a:rPr lang="en-US" altLang="ja-JP" sz="2400">
                <a:latin typeface="Arial" panose="020B0604020202020204" pitchFamily="34" charset="0"/>
              </a:rPr>
              <a:t>the design should define the external entities (other systems, devices, people) that the software interacts with and the nature of the interaction</a:t>
            </a:r>
            <a:endParaRPr lang="en-US" altLang="ja-JP"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A set of architectural archetypes should be identified</a:t>
            </a:r>
            <a:endParaRPr lang="en-US" altLang="zh-CN" sz="2400">
              <a:latin typeface="Arial" panose="020B0604020202020204" pitchFamily="34" charset="0"/>
            </a:endParaRPr>
          </a:p>
          <a:p>
            <a:pPr marL="800100" lvl="1" indent="-342900" eaLnBrk="0" hangingPunct="0">
              <a:spcBef>
                <a:spcPct val="20000"/>
              </a:spcBef>
              <a:buClr>
                <a:srgbClr val="52A930"/>
              </a:buClr>
              <a:buFontTx/>
            </a:pPr>
            <a:r>
              <a:rPr lang="zh-CN" altLang="en-US" sz="2400" dirty="0">
                <a:latin typeface="Arial" panose="020B0604020202020204" pitchFamily="34" charset="0"/>
              </a:rPr>
              <a:t>定义一系列架构的原型（子架构），如类、模式等（也可以理解为一些相对较小的原型集合）</a:t>
            </a:r>
            <a:endParaRPr lang="zh-CN" altLang="en-US" sz="2400" dirty="0">
              <a:latin typeface="Arial" panose="020B0604020202020204" pitchFamily="34" charset="0"/>
            </a:endParaRPr>
          </a:p>
          <a:p>
            <a:pPr marL="800100" lvl="1" indent="-342900" eaLnBrk="0" hangingPunct="0">
              <a:spcBef>
                <a:spcPct val="20000"/>
              </a:spcBef>
              <a:buClr>
                <a:srgbClr val="52A930"/>
              </a:buClr>
              <a:buFontTx/>
            </a:pPr>
            <a:r>
              <a:rPr lang="en-US" altLang="ja-JP" sz="2400">
                <a:latin typeface="Arial" panose="020B0604020202020204" pitchFamily="34" charset="0"/>
              </a:rPr>
              <a:t>An</a:t>
            </a:r>
            <a:r>
              <a:rPr lang="en-US" altLang="ja-JP" sz="2400">
                <a:solidFill>
                  <a:srgbClr val="F3FF07"/>
                </a:solidFill>
                <a:latin typeface="Arial" panose="020B0604020202020204" pitchFamily="34" charset="0"/>
              </a:rPr>
              <a:t> </a:t>
            </a:r>
            <a:r>
              <a:rPr lang="en-US" altLang="ja-JP" sz="2400" i="1">
                <a:solidFill>
                  <a:srgbClr val="FF0000"/>
                </a:solidFill>
                <a:latin typeface="Arial" panose="020B0604020202020204" pitchFamily="34" charset="0"/>
              </a:rPr>
              <a:t>archetype</a:t>
            </a:r>
            <a:r>
              <a:rPr lang="zh-CN" altLang="en-US" sz="2400" i="1" dirty="0">
                <a:solidFill>
                  <a:srgbClr val="FF0000"/>
                </a:solidFill>
                <a:latin typeface="Arial" panose="020B0604020202020204" pitchFamily="34" charset="0"/>
              </a:rPr>
              <a:t>原型</a:t>
            </a:r>
            <a:r>
              <a:rPr lang="ja-JP" altLang="en-US" sz="2400" dirty="0">
                <a:solidFill>
                  <a:srgbClr val="FF0000"/>
                </a:solidFill>
                <a:latin typeface="Arial" panose="020B0604020202020204" pitchFamily="34" charset="0"/>
              </a:rPr>
              <a:t> </a:t>
            </a:r>
            <a:r>
              <a:rPr lang="en-US" altLang="ja-JP" sz="2400">
                <a:latin typeface="Arial" panose="020B0604020202020204" pitchFamily="34" charset="0"/>
              </a:rPr>
              <a:t>is an abstraction (similar to a class) that represents one element of system behavior</a:t>
            </a:r>
            <a:r>
              <a:rPr lang="en-US" altLang="zh-CN" sz="2400">
                <a:latin typeface="Arial" panose="020B0604020202020204" pitchFamily="34" charset="0"/>
              </a:rPr>
              <a:t>, it</a:t>
            </a:r>
            <a:r>
              <a:rPr lang="en-US" altLang="zh-CN" sz="2400">
                <a:latin typeface="Palatino" pitchFamily="-128" charset="0"/>
              </a:rPr>
              <a:t>’</a:t>
            </a:r>
            <a:r>
              <a:rPr lang="en-US" altLang="zh-CN" sz="2400">
                <a:latin typeface="Arial" panose="020B0604020202020204" pitchFamily="34" charset="0"/>
              </a:rPr>
              <a:t>s core abstract classes or patterns of system)</a:t>
            </a:r>
            <a:endParaRPr lang="en-US" altLang="ja-JP"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The designer specifies the structure of the system by defining and refining software components that implement each archetype</a:t>
            </a:r>
            <a:r>
              <a:rPr lang="en-US" altLang="zh-CN" sz="2400">
                <a:latin typeface="Arial" panose="020B0604020202020204" pitchFamily="34" charset="0"/>
              </a:rPr>
              <a:t> </a:t>
            </a:r>
            <a:r>
              <a:rPr lang="zh-CN" altLang="en-US" sz="2400" dirty="0">
                <a:latin typeface="Arial" panose="020B0604020202020204" pitchFamily="34" charset="0"/>
              </a:rPr>
              <a:t>指定系统的结构（定义、细化每个原型的构件）</a:t>
            </a:r>
            <a:endParaRPr lang="zh-CN" altLang="en-US" sz="2400" dirty="0">
              <a:latin typeface="Arial" panose="020B0604020202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34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33475" name="Rectangle 6"/>
          <p:cNvSpPr>
            <a:spLocks noRot="1"/>
          </p:cNvSpPr>
          <p:nvPr/>
        </p:nvSpPr>
        <p:spPr>
          <a:xfrm>
            <a:off x="0" y="0"/>
            <a:ext cx="8316913" cy="728663"/>
          </a:xfrm>
          <a:prstGeom prst="rect">
            <a:avLst/>
          </a:prstGeom>
          <a:noFill/>
          <a:ln w="9525">
            <a:noFill/>
          </a:ln>
        </p:spPr>
        <p:txBody>
          <a:bodyPr anchor="ctr" anchorCtr="0"/>
          <a:p>
            <a:pPr eaLnBrk="0" hangingPunct="0"/>
            <a:r>
              <a:rPr lang="en-US" altLang="zh-CN" b="1">
                <a:latin typeface="Arial" panose="020B0604020202020204" pitchFamily="34" charset="0"/>
              </a:rPr>
              <a:t>10.6.1 Representing the system in context</a:t>
            </a:r>
            <a:endParaRPr lang="en-US" altLang="ja-JP" b="1">
              <a:latin typeface="Arial" panose="020B0604020202020204" pitchFamily="34" charset="0"/>
            </a:endParaRPr>
          </a:p>
        </p:txBody>
      </p:sp>
      <p:sp>
        <p:nvSpPr>
          <p:cNvPr id="233476" name="Rectangle 7"/>
          <p:cNvSpPr>
            <a:spLocks noRot="1"/>
          </p:cNvSpPr>
          <p:nvPr/>
        </p:nvSpPr>
        <p:spPr>
          <a:xfrm>
            <a:off x="179388" y="1016000"/>
            <a:ext cx="8885237" cy="50768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The generic structure of the architecture of ACD</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Architectural Context</a:t>
            </a:r>
            <a:r>
              <a:rPr lang="en-US" altLang="zh-CN" sz="2800">
                <a:latin typeface="Arial" panose="020B0604020202020204" pitchFamily="34" charset="0"/>
              </a:rPr>
              <a:t> Diagram-</a:t>
            </a:r>
            <a:r>
              <a:rPr lang="en-US" altLang="zh-CN" sz="2800" b="1">
                <a:solidFill>
                  <a:srgbClr val="FF0000"/>
                </a:solidFill>
                <a:latin typeface="Arial" panose="020B0604020202020204" pitchFamily="34" charset="0"/>
              </a:rPr>
              <a:t>ACD</a:t>
            </a:r>
            <a:r>
              <a:rPr lang="zh-CN" altLang="en-US" sz="2800" dirty="0">
                <a:latin typeface="Arial" panose="020B0604020202020204" pitchFamily="34" charset="0"/>
              </a:rPr>
              <a:t>体系结构环境图</a:t>
            </a:r>
            <a:endParaRPr lang="en-US" altLang="zh-CN" sz="2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Superordinate</a:t>
            </a:r>
            <a:r>
              <a:rPr lang="zh-CN" altLang="en-US" sz="2400" dirty="0">
                <a:latin typeface="Arial" panose="020B0604020202020204" pitchFamily="34" charset="0"/>
              </a:rPr>
              <a:t>上级 </a:t>
            </a:r>
            <a:r>
              <a:rPr lang="en-US" altLang="zh-CN" sz="2400">
                <a:latin typeface="Arial" panose="020B0604020202020204" pitchFamily="34" charset="0"/>
              </a:rPr>
              <a:t>systems  </a:t>
            </a:r>
            <a:r>
              <a:rPr lang="zh-CN" altLang="en-US" sz="2400" dirty="0">
                <a:latin typeface="Arial" panose="020B0604020202020204" pitchFamily="34" charset="0"/>
              </a:rPr>
              <a:t>（比如：操作系统、网络等）</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Subordinate</a:t>
            </a:r>
            <a:r>
              <a:rPr lang="zh-CN" altLang="en-US" sz="2400" dirty="0">
                <a:latin typeface="Arial" panose="020B0604020202020204" pitchFamily="34" charset="0"/>
              </a:rPr>
              <a:t>下级 </a:t>
            </a:r>
            <a:r>
              <a:rPr lang="en-US" altLang="zh-CN" sz="2400">
                <a:latin typeface="Arial" panose="020B0604020202020204" pitchFamily="34" charset="0"/>
              </a:rPr>
              <a:t>systems </a:t>
            </a:r>
            <a:r>
              <a:rPr lang="zh-CN" altLang="en-US" sz="2400" dirty="0">
                <a:latin typeface="Arial" panose="020B0604020202020204" pitchFamily="34" charset="0"/>
                <a:ea typeface="宋体" panose="02010600030101010101" pitchFamily="2" charset="-122"/>
              </a:rPr>
              <a:t>（控制的下级对象，比如输出）</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Peer-level</a:t>
            </a:r>
            <a:r>
              <a:rPr lang="zh-CN" altLang="en-US" sz="2400" dirty="0">
                <a:latin typeface="Arial" panose="020B0604020202020204" pitchFamily="34" charset="0"/>
              </a:rPr>
              <a:t>同级 </a:t>
            </a:r>
            <a:r>
              <a:rPr lang="en-US" altLang="zh-CN" sz="2400">
                <a:latin typeface="Arial" panose="020B0604020202020204" pitchFamily="34" charset="0"/>
              </a:rPr>
              <a:t>systems    </a:t>
            </a:r>
            <a:r>
              <a:rPr lang="zh-CN" altLang="en-US" sz="2400" dirty="0">
                <a:latin typeface="Arial" panose="020B0604020202020204" pitchFamily="34" charset="0"/>
                <a:ea typeface="宋体" panose="02010600030101010101" pitchFamily="2" charset="-122"/>
              </a:rPr>
              <a:t>（同级相互作用、影响的系统）</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Actors</a:t>
            </a:r>
            <a:r>
              <a:rPr lang="zh-CN" altLang="en-US" sz="2400" dirty="0">
                <a:latin typeface="Arial" panose="020B0604020202020204" pitchFamily="34" charset="0"/>
              </a:rPr>
              <a:t>参与者                       （人、设备）</a:t>
            </a:r>
            <a:endParaRPr lang="zh-CN" altLang="en-US" sz="2400" dirty="0">
              <a:latin typeface="Arial" panose="020B0604020202020204" pitchFamily="34" charset="0"/>
            </a:endParaRPr>
          </a:p>
          <a:p>
            <a:pPr marL="800100" lvl="1" indent="-342900" eaLnBrk="0" hangingPunct="0">
              <a:spcBef>
                <a:spcPct val="20000"/>
              </a:spcBef>
              <a:buClr>
                <a:srgbClr val="52A930"/>
              </a:buClr>
              <a:buFontTx/>
              <a:buChar char="n"/>
            </a:pPr>
            <a:endParaRPr lang="zh-CN" altLang="en-US" sz="2400" dirty="0">
              <a:latin typeface="Arial" panose="020B0604020202020204" pitchFamily="34" charset="0"/>
            </a:endParaRPr>
          </a:p>
          <a:p>
            <a:pPr marL="800100" lvl="1" indent="-342900" eaLnBrk="0" hangingPunct="0">
              <a:spcBef>
                <a:spcPct val="20000"/>
              </a:spcBef>
              <a:buClr>
                <a:srgbClr val="52A930"/>
              </a:buClr>
              <a:buFontTx/>
            </a:pPr>
            <a:r>
              <a:rPr lang="en-US" altLang="zh-CN" sz="2400">
                <a:latin typeface="Arial" panose="020B0604020202020204" pitchFamily="34" charset="0"/>
              </a:rPr>
              <a:t>See Next Page Figure 10.6: ACD for the </a:t>
            </a:r>
            <a:r>
              <a:rPr lang="en-US" altLang="zh-CN" sz="2400" err="1">
                <a:latin typeface="Arial" panose="020B0604020202020204" pitchFamily="34" charset="0"/>
              </a:rPr>
              <a:t>SafeHome</a:t>
            </a:r>
            <a:r>
              <a:rPr lang="en-US" altLang="zh-CN" sz="2400">
                <a:latin typeface="Arial" panose="020B0604020202020204" pitchFamily="34" charset="0"/>
              </a:rPr>
              <a:t> security function</a:t>
            </a:r>
            <a:endParaRPr lang="en-US" altLang="zh-CN" sz="2400">
              <a:latin typeface="Arial" panose="020B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55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35523" name="Rectangle 6"/>
          <p:cNvSpPr>
            <a:spLocks noRot="1"/>
          </p:cNvSpPr>
          <p:nvPr/>
        </p:nvSpPr>
        <p:spPr>
          <a:xfrm>
            <a:off x="0" y="0"/>
            <a:ext cx="7993063" cy="692150"/>
          </a:xfrm>
          <a:prstGeom prst="rect">
            <a:avLst/>
          </a:prstGeom>
          <a:noFill/>
          <a:ln w="9525">
            <a:noFill/>
          </a:ln>
        </p:spPr>
        <p:txBody>
          <a:bodyPr anchor="ctr" anchorCtr="0"/>
          <a:p>
            <a:pPr eaLnBrk="0" hangingPunct="0"/>
            <a:r>
              <a:rPr lang="en-US" altLang="ja-JP" b="1">
                <a:latin typeface="Arial" panose="020B0604020202020204" pitchFamily="34" charset="0"/>
              </a:rPr>
              <a:t>Architectural Context</a:t>
            </a:r>
            <a:r>
              <a:rPr lang="en-US" altLang="zh-CN" b="1">
                <a:latin typeface="Arial" panose="020B0604020202020204" pitchFamily="34" charset="0"/>
              </a:rPr>
              <a:t> Diagram (ACD)</a:t>
            </a:r>
            <a:endParaRPr lang="en-US" altLang="ja-JP" b="1">
              <a:latin typeface="Arial" panose="020B0604020202020204" pitchFamily="34" charset="0"/>
            </a:endParaRPr>
          </a:p>
        </p:txBody>
      </p:sp>
      <p:pic>
        <p:nvPicPr>
          <p:cNvPr id="235524" name="Picture 7"/>
          <p:cNvPicPr>
            <a:picLocks noChangeAspect="1"/>
          </p:cNvPicPr>
          <p:nvPr/>
        </p:nvPicPr>
        <p:blipFill>
          <a:blip r:embed="rId1"/>
          <a:stretch>
            <a:fillRect/>
          </a:stretch>
        </p:blipFill>
        <p:spPr>
          <a:xfrm>
            <a:off x="935038" y="1089025"/>
            <a:ext cx="6851650" cy="3863975"/>
          </a:xfrm>
          <a:prstGeom prst="rect">
            <a:avLst/>
          </a:prstGeom>
          <a:solidFill>
            <a:srgbClr val="96E3FE"/>
          </a:solidFill>
          <a:ln w="12700">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75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37571" name="Rectangle 6"/>
          <p:cNvSpPr>
            <a:spLocks noRot="1"/>
          </p:cNvSpPr>
          <p:nvPr/>
        </p:nvSpPr>
        <p:spPr>
          <a:xfrm>
            <a:off x="0" y="0"/>
            <a:ext cx="8316913" cy="728663"/>
          </a:xfrm>
          <a:prstGeom prst="rect">
            <a:avLst/>
          </a:prstGeom>
          <a:noFill/>
          <a:ln w="9525">
            <a:noFill/>
          </a:ln>
        </p:spPr>
        <p:txBody>
          <a:bodyPr anchor="ctr" anchorCtr="0"/>
          <a:p>
            <a:pPr eaLnBrk="0" hangingPunct="0"/>
            <a:r>
              <a:rPr lang="en-US" altLang="zh-CN" b="1">
                <a:latin typeface="Arial" panose="020B0604020202020204" pitchFamily="34" charset="0"/>
              </a:rPr>
              <a:t>10.6.2 </a:t>
            </a:r>
            <a:r>
              <a:rPr lang="en-US" altLang="ja-JP" b="1">
                <a:latin typeface="Arial" panose="020B0604020202020204" pitchFamily="34" charset="0"/>
              </a:rPr>
              <a:t>Archetypes</a:t>
            </a:r>
            <a:endParaRPr lang="en-US" altLang="ja-JP" b="1">
              <a:latin typeface="Arial" panose="020B0604020202020204" pitchFamily="34" charset="0"/>
            </a:endParaRPr>
          </a:p>
        </p:txBody>
      </p:sp>
      <p:sp>
        <p:nvSpPr>
          <p:cNvPr id="237572" name="Rectangle 7"/>
          <p:cNvSpPr>
            <a:spLocks noRot="1"/>
          </p:cNvSpPr>
          <p:nvPr/>
        </p:nvSpPr>
        <p:spPr>
          <a:xfrm>
            <a:off x="0" y="728663"/>
            <a:ext cx="8748713" cy="50768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An archetype is a class or pattern that represents a core abstraction that is critical to the design of an architecture for the target system</a:t>
            </a:r>
            <a:endParaRPr lang="en-US" altLang="zh-CN" sz="2800">
              <a:latin typeface="Arial" panose="020B0604020202020204" pitchFamily="34" charset="0"/>
            </a:endParaRPr>
          </a:p>
          <a:p>
            <a:pPr marL="342900" indent="-342900" eaLnBrk="0" hangingPunct="0">
              <a:spcBef>
                <a:spcPct val="20000"/>
              </a:spcBef>
              <a:buClr>
                <a:srgbClr val="52A930"/>
              </a:buClr>
            </a:pPr>
            <a:r>
              <a:rPr lang="en-US" altLang="zh-CN" sz="2800">
                <a:latin typeface="Arial" panose="020B0604020202020204" pitchFamily="34" charset="0"/>
              </a:rPr>
              <a:t>    </a:t>
            </a:r>
            <a:r>
              <a:rPr lang="zh-CN" altLang="en-US" sz="2800" dirty="0">
                <a:latin typeface="Arial" panose="020B0604020202020204" pitchFamily="34" charset="0"/>
              </a:rPr>
              <a:t>是表示</a:t>
            </a:r>
            <a:r>
              <a:rPr lang="zh-CN" altLang="en-US" sz="2800" dirty="0">
                <a:solidFill>
                  <a:srgbClr val="FF0000"/>
                </a:solidFill>
                <a:latin typeface="Arial" panose="020B0604020202020204" pitchFamily="34" charset="0"/>
              </a:rPr>
              <a:t>核心抽象的类或模式</a:t>
            </a:r>
            <a:endParaRPr lang="zh-CN" altLang="en-US" sz="2800" dirty="0">
              <a:solidFill>
                <a:srgbClr val="FF0000"/>
              </a:solidFill>
              <a:latin typeface="Arial" panose="020B0604020202020204" pitchFamily="34" charset="0"/>
            </a:endParaRPr>
          </a:p>
          <a:p>
            <a:pPr marL="342900" indent="-342900" eaLnBrk="0" hangingPunct="0">
              <a:spcBef>
                <a:spcPct val="20000"/>
              </a:spcBef>
              <a:buClr>
                <a:srgbClr val="52A930"/>
              </a:buClr>
            </a:pPr>
            <a:endParaRPr lang="zh-CN" altLang="en-US" sz="2800" dirty="0">
              <a:solidFill>
                <a:srgbClr val="FF0000"/>
              </a:solidFill>
              <a:latin typeface="Arial" panose="020B0604020202020204" pitchFamily="34" charset="0"/>
            </a:endParaRPr>
          </a:p>
          <a:p>
            <a:pPr marL="342900" indent="-342900" eaLnBrk="0" hangingPunct="0">
              <a:spcBef>
                <a:spcPct val="20000"/>
              </a:spcBef>
              <a:buClr>
                <a:srgbClr val="52A930"/>
              </a:buClr>
            </a:pPr>
            <a:r>
              <a:rPr lang="zh-CN" altLang="en-US" sz="2800" dirty="0">
                <a:solidFill>
                  <a:srgbClr val="FF0000"/>
                </a:solidFill>
                <a:latin typeface="Arial" panose="020B0604020202020204" pitchFamily="34" charset="0"/>
              </a:rPr>
              <a:t>   一组原型的集合（ </a:t>
            </a:r>
            <a:r>
              <a:rPr lang="en-US" altLang="ja-JP">
                <a:latin typeface="Arial" panose="020B0604020202020204" pitchFamily="34" charset="0"/>
              </a:rPr>
              <a:t>A set of architectural archetypes </a:t>
            </a:r>
            <a:r>
              <a:rPr lang="zh-CN" altLang="en-US" sz="2800" dirty="0">
                <a:solidFill>
                  <a:srgbClr val="FF0000"/>
                </a:solidFill>
                <a:latin typeface="Arial" panose="020B0604020202020204" pitchFamily="34" charset="0"/>
              </a:rPr>
              <a:t>）构成系统体系结构的核心</a:t>
            </a:r>
            <a:endParaRPr lang="zh-CN" altLang="en-US" sz="2800" dirty="0">
              <a:solidFill>
                <a:srgbClr val="FF0000"/>
              </a:solidFill>
              <a:latin typeface="Arial" panose="020B060402020202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96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39619" name="Rectangle 6"/>
          <p:cNvSpPr>
            <a:spLocks noRot="1"/>
          </p:cNvSpPr>
          <p:nvPr/>
        </p:nvSpPr>
        <p:spPr>
          <a:xfrm>
            <a:off x="0" y="0"/>
            <a:ext cx="8316913" cy="728663"/>
          </a:xfrm>
          <a:prstGeom prst="rect">
            <a:avLst/>
          </a:prstGeom>
          <a:noFill/>
          <a:ln w="9525">
            <a:noFill/>
          </a:ln>
        </p:spPr>
        <p:txBody>
          <a:bodyPr anchor="ctr" anchorCtr="0"/>
          <a:p>
            <a:pPr eaLnBrk="0" hangingPunct="0"/>
            <a:r>
              <a:rPr lang="en-US" altLang="zh-CN" b="1">
                <a:latin typeface="Arial" panose="020B0604020202020204" pitchFamily="34" charset="0"/>
              </a:rPr>
              <a:t>10.6.2 </a:t>
            </a:r>
            <a:r>
              <a:rPr lang="en-US" altLang="ja-JP" b="1">
                <a:latin typeface="Arial" panose="020B0604020202020204" pitchFamily="34" charset="0"/>
              </a:rPr>
              <a:t>Archetypes</a:t>
            </a:r>
            <a:endParaRPr lang="en-US" altLang="ja-JP" b="1">
              <a:latin typeface="Arial" panose="020B0604020202020204" pitchFamily="34" charset="0"/>
            </a:endParaRPr>
          </a:p>
        </p:txBody>
      </p:sp>
      <p:sp>
        <p:nvSpPr>
          <p:cNvPr id="239620" name="Rectangle 7"/>
          <p:cNvSpPr>
            <a:spLocks noRot="1"/>
          </p:cNvSpPr>
          <p:nvPr/>
        </p:nvSpPr>
        <p:spPr>
          <a:xfrm>
            <a:off x="0" y="728663"/>
            <a:ext cx="8748713" cy="5076825"/>
          </a:xfrm>
          <a:prstGeom prst="rect">
            <a:avLst/>
          </a:prstGeom>
          <a:noFill/>
          <a:ln w="9525">
            <a:noFill/>
          </a:ln>
        </p:spPr>
        <p:txBody>
          <a:bodyPr/>
          <a:p>
            <a:pPr marL="342900" indent="-342900" eaLnBrk="0" hangingPunct="0">
              <a:spcBef>
                <a:spcPct val="20000"/>
              </a:spcBef>
              <a:buClr>
                <a:srgbClr val="52A930"/>
              </a:buClr>
            </a:pPr>
            <a:r>
              <a:rPr lang="en-US" altLang="zh-CN" sz="2800">
                <a:latin typeface="Arial" panose="020B0604020202020204" pitchFamily="34" charset="0"/>
              </a:rPr>
              <a:t>    </a:t>
            </a:r>
            <a:r>
              <a:rPr lang="zh-CN" altLang="en-US" sz="2800" dirty="0">
                <a:latin typeface="Arial" panose="020B0604020202020204" pitchFamily="34" charset="0"/>
              </a:rPr>
              <a:t>定义原型是表示</a:t>
            </a:r>
            <a:r>
              <a:rPr lang="zh-CN" altLang="en-US" sz="2800" dirty="0">
                <a:solidFill>
                  <a:srgbClr val="FF0000"/>
                </a:solidFill>
                <a:latin typeface="Arial" panose="020B0604020202020204" pitchFamily="34" charset="0"/>
              </a:rPr>
              <a:t>核心抽象的类或模式 </a:t>
            </a:r>
            <a:r>
              <a:rPr lang="zh-CN" altLang="en-US" sz="2800" dirty="0">
                <a:latin typeface="Arial" panose="020B0604020202020204" pitchFamily="34" charset="0"/>
              </a:rPr>
              <a:t>（参考架构风格与模式，在实例化为本应用的核心：类或模式）</a:t>
            </a:r>
            <a:endParaRPr lang="zh-CN" altLang="en-US" sz="28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zh-CN" altLang="en-US" sz="2800" dirty="0">
                <a:latin typeface="Arial" panose="020B0604020202020204" pitchFamily="34" charset="0"/>
              </a:rPr>
              <a:t>例：</a:t>
            </a:r>
            <a:r>
              <a:rPr lang="en-US" altLang="zh-CN" sz="2800">
                <a:latin typeface="Arial" panose="020B0604020202020204" pitchFamily="34" charset="0"/>
              </a:rPr>
              <a:t>Figure 10.7 UML relationships for </a:t>
            </a:r>
            <a:r>
              <a:rPr lang="en-US" altLang="zh-CN" sz="2800" err="1">
                <a:latin typeface="Arial" panose="020B0604020202020204" pitchFamily="34" charset="0"/>
              </a:rPr>
              <a:t>SafeHome</a:t>
            </a:r>
            <a:r>
              <a:rPr lang="en-US" altLang="zh-CN" sz="2800">
                <a:latin typeface="Arial" panose="020B0604020202020204" pitchFamily="34" charset="0"/>
              </a:rPr>
              <a:t> security function archetypes</a:t>
            </a:r>
            <a:r>
              <a:rPr lang="zh-CN" altLang="en-US" sz="2800" dirty="0">
                <a:latin typeface="Arial" panose="020B0604020202020204" pitchFamily="34" charset="0"/>
              </a:rPr>
              <a:t>（定义了</a:t>
            </a:r>
            <a:r>
              <a:rPr lang="en-US" altLang="zh-CN" sz="2800">
                <a:latin typeface="Arial" panose="020B0604020202020204" pitchFamily="34" charset="0"/>
              </a:rPr>
              <a:t>4</a:t>
            </a:r>
            <a:r>
              <a:rPr lang="zh-CN" altLang="en-US" sz="2800" dirty="0">
                <a:latin typeface="Arial" panose="020B0604020202020204" pitchFamily="34" charset="0"/>
              </a:rPr>
              <a:t>个核心类）</a:t>
            </a:r>
            <a:endParaRPr lang="en-US" altLang="zh-CN" sz="2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Node-</a:t>
            </a:r>
            <a:r>
              <a:rPr lang="zh-CN" altLang="en-US" sz="2400" dirty="0">
                <a:latin typeface="Arial" panose="020B0604020202020204" pitchFamily="34" charset="0"/>
              </a:rPr>
              <a:t>结点（表示系统输入</a:t>
            </a:r>
            <a:r>
              <a:rPr lang="en-US" altLang="zh-CN" sz="2400">
                <a:latin typeface="Arial" panose="020B0604020202020204" pitchFamily="34" charset="0"/>
              </a:rPr>
              <a:t>[</a:t>
            </a:r>
            <a:r>
              <a:rPr lang="zh-CN" altLang="en-US" sz="2400" dirty="0">
                <a:latin typeface="Arial" panose="020B0604020202020204" pitchFamily="34" charset="0"/>
              </a:rPr>
              <a:t>探测器</a:t>
            </a:r>
            <a:r>
              <a:rPr lang="en-US" altLang="zh-CN" sz="2400">
                <a:latin typeface="Arial" panose="020B0604020202020204" pitchFamily="34" charset="0"/>
              </a:rPr>
              <a:t>]</a:t>
            </a:r>
            <a:r>
              <a:rPr lang="zh-CN" altLang="en-US" sz="2400" dirty="0">
                <a:latin typeface="Arial" panose="020B0604020202020204" pitchFamily="34" charset="0"/>
              </a:rPr>
              <a:t>和输出元素</a:t>
            </a:r>
            <a:r>
              <a:rPr lang="en-US" altLang="zh-CN" sz="2400">
                <a:latin typeface="Arial" panose="020B0604020202020204" pitchFamily="34" charset="0"/>
              </a:rPr>
              <a:t>[</a:t>
            </a:r>
            <a:r>
              <a:rPr lang="zh-CN" altLang="en-US" sz="2400" dirty="0">
                <a:latin typeface="Arial" panose="020B0604020202020204" pitchFamily="34" charset="0"/>
              </a:rPr>
              <a:t>指示器</a:t>
            </a:r>
            <a:r>
              <a:rPr lang="en-US" altLang="zh-CN" sz="2400">
                <a:latin typeface="Arial" panose="020B0604020202020204" pitchFamily="34" charset="0"/>
              </a:rPr>
              <a:t>]</a:t>
            </a:r>
            <a:r>
              <a:rPr lang="zh-CN" altLang="en-US" sz="2400" dirty="0">
                <a:latin typeface="Arial" panose="020B0604020202020204" pitchFamily="34" charset="0"/>
              </a:rPr>
              <a:t>的内聚集合）</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Detector-</a:t>
            </a:r>
            <a:r>
              <a:rPr lang="zh-CN" altLang="en-US" sz="2400" dirty="0">
                <a:latin typeface="Arial" panose="020B0604020202020204" pitchFamily="34" charset="0"/>
              </a:rPr>
              <a:t>探测器</a:t>
            </a:r>
            <a:r>
              <a:rPr lang="en-US" altLang="zh-CN" sz="2400">
                <a:latin typeface="Arial" panose="020B0604020202020204" pitchFamily="34" charset="0"/>
              </a:rPr>
              <a:t>(</a:t>
            </a:r>
            <a:r>
              <a:rPr lang="zh-CN" altLang="en-US" sz="2400" dirty="0">
                <a:latin typeface="Arial" panose="020B0604020202020204" pitchFamily="34" charset="0"/>
              </a:rPr>
              <a:t>所有传感设备的抽象</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Indicator-</a:t>
            </a:r>
            <a:r>
              <a:rPr lang="zh-CN" altLang="en-US" sz="2400" dirty="0">
                <a:latin typeface="Arial" panose="020B0604020202020204" pitchFamily="34" charset="0"/>
              </a:rPr>
              <a:t>指示器</a:t>
            </a:r>
            <a:r>
              <a:rPr lang="en-US" altLang="zh-CN" sz="2400">
                <a:latin typeface="Arial" panose="020B0604020202020204" pitchFamily="34" charset="0"/>
              </a:rPr>
              <a:t>(</a:t>
            </a:r>
            <a:r>
              <a:rPr lang="zh-CN" altLang="en-US" sz="2400" dirty="0">
                <a:latin typeface="Arial" panose="020B0604020202020204" pitchFamily="34" charset="0"/>
              </a:rPr>
              <a:t>所有报警设备的抽象</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Controller-</a:t>
            </a:r>
            <a:r>
              <a:rPr lang="zh-CN" altLang="en-US" sz="2400" dirty="0">
                <a:latin typeface="Arial" panose="020B0604020202020204" pitchFamily="34" charset="0"/>
              </a:rPr>
              <a:t>控制器</a:t>
            </a:r>
            <a:r>
              <a:rPr lang="en-US" altLang="zh-CN" sz="2400">
                <a:latin typeface="Arial" panose="020B0604020202020204" pitchFamily="34" charset="0"/>
              </a:rPr>
              <a:t>(</a:t>
            </a:r>
            <a:r>
              <a:rPr lang="zh-CN" altLang="en-US" sz="2400" dirty="0">
                <a:latin typeface="Arial" panose="020B0604020202020204" pitchFamily="34" charset="0"/>
              </a:rPr>
              <a:t>允许结点报警或撤销报警</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注：图</a:t>
            </a:r>
            <a:r>
              <a:rPr lang="en-US" altLang="zh-CN" sz="2400">
                <a:latin typeface="Arial" panose="020B0604020202020204" pitchFamily="34" charset="0"/>
              </a:rPr>
              <a:t>10.</a:t>
            </a:r>
            <a:r>
              <a:rPr lang="en-US" altLang="zh-CN" sz="2400">
                <a:latin typeface="Arial" panose="020B0604020202020204" pitchFamily="34" charset="0"/>
              </a:rPr>
              <a:t>7</a:t>
            </a:r>
            <a:r>
              <a:rPr lang="zh-CN" altLang="en-US" sz="2400" dirty="0">
                <a:latin typeface="Arial" panose="020B0604020202020204" pitchFamily="34" charset="0"/>
              </a:rPr>
              <a:t>是构成体系结构基础的原型，随着设计的进行，这些抽象必须进一步求精，细化。</a:t>
            </a:r>
            <a:endParaRPr lang="zh-CN" altLang="en-US" sz="2400" dirty="0">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416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41667" name="Rectangle 6"/>
          <p:cNvSpPr>
            <a:spLocks noRot="1"/>
          </p:cNvSpPr>
          <p:nvPr/>
        </p:nvSpPr>
        <p:spPr>
          <a:xfrm>
            <a:off x="0" y="0"/>
            <a:ext cx="5040313" cy="657225"/>
          </a:xfrm>
          <a:prstGeom prst="rect">
            <a:avLst/>
          </a:prstGeom>
          <a:noFill/>
          <a:ln w="9525">
            <a:noFill/>
          </a:ln>
        </p:spPr>
        <p:txBody>
          <a:bodyPr anchor="ctr" anchorCtr="0"/>
          <a:p>
            <a:pPr eaLnBrk="0" hangingPunct="0"/>
            <a:r>
              <a:rPr lang="en-US" altLang="ja-JP" b="1">
                <a:latin typeface="Arial" panose="020B0604020202020204" pitchFamily="34" charset="0"/>
              </a:rPr>
              <a:t>Archetypes</a:t>
            </a:r>
            <a:r>
              <a:rPr lang="zh-CN" altLang="en-US" b="1" dirty="0">
                <a:latin typeface="Arial" panose="020B0604020202020204" pitchFamily="34" charset="0"/>
              </a:rPr>
              <a:t>（举例） </a:t>
            </a:r>
            <a:endParaRPr lang="zh-CN" altLang="en-US" b="1" dirty="0">
              <a:latin typeface="Arial" panose="020B0604020202020204" pitchFamily="34" charset="0"/>
            </a:endParaRPr>
          </a:p>
        </p:txBody>
      </p:sp>
      <p:pic>
        <p:nvPicPr>
          <p:cNvPr id="241668" name="Picture 7"/>
          <p:cNvPicPr>
            <a:picLocks noChangeAspect="1"/>
          </p:cNvPicPr>
          <p:nvPr/>
        </p:nvPicPr>
        <p:blipFill>
          <a:blip r:embed="rId1"/>
          <a:stretch>
            <a:fillRect/>
          </a:stretch>
        </p:blipFill>
        <p:spPr>
          <a:xfrm>
            <a:off x="2447925" y="836613"/>
            <a:ext cx="4511675" cy="5400675"/>
          </a:xfrm>
          <a:prstGeom prst="rect">
            <a:avLst/>
          </a:prstGeom>
          <a:noFill/>
          <a:ln w="12700">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437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43715" name="Rectangle 6"/>
          <p:cNvSpPr>
            <a:spLocks noRot="1"/>
          </p:cNvSpPr>
          <p:nvPr/>
        </p:nvSpPr>
        <p:spPr>
          <a:xfrm>
            <a:off x="0" y="0"/>
            <a:ext cx="9612313" cy="728663"/>
          </a:xfrm>
          <a:prstGeom prst="rect">
            <a:avLst/>
          </a:prstGeom>
          <a:noFill/>
          <a:ln w="9525">
            <a:noFill/>
          </a:ln>
        </p:spPr>
        <p:txBody>
          <a:bodyPr anchor="ctr" anchorCtr="0"/>
          <a:p>
            <a:pPr eaLnBrk="0" hangingPunct="0"/>
            <a:r>
              <a:rPr lang="en-US" altLang="zh-CN" b="1">
                <a:latin typeface="Arial" panose="020B0604020202020204" pitchFamily="34" charset="0"/>
              </a:rPr>
              <a:t>10.6.3 Refine the </a:t>
            </a:r>
            <a:r>
              <a:rPr lang="en-US" altLang="ja-JP" b="1">
                <a:latin typeface="Arial" panose="020B0604020202020204" pitchFamily="34" charset="0"/>
              </a:rPr>
              <a:t>Arch</a:t>
            </a:r>
            <a:r>
              <a:rPr lang="en-US" altLang="zh-CN" b="1">
                <a:latin typeface="Arial" panose="020B0604020202020204" pitchFamily="34" charset="0"/>
              </a:rPr>
              <a:t>itecture into components</a:t>
            </a:r>
            <a:endParaRPr lang="en-US" altLang="ja-JP" b="1">
              <a:latin typeface="Arial" panose="020B0604020202020204" pitchFamily="34" charset="0"/>
            </a:endParaRPr>
          </a:p>
        </p:txBody>
      </p:sp>
      <p:sp>
        <p:nvSpPr>
          <p:cNvPr id="243716" name="Rectangle 7"/>
          <p:cNvSpPr>
            <a:spLocks noRot="1"/>
          </p:cNvSpPr>
          <p:nvPr/>
        </p:nvSpPr>
        <p:spPr>
          <a:xfrm>
            <a:off x="179388" y="836613"/>
            <a:ext cx="8748712" cy="50768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As the software architecture is refined into components, the structure of the system begins to emerge</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例：</a:t>
            </a:r>
            <a:r>
              <a:rPr lang="en-US" altLang="zh-CN" sz="2400">
                <a:latin typeface="Arial" panose="020B0604020202020204" pitchFamily="34" charset="0"/>
              </a:rPr>
              <a:t>Figure 10.8 Overall architectural structure for </a:t>
            </a:r>
            <a:r>
              <a:rPr lang="en-US" altLang="zh-CN" sz="2400" err="1">
                <a:latin typeface="Arial" panose="020B0604020202020204" pitchFamily="34" charset="0"/>
              </a:rPr>
              <a:t>SafeHome</a:t>
            </a:r>
            <a:r>
              <a:rPr lang="en-US" altLang="zh-CN" sz="2400">
                <a:latin typeface="Arial" panose="020B0604020202020204" pitchFamily="34" charset="0"/>
              </a:rPr>
              <a:t> security function with top-level components</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外部通信管理</a:t>
            </a:r>
            <a:endParaRPr lang="zh-CN" altLang="en-US" sz="2400" dirty="0">
              <a:latin typeface="Arial" panose="020B0604020202020204" pitchFamily="34" charset="0"/>
              <a:ea typeface="宋体" panose="02010600030101010101" pitchFamily="2" charset="-122"/>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控制面板处理</a:t>
            </a:r>
            <a:endParaRPr lang="zh-CN" altLang="en-US" sz="2400" dirty="0">
              <a:latin typeface="Arial" panose="020B0604020202020204" pitchFamily="34" charset="0"/>
              <a:ea typeface="宋体" panose="02010600030101010101" pitchFamily="2" charset="-122"/>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探测器管理</a:t>
            </a:r>
            <a:endParaRPr lang="zh-CN" altLang="en-US" sz="2400" dirty="0">
              <a:latin typeface="Arial" panose="020B0604020202020204" pitchFamily="34" charset="0"/>
              <a:ea typeface="宋体" panose="02010600030101010101" pitchFamily="2" charset="-122"/>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警报处理</a:t>
            </a:r>
            <a:endParaRPr lang="zh-CN" altLang="en-US" sz="2400" dirty="0">
              <a:latin typeface="Arial" panose="020B0604020202020204" pitchFamily="34" charset="0"/>
              <a:ea typeface="宋体" panose="02010600030101010101" pitchFamily="2" charset="-122"/>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注：每个顶层构件都必须经过反复的迭代精化</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457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45763" name="Rectangle 6"/>
          <p:cNvSpPr>
            <a:spLocks noRot="1"/>
          </p:cNvSpPr>
          <p:nvPr/>
        </p:nvSpPr>
        <p:spPr>
          <a:xfrm>
            <a:off x="0" y="0"/>
            <a:ext cx="7596188" cy="728663"/>
          </a:xfrm>
          <a:prstGeom prst="rect">
            <a:avLst/>
          </a:prstGeom>
          <a:noFill/>
          <a:ln w="9525">
            <a:noFill/>
          </a:ln>
        </p:spPr>
        <p:txBody>
          <a:bodyPr anchor="ctr" anchorCtr="0"/>
          <a:p>
            <a:pPr eaLnBrk="0" hangingPunct="0"/>
            <a:r>
              <a:rPr lang="en-US" altLang="ja-JP" b="1">
                <a:latin typeface="Arial" panose="020B0604020202020204" pitchFamily="34" charset="0"/>
              </a:rPr>
              <a:t>Component Structure</a:t>
            </a:r>
            <a:r>
              <a:rPr lang="en-US" altLang="zh-CN" b="1">
                <a:latin typeface="Arial" panose="020B0604020202020204" pitchFamily="34" charset="0"/>
              </a:rPr>
              <a:t> </a:t>
            </a:r>
            <a:r>
              <a:rPr lang="zh-CN" altLang="en-US" b="1" dirty="0">
                <a:latin typeface="Arial" panose="020B0604020202020204" pitchFamily="34" charset="0"/>
              </a:rPr>
              <a:t>构建模块结构图</a:t>
            </a:r>
            <a:endParaRPr lang="ja-JP" altLang="en-US" b="1" dirty="0">
              <a:latin typeface="Arial" panose="020B0604020202020204" pitchFamily="34" charset="0"/>
            </a:endParaRPr>
          </a:p>
        </p:txBody>
      </p:sp>
      <p:pic>
        <p:nvPicPr>
          <p:cNvPr id="245764" name="Picture 7"/>
          <p:cNvPicPr>
            <a:picLocks noChangeAspect="1"/>
          </p:cNvPicPr>
          <p:nvPr/>
        </p:nvPicPr>
        <p:blipFill>
          <a:blip r:embed="rId1"/>
          <a:stretch>
            <a:fillRect/>
          </a:stretch>
        </p:blipFill>
        <p:spPr>
          <a:xfrm>
            <a:off x="792163" y="1341438"/>
            <a:ext cx="7285037" cy="3795712"/>
          </a:xfrm>
          <a:prstGeom prst="rect">
            <a:avLst/>
          </a:prstGeom>
          <a:noFill/>
          <a:ln w="12700">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478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47811" name="Rectangle 6"/>
          <p:cNvSpPr>
            <a:spLocks noRot="1"/>
          </p:cNvSpPr>
          <p:nvPr/>
        </p:nvSpPr>
        <p:spPr>
          <a:xfrm>
            <a:off x="3924300" y="944563"/>
            <a:ext cx="4608513" cy="533400"/>
          </a:xfrm>
          <a:prstGeom prst="rect">
            <a:avLst/>
          </a:prstGeom>
          <a:noFill/>
          <a:ln w="9525">
            <a:noFill/>
          </a:ln>
        </p:spPr>
        <p:txBody>
          <a:bodyPr anchor="ctr" anchorCtr="0"/>
          <a:p>
            <a:pPr eaLnBrk="0" hangingPunct="0"/>
            <a:r>
              <a:rPr lang="en-US" altLang="ja-JP" sz="2400" b="1">
                <a:latin typeface="Arial" panose="020B0604020202020204" pitchFamily="34" charset="0"/>
              </a:rPr>
              <a:t>Refined Component Structure</a:t>
            </a:r>
            <a:endParaRPr lang="en-US" altLang="ja-JP" sz="2400" b="1">
              <a:latin typeface="Arial" panose="020B0604020202020204" pitchFamily="34" charset="0"/>
            </a:endParaRPr>
          </a:p>
        </p:txBody>
      </p:sp>
      <p:pic>
        <p:nvPicPr>
          <p:cNvPr id="247812" name="Picture 7"/>
          <p:cNvPicPr>
            <a:picLocks noChangeAspect="1"/>
          </p:cNvPicPr>
          <p:nvPr/>
        </p:nvPicPr>
        <p:blipFill>
          <a:blip r:embed="rId1"/>
          <a:stretch>
            <a:fillRect/>
          </a:stretch>
        </p:blipFill>
        <p:spPr>
          <a:xfrm>
            <a:off x="0" y="765175"/>
            <a:ext cx="6553200" cy="5540375"/>
          </a:xfrm>
          <a:prstGeom prst="rect">
            <a:avLst/>
          </a:prstGeom>
          <a:noFill/>
          <a:ln w="12700">
            <a:noFill/>
          </a:ln>
        </p:spPr>
      </p:pic>
      <p:sp>
        <p:nvSpPr>
          <p:cNvPr id="247813" name="Rectangle 6"/>
          <p:cNvSpPr>
            <a:spLocks noRot="1"/>
          </p:cNvSpPr>
          <p:nvPr/>
        </p:nvSpPr>
        <p:spPr>
          <a:xfrm>
            <a:off x="0" y="0"/>
            <a:ext cx="9144000" cy="728663"/>
          </a:xfrm>
          <a:prstGeom prst="rect">
            <a:avLst/>
          </a:prstGeom>
          <a:noFill/>
          <a:ln w="9525">
            <a:noFill/>
          </a:ln>
        </p:spPr>
        <p:txBody>
          <a:bodyPr anchor="ctr" anchorCtr="0"/>
          <a:p>
            <a:pPr eaLnBrk="0" hangingPunct="0"/>
            <a:r>
              <a:rPr lang="en-US" altLang="zh-CN" b="1">
                <a:latin typeface="Arial" panose="020B0604020202020204" pitchFamily="34" charset="0"/>
              </a:rPr>
              <a:t>10.6.4 Describing Instantiations of the system </a:t>
            </a:r>
            <a:endParaRPr lang="en-US" altLang="ja-JP" b="1">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8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4819" name="Rectangle 6"/>
          <p:cNvSpPr>
            <a:spLocks noRot="1"/>
          </p:cNvSpPr>
          <p:nvPr/>
        </p:nvSpPr>
        <p:spPr>
          <a:xfrm>
            <a:off x="0" y="152400"/>
            <a:ext cx="5653088" cy="520700"/>
          </a:xfrm>
          <a:prstGeom prst="rect">
            <a:avLst/>
          </a:prstGeom>
          <a:noFill/>
          <a:ln w="9525">
            <a:noFill/>
          </a:ln>
        </p:spPr>
        <p:txBody>
          <a:bodyPr anchor="ctr" anchorCtr="0"/>
          <a:p>
            <a:pPr eaLnBrk="0" hangingPunct="0"/>
            <a:r>
              <a:rPr lang="en-US" altLang="zh-CN" b="1">
                <a:latin typeface="Arial" panose="020B0604020202020204" pitchFamily="34" charset="0"/>
              </a:rPr>
              <a:t>9.2 The </a:t>
            </a:r>
            <a:r>
              <a:rPr lang="en-US" altLang="ja-JP" b="1">
                <a:latin typeface="Arial" panose="020B0604020202020204" pitchFamily="34" charset="0"/>
              </a:rPr>
              <a:t>Design </a:t>
            </a:r>
            <a:r>
              <a:rPr lang="en-US" altLang="zh-CN" b="1">
                <a:latin typeface="Arial" panose="020B0604020202020204" pitchFamily="34" charset="0"/>
              </a:rPr>
              <a:t>Process</a:t>
            </a:r>
            <a:endParaRPr lang="en-US" altLang="ja-JP" b="1">
              <a:latin typeface="Arial" panose="020B0604020202020204" pitchFamily="34" charset="0"/>
            </a:endParaRPr>
          </a:p>
        </p:txBody>
      </p:sp>
      <p:sp>
        <p:nvSpPr>
          <p:cNvPr id="34820" name="Rectangle 7"/>
          <p:cNvSpPr>
            <a:spLocks noRot="1"/>
          </p:cNvSpPr>
          <p:nvPr/>
        </p:nvSpPr>
        <p:spPr>
          <a:xfrm>
            <a:off x="250825" y="981075"/>
            <a:ext cx="8229600" cy="3998913"/>
          </a:xfrm>
          <a:prstGeom prst="rect">
            <a:avLst/>
          </a:prstGeom>
          <a:noFill/>
          <a:ln w="9525">
            <a:noFill/>
          </a:ln>
        </p:spPr>
        <p:txBody>
          <a:bodyPr/>
          <a:p>
            <a:pPr marL="342900" indent="-342900" eaLnBrk="0" hangingPunct="0">
              <a:spcBef>
                <a:spcPts val="600"/>
              </a:spcBef>
              <a:buClr>
                <a:srgbClr val="52A930"/>
              </a:buClr>
              <a:buFont typeface="Wingdings" panose="05000000000000000000" pitchFamily="2" charset="2"/>
              <a:buChar char="n"/>
            </a:pPr>
            <a:r>
              <a:rPr lang="en-US" altLang="zh-CN" sz="2800">
                <a:latin typeface="Arial" panose="020B0604020202020204" pitchFamily="34" charset="0"/>
              </a:rPr>
              <a:t>Software design is </a:t>
            </a:r>
            <a:r>
              <a:rPr lang="en-US" altLang="zh-CN" sz="2800" b="1" i="1">
                <a:solidFill>
                  <a:srgbClr val="FF0000"/>
                </a:solidFill>
                <a:latin typeface="Arial" panose="020B0604020202020204" pitchFamily="34" charset="0"/>
              </a:rPr>
              <a:t>an iterative process</a:t>
            </a:r>
            <a:r>
              <a:rPr lang="en-US" altLang="zh-CN" sz="2800">
                <a:latin typeface="Arial" panose="020B0604020202020204" pitchFamily="34" charset="0"/>
              </a:rPr>
              <a:t> through</a:t>
            </a:r>
            <a:r>
              <a:rPr lang="en-US" altLang="ja-JP" sz="2800">
                <a:latin typeface="Arial" panose="020B0604020202020204" pitchFamily="34" charset="0"/>
              </a:rPr>
              <a:t> </a:t>
            </a:r>
            <a:r>
              <a:rPr lang="en-US" altLang="zh-CN" sz="2800">
                <a:latin typeface="Arial" panose="020B0604020202020204" pitchFamily="34" charset="0"/>
              </a:rPr>
              <a:t>which requirement are translated into a “blueprint” for constructing the software.</a:t>
            </a:r>
            <a:endParaRPr lang="en-US" altLang="zh-CN" sz="2800">
              <a:latin typeface="Arial" panose="020B0604020202020204" pitchFamily="34" charset="0"/>
            </a:endParaRPr>
          </a:p>
          <a:p>
            <a:pPr marL="342900" indent="-342900" eaLnBrk="0" hangingPunct="0">
              <a:spcBef>
                <a:spcPts val="600"/>
              </a:spcBef>
              <a:buClr>
                <a:srgbClr val="52A930"/>
              </a:buClr>
              <a:buFont typeface="Wingdings" panose="05000000000000000000" pitchFamily="2" charset="2"/>
              <a:buChar char="n"/>
            </a:pPr>
            <a:r>
              <a:rPr lang="en-US" altLang="zh-CN" sz="2800">
                <a:solidFill>
                  <a:srgbClr val="FF0000"/>
                </a:solidFill>
                <a:latin typeface="Arial" panose="020B0604020202020204" pitchFamily="34" charset="0"/>
              </a:rPr>
              <a:t>Initially</a:t>
            </a:r>
            <a:r>
              <a:rPr lang="en-US" altLang="zh-CN" sz="2800">
                <a:latin typeface="Arial" panose="020B0604020202020204" pitchFamily="34" charset="0"/>
              </a:rPr>
              <a:t>, The design is represented </a:t>
            </a:r>
            <a:r>
              <a:rPr lang="en-US" altLang="zh-CN" sz="2800">
                <a:solidFill>
                  <a:srgbClr val="FF0000"/>
                </a:solidFill>
                <a:latin typeface="Arial" panose="020B0604020202020204" pitchFamily="34" charset="0"/>
              </a:rPr>
              <a:t>a high level of abstraction</a:t>
            </a:r>
            <a:r>
              <a:rPr lang="en-US" altLang="zh-CN" sz="2800">
                <a:latin typeface="Arial" panose="020B0604020202020204" pitchFamily="34" charset="0"/>
              </a:rPr>
              <a:t> -a level that can be directly traced to the specific system objective and  </a:t>
            </a:r>
            <a:r>
              <a:rPr lang="en-US" altLang="zh-CN" sz="2800" err="1">
                <a:latin typeface="Arial" panose="020B0604020202020204" pitchFamily="34" charset="0"/>
              </a:rPr>
              <a:t>and</a:t>
            </a:r>
            <a:r>
              <a:rPr lang="en-US" altLang="zh-CN" sz="2800">
                <a:latin typeface="Arial" panose="020B0604020202020204" pitchFamily="34" charset="0"/>
              </a:rPr>
              <a:t> more detailed data, functional, and behavioral requirements</a:t>
            </a:r>
            <a:endParaRPr lang="en-US" altLang="zh-CN" sz="2800">
              <a:latin typeface="Arial" panose="020B0604020202020204" pitchFamily="34" charset="0"/>
            </a:endParaRPr>
          </a:p>
          <a:p>
            <a:pPr marL="342900" indent="-342900" eaLnBrk="0" hangingPunct="0">
              <a:spcBef>
                <a:spcPts val="600"/>
              </a:spcBef>
              <a:buClr>
                <a:srgbClr val="52A930"/>
              </a:buClr>
              <a:buFont typeface="Wingdings" panose="05000000000000000000" pitchFamily="2" charset="2"/>
              <a:buChar char="n"/>
            </a:pPr>
            <a:r>
              <a:rPr lang="en-US" altLang="zh-CN" sz="2800">
                <a:solidFill>
                  <a:srgbClr val="FF0000"/>
                </a:solidFill>
                <a:latin typeface="Arial" panose="020B0604020202020204" pitchFamily="34" charset="0"/>
              </a:rPr>
              <a:t>As design iterative occur</a:t>
            </a:r>
            <a:r>
              <a:rPr lang="en-US" altLang="zh-CN" sz="2800">
                <a:latin typeface="Arial" panose="020B0604020202020204" pitchFamily="34" charset="0"/>
              </a:rPr>
              <a:t>, subsequent refinement leads to design representations at much </a:t>
            </a:r>
            <a:r>
              <a:rPr lang="en-US" altLang="zh-CN" sz="2800">
                <a:solidFill>
                  <a:srgbClr val="FF0000"/>
                </a:solidFill>
                <a:latin typeface="Arial" panose="020B0604020202020204" pitchFamily="34" charset="0"/>
              </a:rPr>
              <a:t>lower levels of abstraction</a:t>
            </a:r>
            <a:endParaRPr lang="en-US" altLang="zh-CN" sz="2800">
              <a:solidFill>
                <a:srgbClr val="FF0000"/>
              </a:solidFill>
              <a:latin typeface="Arial" panose="020B0604020202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498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49859" name="Rectangle 6"/>
          <p:cNvSpPr>
            <a:spLocks noRot="1"/>
          </p:cNvSpPr>
          <p:nvPr/>
        </p:nvSpPr>
        <p:spPr>
          <a:xfrm>
            <a:off x="647700" y="1160463"/>
            <a:ext cx="5076825" cy="2773362"/>
          </a:xfrm>
          <a:prstGeom prst="rect">
            <a:avLst/>
          </a:prstGeom>
          <a:noFill/>
          <a:ln w="9525">
            <a:noFill/>
          </a:ln>
        </p:spPr>
        <p:txBody>
          <a:bodyPr anchor="ctr" anchorCtr="0"/>
          <a:p>
            <a:pPr eaLnBrk="0" hangingPunct="0"/>
            <a:r>
              <a:rPr lang="en-US" altLang="zh-CN" b="1">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、数据架构</a:t>
            </a:r>
            <a:endParaRPr lang="zh-CN" altLang="en-US" b="1" dirty="0">
              <a:latin typeface="宋体" panose="02010600030101010101" pitchFamily="2" charset="-122"/>
              <a:ea typeface="宋体" panose="02010600030101010101" pitchFamily="2" charset="-122"/>
            </a:endParaRPr>
          </a:p>
          <a:p>
            <a:pPr eaLnBrk="0" hangingPunct="0"/>
            <a:r>
              <a:rPr lang="en-US" altLang="zh-CN" b="1">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、系统结构图</a:t>
            </a:r>
            <a:endParaRPr lang="zh-CN" altLang="en-US" b="1" dirty="0">
              <a:latin typeface="宋体" panose="02010600030101010101" pitchFamily="2" charset="-122"/>
              <a:ea typeface="宋体" panose="02010600030101010101" pitchFamily="2" charset="-122"/>
            </a:endParaRPr>
          </a:p>
          <a:p>
            <a:pPr eaLnBrk="0" hangingPunct="0"/>
            <a:r>
              <a:rPr lang="en-US" altLang="zh-CN" b="1">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、模块结构图</a:t>
            </a:r>
            <a:endParaRPr lang="zh-CN" altLang="en-US" b="1" dirty="0">
              <a:latin typeface="宋体" panose="02010600030101010101" pitchFamily="2" charset="-122"/>
              <a:ea typeface="宋体" panose="02010600030101010101" pitchFamily="2" charset="-122"/>
            </a:endParaRPr>
          </a:p>
          <a:p>
            <a:pPr eaLnBrk="0" hangingPunct="0"/>
            <a:r>
              <a:rPr lang="en-US" altLang="zh-CN" b="1">
                <a:latin typeface="宋体" panose="02010600030101010101" pitchFamily="2" charset="-122"/>
                <a:ea typeface="宋体" panose="02010600030101010101" pitchFamily="2" charset="-122"/>
              </a:rPr>
              <a:t>4</a:t>
            </a:r>
            <a:r>
              <a:rPr lang="zh-CN" altLang="en-US" b="1" dirty="0">
                <a:latin typeface="宋体" panose="02010600030101010101" pitchFamily="2" charset="-122"/>
                <a:ea typeface="宋体" panose="02010600030101010101" pitchFamily="2" charset="-122"/>
              </a:rPr>
              <a:t>、部署图</a:t>
            </a:r>
            <a:endParaRPr lang="zh-CN" altLang="en-US" b="1" dirty="0">
              <a:latin typeface="宋体" panose="02010600030101010101" pitchFamily="2" charset="-122"/>
              <a:ea typeface="宋体" panose="02010600030101010101" pitchFamily="2" charset="-122"/>
            </a:endParaRPr>
          </a:p>
          <a:p>
            <a:pPr eaLnBrk="0" hangingPunct="0"/>
            <a:r>
              <a:rPr lang="en-US" altLang="zh-CN" b="1">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、细化构件描述</a:t>
            </a:r>
            <a:endParaRPr lang="zh-CN" altLang="en-US" b="1" dirty="0">
              <a:latin typeface="宋体" panose="02010600030101010101" pitchFamily="2" charset="-122"/>
              <a:ea typeface="宋体" panose="02010600030101010101" pitchFamily="2" charset="-122"/>
            </a:endParaRPr>
          </a:p>
          <a:p>
            <a:pPr eaLnBrk="0" hangingPunct="0"/>
            <a:r>
              <a:rPr lang="en-US" altLang="zh-CN" b="1">
                <a:latin typeface="宋体" panose="02010600030101010101" pitchFamily="2" charset="-122"/>
                <a:ea typeface="宋体" panose="02010600030101010101" pitchFamily="2" charset="-122"/>
              </a:rPr>
              <a:t>6</a:t>
            </a:r>
            <a:r>
              <a:rPr lang="zh-CN" altLang="en-US" b="1" dirty="0">
                <a:latin typeface="宋体" panose="02010600030101010101" pitchFamily="2" charset="-122"/>
                <a:ea typeface="宋体" panose="02010600030101010101" pitchFamily="2" charset="-122"/>
              </a:rPr>
              <a:t>、其它</a:t>
            </a:r>
            <a:endParaRPr lang="zh-CN" altLang="en-US" b="1" dirty="0">
              <a:latin typeface="宋体" panose="02010600030101010101" pitchFamily="2" charset="-122"/>
              <a:ea typeface="宋体" panose="02010600030101010101" pitchFamily="2" charset="-122"/>
            </a:endParaRPr>
          </a:p>
        </p:txBody>
      </p:sp>
      <p:sp>
        <p:nvSpPr>
          <p:cNvPr id="249860" name="Rectangle 6"/>
          <p:cNvSpPr>
            <a:spLocks noRot="1"/>
          </p:cNvSpPr>
          <p:nvPr/>
        </p:nvSpPr>
        <p:spPr>
          <a:xfrm>
            <a:off x="0" y="0"/>
            <a:ext cx="9144000" cy="728663"/>
          </a:xfrm>
          <a:prstGeom prst="rect">
            <a:avLst/>
          </a:prstGeom>
          <a:noFill/>
          <a:ln w="9525">
            <a:noFill/>
          </a:ln>
        </p:spPr>
        <p:txBody>
          <a:bodyPr anchor="ctr" anchorCtr="0"/>
          <a:p>
            <a:pPr eaLnBrk="0" hangingPunct="0"/>
            <a:r>
              <a:rPr lang="zh-CN" altLang="en-US" b="1" dirty="0">
                <a:latin typeface="Arial" panose="020B0604020202020204" pitchFamily="34" charset="0"/>
              </a:rPr>
              <a:t>架构设计主要成果 </a:t>
            </a:r>
            <a:endParaRPr lang="ja-JP" altLang="en-US" b="1" dirty="0">
              <a:latin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5" name="Rectangle 2"/>
          <p:cNvSpPr>
            <a:spLocks noGrp="1"/>
          </p:cNvSpPr>
          <p:nvPr>
            <p:ph type="title"/>
          </p:nvPr>
        </p:nvSpPr>
        <p:spPr>
          <a:xfrm>
            <a:off x="287338" y="225425"/>
            <a:ext cx="9072562" cy="381000"/>
          </a:xfrm>
        </p:spPr>
        <p:txBody>
          <a:bodyPr vert="horz" wrap="square" lIns="91440" tIns="45720" rIns="91440" bIns="45720" anchor="ctr" anchorCtr="0"/>
          <a:p>
            <a:r>
              <a:rPr lang="en-US" altLang="zh-CN">
                <a:ea typeface="宋体" panose="02010600030101010101" pitchFamily="2" charset="-122"/>
              </a:rPr>
              <a:t>10.7 </a:t>
            </a:r>
            <a:r>
              <a:rPr lang="en-US" altLang="zh-CN"/>
              <a:t>Assessing Alternative Architectural Designs</a:t>
            </a:r>
            <a:endParaRPr lang="en-US" altLang="zh-CN"/>
          </a:p>
        </p:txBody>
      </p:sp>
      <p:sp>
        <p:nvSpPr>
          <p:cNvPr id="251906" name="Rectangle 3"/>
          <p:cNvSpPr>
            <a:spLocks noGrp="1"/>
          </p:cNvSpPr>
          <p:nvPr>
            <p:ph type="body"/>
          </p:nvPr>
        </p:nvSpPr>
        <p:spPr>
          <a:xfrm>
            <a:off x="427990" y="761365"/>
            <a:ext cx="8637270" cy="5462270"/>
          </a:xfrm>
          <a:prstGeom prst="rect">
            <a:avLst/>
          </a:prstGeom>
          <a:solidFill>
            <a:srgbClr val="FFFFFF"/>
          </a:solidFill>
          <a:ln w="9525" cap="flat" cmpd="sng">
            <a:solidFill>
              <a:srgbClr val="000000"/>
            </a:solidFill>
            <a:prstDash val="solid"/>
            <a:round/>
            <a:headEnd type="none" w="med" len="med"/>
            <a:tailEnd type="none" w="med" len="med"/>
          </a:ln>
        </p:spPr>
        <p:txBody>
          <a:bodyPr/>
          <a:p>
            <a:pPr marL="0" indent="0">
              <a:buNone/>
            </a:pPr>
            <a:r>
              <a:rPr lang="zh-CN" altLang="en-US" dirty="0">
                <a:ea typeface="宋体" panose="02010600030101010101" pitchFamily="2" charset="-122"/>
                <a:sym typeface="+mn-ea"/>
              </a:rPr>
              <a:t>评估</a:t>
            </a:r>
            <a:r>
              <a:rPr lang="zh-CN" altLang="en-US" dirty="0">
                <a:solidFill>
                  <a:srgbClr val="FF0000"/>
                </a:solidFill>
                <a:ea typeface="宋体" panose="02010600030101010101" pitchFamily="2" charset="-122"/>
                <a:sym typeface="+mn-ea"/>
              </a:rPr>
              <a:t>可选</a:t>
            </a:r>
            <a:r>
              <a:rPr lang="zh-CN" altLang="en-US" dirty="0">
                <a:ea typeface="宋体" panose="02010600030101010101" pitchFamily="2" charset="-122"/>
                <a:sym typeface="+mn-ea"/>
              </a:rPr>
              <a:t>的体系结构设计</a:t>
            </a:r>
            <a:endParaRPr lang="zh-CN" altLang="en-US" dirty="0">
              <a:ea typeface="宋体" panose="02010600030101010101" pitchFamily="2" charset="-122"/>
            </a:endParaRPr>
          </a:p>
          <a:p>
            <a:pPr marL="0" indent="0">
              <a:buNone/>
            </a:pPr>
            <a:r>
              <a:rPr lang="zh-CN" altLang="en-US" dirty="0">
                <a:ea typeface="宋体" panose="02010600030101010101" pitchFamily="2" charset="-122"/>
              </a:rPr>
              <a:t>In their book on the evaluation of software architectures,“To put it bluntly, an architecture is a bet, a wager on the success of a</a:t>
            </a:r>
            <a:r>
              <a:rPr lang="en-US" altLang="zh-CN" dirty="0">
                <a:ea typeface="宋体" panose="02010600030101010101" pitchFamily="2" charset="-122"/>
              </a:rPr>
              <a:t> </a:t>
            </a:r>
            <a:r>
              <a:rPr lang="zh-CN" altLang="en-US" dirty="0">
                <a:ea typeface="宋体" panose="02010600030101010101" pitchFamily="2" charset="-122"/>
              </a:rPr>
              <a:t>system.”</a:t>
            </a:r>
            <a:endParaRPr lang="zh-CN" altLang="en-US" dirty="0">
              <a:ea typeface="宋体" panose="02010600030101010101" pitchFamily="2" charset="-122"/>
            </a:endParaRPr>
          </a:p>
          <a:p>
            <a:r>
              <a:rPr lang="zh-CN" altLang="en-US" dirty="0">
                <a:ea typeface="宋体" panose="02010600030101010101" pitchFamily="2" charset="-122"/>
              </a:rPr>
              <a:t>The big question for a software architect and the software engineers who will work to build a system is simple: Will the architectural bet pay off?</a:t>
            </a:r>
            <a:endParaRPr lang="zh-CN" altLang="en-US" dirty="0">
              <a:ea typeface="宋体" panose="02010600030101010101" pitchFamily="2" charset="-122"/>
            </a:endParaRPr>
          </a:p>
          <a:p>
            <a:r>
              <a:rPr lang="zh-CN" altLang="en-US" dirty="0">
                <a:ea typeface="宋体" panose="02010600030101010101" pitchFamily="2" charset="-122"/>
              </a:rPr>
              <a:t>To help answer this question, architectural design should result in a number of</a:t>
            </a:r>
            <a:r>
              <a:rPr lang="en-US" altLang="zh-CN" dirty="0">
                <a:ea typeface="宋体" panose="02010600030101010101" pitchFamily="2" charset="-122"/>
              </a:rPr>
              <a:t> </a:t>
            </a:r>
            <a:r>
              <a:rPr lang="zh-CN" altLang="en-US" dirty="0">
                <a:ea typeface="宋体" panose="02010600030101010101" pitchFamily="2" charset="-122"/>
              </a:rPr>
              <a:t>architectural alternatives that are each assessed to determine which is the most appropriate for the problem to be solved.</a:t>
            </a:r>
            <a:endParaRPr lang="zh-CN" altLang="en-US" dirty="0">
              <a:ea typeface="宋体" panose="02010600030101010101" pitchFamily="2" charset="-122"/>
            </a:endParaRPr>
          </a:p>
        </p:txBody>
      </p:sp>
      <p:sp>
        <p:nvSpPr>
          <p:cNvPr id="25190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5190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29"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a:t>
            </a:r>
            <a:endParaRPr lang="en-US" altLang="zh-CN" sz="1000">
              <a:latin typeface="Arial" panose="020B0604020202020204" pitchFamily="34" charset="0"/>
            </a:endParaRPr>
          </a:p>
        </p:txBody>
      </p:sp>
      <p:sp>
        <p:nvSpPr>
          <p:cNvPr id="252930"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252931" name="Rectangle 2"/>
          <p:cNvSpPr>
            <a:spLocks noGrp="1"/>
          </p:cNvSpPr>
          <p:nvPr>
            <p:ph type="title"/>
          </p:nvPr>
        </p:nvSpPr>
        <p:spPr>
          <a:xfrm>
            <a:off x="0" y="0"/>
            <a:ext cx="7891463" cy="627063"/>
          </a:xfrm>
        </p:spPr>
        <p:txBody>
          <a:bodyPr vert="horz" wrap="square" lIns="91440" tIns="45720" rIns="91440" bIns="45720" anchor="b" anchorCtr="0"/>
          <a:p>
            <a:pPr eaLnBrk="1" hangingPunct="1"/>
            <a:r>
              <a:rPr lang="en-US" altLang="zh-CN">
                <a:ea typeface="宋体" panose="02010600030101010101" pitchFamily="2" charset="-122"/>
              </a:rPr>
              <a:t>Architectural Tradeoff Analysis</a:t>
            </a:r>
            <a:r>
              <a:rPr lang="zh-CN" altLang="en-US">
                <a:ea typeface="宋体" panose="02010600030101010101" pitchFamily="2" charset="-122"/>
              </a:rPr>
              <a:t>：</a:t>
            </a:r>
            <a:endParaRPr lang="zh-CN" altLang="en-US">
              <a:ea typeface="宋体" panose="02010600030101010101" pitchFamily="2" charset="-122"/>
            </a:endParaRPr>
          </a:p>
        </p:txBody>
      </p:sp>
      <p:sp>
        <p:nvSpPr>
          <p:cNvPr id="188419" name="Text Box 3"/>
          <p:cNvSpPr txBox="1">
            <a:spLocks noChangeArrowheads="1"/>
          </p:cNvSpPr>
          <p:nvPr/>
        </p:nvSpPr>
        <p:spPr bwMode="auto">
          <a:xfrm>
            <a:off x="245745" y="724535"/>
            <a:ext cx="8674100" cy="5350510"/>
          </a:xfrm>
          <a:prstGeom prst="rect">
            <a:avLst/>
          </a:prstGeom>
          <a:noFill/>
          <a:ln>
            <a:noFill/>
          </a:ln>
          <a:effectLst/>
        </p:spPr>
        <p:txBody>
          <a:bodyPr>
            <a:noAutofit/>
          </a:bodyPr>
          <a:p>
            <a:pPr marR="0" defTabSz="914400" eaLnBrk="0" hangingPunct="0"/>
            <a:r>
              <a:rPr lang="en-US" altLang="zh-CN" sz="2400">
                <a:ea typeface="宋体" panose="02010600030101010101" pitchFamily="2" charset="-122"/>
                <a:sym typeface="+mn-ea"/>
              </a:rPr>
              <a:t>The Software Engineering Institute (SEI) has developed an </a:t>
            </a:r>
            <a:r>
              <a:rPr lang="en-US" altLang="zh-CN" sz="2400">
                <a:solidFill>
                  <a:srgbClr val="FF0000"/>
                </a:solidFill>
                <a:ea typeface="宋体" panose="02010600030101010101" pitchFamily="2" charset="-122"/>
                <a:sym typeface="+mn-ea"/>
              </a:rPr>
              <a:t>architecture trade-off analysis method (ATAM)</a:t>
            </a:r>
            <a:r>
              <a:rPr lang="en-US" altLang="zh-CN" sz="2400">
                <a:ea typeface="宋体" panose="02010600030101010101" pitchFamily="2" charset="-122"/>
                <a:sym typeface="+mn-ea"/>
              </a:rPr>
              <a:t> that establishes an iterative evaluation process for software architectures. </a:t>
            </a:r>
            <a:r>
              <a:rPr lang="en-US" altLang="zh-CN" sz="2400">
                <a:ea typeface="宋体" panose="02010600030101010101" pitchFamily="2" charset="-122"/>
                <a:sym typeface="+mn-ea"/>
              </a:rPr>
              <a:t>The design analysis activities that follow are performed iteratively:</a:t>
            </a:r>
            <a:endParaRPr lang="en-US" altLang="zh-CN" sz="2400">
              <a:ea typeface="宋体" panose="02010600030101010101" pitchFamily="2" charset="-122"/>
            </a:endParaRPr>
          </a:p>
          <a:p>
            <a:pPr marR="0" defTabSz="914400" eaLnBrk="0" hangingPunct="0"/>
            <a:r>
              <a:rPr kumimoji="0" lang="en-US" altLang="zh-CN" sz="2000" kern="1200" cap="none" spc="0" normalizeH="0" baseline="0" noProof="1">
                <a:ea typeface="宋体" panose="02010600030101010101" pitchFamily="2" charset="-122"/>
                <a:cs typeface="+mn-cs"/>
                <a:sym typeface="+mn-ea"/>
              </a:rPr>
              <a:t>1.  Collect scenarios. </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2.  Elicit requirements, constraints, and environment description. </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3.  Describe the architectural styles/patterns that have been chosen to address the scenarios and requirements:</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	• module view</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	• process view</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	• data flow view</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4.  Evaluate quality attributes by considered each attribute in isolation. </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5.  Identify the sensitivity of quality attributes to various architectural attributes for a specific architectural style. </a:t>
            </a:r>
            <a:endParaRPr kumimoji="0" lang="en-US" altLang="zh-CN" sz="2000" kern="1200" cap="none" spc="0" normalizeH="0" baseline="0" noProof="1">
              <a:ea typeface="宋体" panose="02010600030101010101" pitchFamily="2" charset="-122"/>
              <a:cs typeface="+mn-cs"/>
              <a:sym typeface="+mn-ea"/>
            </a:endParaRPr>
          </a:p>
          <a:p>
            <a:pPr marR="0" defTabSz="914400" eaLnBrk="0" hangingPunct="0"/>
            <a:r>
              <a:rPr kumimoji="0" lang="en-US" altLang="zh-CN" sz="2000" kern="1200" cap="none" spc="0" normalizeH="0" baseline="0" noProof="1">
                <a:ea typeface="宋体" panose="02010600030101010101" pitchFamily="2" charset="-122"/>
                <a:cs typeface="+mn-cs"/>
                <a:sym typeface="+mn-ea"/>
              </a:rPr>
              <a:t>6.  Critique candidate architectures (developed in step 3) using the sensitivity analysis conducted in step 5. </a:t>
            </a:r>
            <a:endParaRPr kumimoji="0" lang="en-US" altLang="zh-CN" sz="2000" kern="1200" cap="none" spc="0" normalizeH="0" baseline="0" noProof="1">
              <a:ea typeface="宋体" panose="02010600030101010101" pitchFamily="2" charset="-122"/>
              <a:cs typeface="+mn-cs"/>
              <a:sym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1" name="Title 1"/>
          <p:cNvSpPr>
            <a:spLocks noGrp="1"/>
          </p:cNvSpPr>
          <p:nvPr>
            <p:ph type="title"/>
          </p:nvPr>
        </p:nvSpPr>
        <p:spPr/>
        <p:txBody>
          <a:bodyPr vert="horz" wrap="square" lIns="91440" tIns="45720" rIns="91440" bIns="45720" anchor="b" anchorCtr="0"/>
          <a:p>
            <a:pPr eaLnBrk="1" hangingPunct="1"/>
            <a:r>
              <a:rPr lang="en-US" altLang="zh-CN">
                <a:ea typeface="宋体" panose="02010600030101010101" pitchFamily="2" charset="-122"/>
              </a:rPr>
              <a:t>10.7.1 Architecture Reviews</a:t>
            </a:r>
            <a:r>
              <a:rPr lang="zh-CN" altLang="en-US" dirty="0">
                <a:ea typeface="宋体" panose="02010600030101010101" pitchFamily="2" charset="-122"/>
              </a:rPr>
              <a:t>（参考）</a:t>
            </a:r>
            <a:endParaRPr lang="zh-CN" altLang="en-US" dirty="0">
              <a:ea typeface="宋体" panose="02010600030101010101" pitchFamily="2" charset="-122"/>
            </a:endParaRPr>
          </a:p>
        </p:txBody>
      </p:sp>
      <p:sp>
        <p:nvSpPr>
          <p:cNvPr id="256002" name="Content Placeholder 2"/>
          <p:cNvSpPr>
            <a:spLocks noGrp="1"/>
          </p:cNvSpPr>
          <p:nvPr>
            <p:ph/>
          </p:nvPr>
        </p:nvSpPr>
        <p:spPr>
          <a:xfrm>
            <a:off x="447040" y="1066800"/>
            <a:ext cx="8203565" cy="4419600"/>
          </a:xfrm>
          <a:prstGeom prst="rect">
            <a:avLst/>
          </a:prstGeom>
          <a:solidFill>
            <a:srgbClr val="FFFFFF"/>
          </a:solidFill>
          <a:ln w="9525" cap="flat" cmpd="sng">
            <a:solidFill>
              <a:srgbClr val="000000"/>
            </a:solidFill>
            <a:prstDash val="solid"/>
            <a:round/>
            <a:headEnd type="none" w="med" len="med"/>
            <a:tailEnd type="none" w="med" len="med"/>
          </a:ln>
        </p:spPr>
        <p:txBody>
          <a:bodyPr/>
          <a:p>
            <a:pPr eaLnBrk="1" hangingPunct="1"/>
            <a:r>
              <a:rPr lang="en-US" altLang="zh-CN">
                <a:ea typeface="宋体" panose="02010600030101010101" pitchFamily="2" charset="-122"/>
              </a:rPr>
              <a:t>Assess the ability of the software architecture to meet the systems quality requirements and identify potential risks</a:t>
            </a:r>
            <a:endParaRPr lang="en-US" altLang="zh-CN">
              <a:ea typeface="宋体" panose="02010600030101010101" pitchFamily="2" charset="-122"/>
            </a:endParaRPr>
          </a:p>
          <a:p>
            <a:pPr eaLnBrk="1" hangingPunct="1"/>
            <a:r>
              <a:rPr lang="en-US" altLang="zh-CN">
                <a:ea typeface="宋体" panose="02010600030101010101" pitchFamily="2" charset="-122"/>
              </a:rPr>
              <a:t>Have the potential to reduce project costs by detecting design problems early</a:t>
            </a:r>
            <a:endParaRPr lang="en-US" altLang="zh-CN">
              <a:ea typeface="宋体" panose="02010600030101010101" pitchFamily="2" charset="-122"/>
            </a:endParaRPr>
          </a:p>
          <a:p>
            <a:pPr eaLnBrk="1" hangingPunct="1"/>
            <a:r>
              <a:rPr lang="en-US" altLang="zh-CN">
                <a:ea typeface="宋体" panose="02010600030101010101" pitchFamily="2" charset="-122"/>
              </a:rPr>
              <a:t>Often make use of experience-based reviews, prototype evaluation, and scenario reviews, and checklists</a:t>
            </a:r>
            <a:endParaRPr lang="en-US" altLang="zh-CN">
              <a:ea typeface="宋体" panose="02010600030101010101" pitchFamily="2" charset="-122"/>
            </a:endParaRPr>
          </a:p>
          <a:p>
            <a:pPr eaLnBrk="1" hangingPunct="1">
              <a:buNone/>
            </a:pPr>
            <a:endParaRPr lang="en-US" altLang="zh-CN">
              <a:ea typeface="宋体" panose="02010600030101010101" pitchFamily="2" charset="-122"/>
            </a:endParaRPr>
          </a:p>
        </p:txBody>
      </p:sp>
      <p:sp>
        <p:nvSpPr>
          <p:cNvPr id="256003"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a:t>
            </a:r>
            <a:endParaRPr lang="en-US" altLang="zh-CN" sz="1000">
              <a:latin typeface="Arial" panose="020B0604020202020204" pitchFamily="34" charset="0"/>
            </a:endParaRPr>
          </a:p>
        </p:txBody>
      </p:sp>
      <p:sp>
        <p:nvSpPr>
          <p:cNvPr id="256004"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10" y="152400"/>
            <a:ext cx="8458200" cy="678611"/>
          </a:xfrm>
        </p:spPr>
        <p:txBody>
          <a:bodyPr>
            <a:noAutofit/>
          </a:bodyPr>
          <a:lstStyle/>
          <a:p>
            <a:r>
              <a:rPr lang="en-US" sz="2800" noProof="0" dirty="0">
                <a:solidFill>
                  <a:schemeClr val="tx1"/>
                </a:solidFill>
                <a:latin typeface="Times New Roman" panose="02020603050405020304" charset="0"/>
                <a:cs typeface="Times New Roman" panose="02020603050405020304" charset="0"/>
              </a:rPr>
              <a:t>10.7.2 Pattern-based Architectural Reviews</a:t>
            </a:r>
            <a:endParaRPr lang="en-US" sz="2800" noProof="0" dirty="0">
              <a:solidFill>
                <a:schemeClr val="tx1"/>
              </a:solidFill>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76709"/>
            <a:ext cx="8458200" cy="5276491"/>
          </a:xfrm>
        </p:spPr>
        <p:txBody>
          <a:bodyPr vert="horz" lIns="91440" tIns="45720" rIns="91440" bIns="45720" rtlCol="0">
            <a:noAutofit/>
          </a:bodyPr>
          <a:lstStyle/>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Identify and discuss the quality attributes by walking through the use cases.</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Discuss a diagram of system’s architecture in relation to its requirements.</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Identify the architecture patterns used and match the system’s structure to the patterns’ structure.</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Use existing documentation and use cases to determine each pattern’s effect on quality attributes. </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Identify all quality issues raised by architecture patterns used in the design. </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a:p>
            <a:pPr marL="403225" indent="-403225">
              <a:lnSpc>
                <a:spcPct val="90000"/>
              </a:lnSpc>
              <a:spcBef>
                <a:spcPts val="1000"/>
              </a:spcBef>
              <a:spcAft>
                <a:spcPts val="0"/>
              </a:spcAft>
              <a:buFont typeface="+mj-lt"/>
              <a:buAutoNum type="arabicPeriod"/>
              <a:defRPr/>
            </a:pPr>
            <a:r>
              <a:rPr lang="en-US" altLang="en-US" sz="2400" noProof="0" dirty="0">
                <a:solidFill>
                  <a:schemeClr val="tx1"/>
                </a:solidFill>
                <a:effectLst>
                  <a:outerShdw blurRad="38100" dist="38100" dir="2700000" algn="tl">
                    <a:srgbClr val="FFFFFF"/>
                  </a:outerShdw>
                </a:effectLst>
                <a:ea typeface="MS PGothic" panose="020B0600070205080204" pitchFamily="34" charset="-128"/>
              </a:rPr>
              <a:t>Develop a short summary of issues uncovered during the meeting and make revisions to the walking skeleton.</a:t>
            </a:r>
            <a:endParaRPr lang="en-US" altLang="en-US" sz="2400" noProof="0" dirty="0">
              <a:solidFill>
                <a:schemeClr val="tx1"/>
              </a:solidFill>
              <a:effectLst>
                <a:outerShdw blurRad="38100" dist="38100" dir="2700000" algn="tl">
                  <a:srgbClr val="FFFFFF"/>
                </a:outerShdw>
              </a:effectLst>
              <a:ea typeface="MS PGothic" panose="020B0600070205080204" pitchFamily="34" charset="-128"/>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570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57027" name="Rectangle 51"/>
          <p:cNvSpPr>
            <a:spLocks noRot="1"/>
          </p:cNvSpPr>
          <p:nvPr/>
        </p:nvSpPr>
        <p:spPr>
          <a:xfrm>
            <a:off x="0" y="152400"/>
            <a:ext cx="3779838" cy="538163"/>
          </a:xfrm>
          <a:prstGeom prst="rect">
            <a:avLst/>
          </a:prstGeom>
          <a:noFill/>
          <a:ln w="12700">
            <a:noFill/>
          </a:ln>
        </p:spPr>
        <p:txBody>
          <a:bodyPr lIns="63500" tIns="25400" rIns="63500" bIns="25400">
            <a:spAutoFit/>
          </a:bodyPr>
          <a:p>
            <a:pPr eaLnBrk="0" hangingPunct="0"/>
            <a:r>
              <a:rPr lang="zh-CN" altLang="en-US" b="1" dirty="0">
                <a:latin typeface="Arial" panose="020B0604020202020204" pitchFamily="34" charset="0"/>
                <a:ea typeface="宋体" panose="02010600030101010101" pitchFamily="2" charset="-122"/>
              </a:rPr>
              <a:t>设计文档模版</a:t>
            </a:r>
            <a:endParaRPr lang="zh-CN" altLang="en-US" b="1" dirty="0">
              <a:latin typeface="Arial" panose="020B0604020202020204" pitchFamily="34" charset="0"/>
              <a:ea typeface="宋体" panose="02010600030101010101" pitchFamily="2" charset="-122"/>
            </a:endParaRPr>
          </a:p>
        </p:txBody>
      </p:sp>
      <p:sp>
        <p:nvSpPr>
          <p:cNvPr id="579636" name="Rectangle 52"/>
          <p:cNvSpPr>
            <a:spLocks noChangeArrowheads="1"/>
          </p:cNvSpPr>
          <p:nvPr/>
        </p:nvSpPr>
        <p:spPr bwMode="auto">
          <a:xfrm>
            <a:off x="0" y="728663"/>
            <a:ext cx="50038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marL="342900" indent="-342900" eaLnBrk="0" hangingPunct="0">
              <a:lnSpc>
                <a:spcPct val="90000"/>
              </a:lnSpc>
              <a:buClr>
                <a:schemeClr val="folHlink"/>
              </a:buClr>
              <a:buFont typeface="Wingdings" panose="05000000000000000000" pitchFamily="2" charset="2"/>
              <a:buChar char="n"/>
            </a:pP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一． 引言</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lnSpc>
                <a:spcPct val="90000"/>
              </a:lnSpc>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编写目的</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lnSpc>
                <a:spcPct val="90000"/>
              </a:lnSpc>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项目背景（略）</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lnSpc>
                <a:spcPct val="90000"/>
              </a:lnSpc>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3.</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定义：在该概要设计说明书中的专门术语有：</a:t>
            </a: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XXX </a:t>
            </a:r>
            <a:endPar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lnSpc>
                <a:spcPct val="90000"/>
              </a:lnSpc>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4.</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参考资料</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342900" indent="-342900" eaLnBrk="0" hangingPunct="0">
              <a:lnSpc>
                <a:spcPct val="90000"/>
              </a:lnSpc>
              <a:buClr>
                <a:schemeClr val="folHlink"/>
              </a:buClr>
              <a:buFont typeface="Wingdings" panose="05000000000000000000" pitchFamily="2" charset="2"/>
              <a:buChar char="n"/>
            </a:pP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二． 任务概述</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目标</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运行环境：</a:t>
            </a: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Win</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t>
            </a: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iOS</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 </a:t>
            </a: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Android</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3.</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需求概述（略）</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4.</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条件与限制</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342900" indent="-342900" eaLnBrk="0" hangingPunct="0">
              <a:lnSpc>
                <a:spcPct val="90000"/>
              </a:lnSpc>
              <a:buClr>
                <a:schemeClr val="folHlink"/>
              </a:buClr>
              <a:buFont typeface="Wingdings" panose="05000000000000000000" pitchFamily="2" charset="2"/>
              <a:buChar char="n"/>
            </a:pPr>
            <a:r>
              <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三． 总体设计</a:t>
            </a:r>
            <a:endPar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．总体架构</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  系统的总体结构图、数据流程图等：</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．系统主要功能和模块设计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  部署图，各模块功能描述，程序、算法流程（包括协作图、类图等）</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342900" indent="-342900" eaLnBrk="0" hangingPunct="0">
              <a:buClr>
                <a:schemeClr val="folHlink"/>
              </a:buClr>
              <a:buFont typeface="Wingdings" panose="05000000000000000000" pitchFamily="2" charset="2"/>
              <a:buChar char="n"/>
            </a:pPr>
            <a:endPar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p:txBody>
      </p:sp>
      <p:sp>
        <p:nvSpPr>
          <p:cNvPr id="2" name="Rectangle 52"/>
          <p:cNvSpPr>
            <a:spLocks noChangeArrowheads="1"/>
          </p:cNvSpPr>
          <p:nvPr/>
        </p:nvSpPr>
        <p:spPr bwMode="auto">
          <a:xfrm>
            <a:off x="5256213" y="728663"/>
            <a:ext cx="388778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eaLnBrk="0" hangingPunct="0">
              <a:buClr>
                <a:schemeClr val="folHlink"/>
              </a:buClr>
              <a:buFont typeface="Wingdings" panose="05000000000000000000" pitchFamily="2" charset="2"/>
              <a:buChar char="n"/>
            </a:pPr>
            <a:r>
              <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四． 数据设计</a:t>
            </a:r>
            <a:endPar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数据结构（数据表、数据库）设计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OO-</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类的设计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物理结构设计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3.</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数据结构与程序的关系</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eaLnBrk="0" hangingPunct="0">
              <a:buClr>
                <a:schemeClr val="folHlink"/>
              </a:buClr>
              <a:buFont typeface="Wingdings" panose="05000000000000000000" pitchFamily="2" charset="2"/>
              <a:buChar char="n"/>
            </a:pPr>
            <a:r>
              <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五． 接口设计</a:t>
            </a:r>
            <a:endParaRPr lang="zh-CN" altLang="en-US" sz="2000">
              <a:solidFill>
                <a:srgbClr val="FF0000"/>
              </a:solidFill>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用户界面 </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外部接口（略）</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3.</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内部接口（略）</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eaLnBrk="0" hangingPunct="0">
              <a:buClr>
                <a:schemeClr val="folHlink"/>
              </a:buClr>
              <a:buFont typeface="Wingdings" panose="05000000000000000000" pitchFamily="2" charset="2"/>
              <a:buChar char="n"/>
            </a:pP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六． 其它</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1.</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运行设计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2.</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出错处理设计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3.</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安全保密设计</a:t>
            </a:r>
            <a:endPar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Tx/>
              <a:buChar char="n"/>
            </a:pPr>
            <a:r>
              <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4.</a:t>
            </a:r>
            <a:r>
              <a:rPr lang="zh-CN" altLang="en-US"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维护设计</a:t>
            </a:r>
            <a:endParaRPr lang="en-US" altLang="zh-CN" sz="200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590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59075" name="Rectangle 51"/>
          <p:cNvSpPr>
            <a:spLocks noRot="1"/>
          </p:cNvSpPr>
          <p:nvPr/>
        </p:nvSpPr>
        <p:spPr>
          <a:xfrm>
            <a:off x="0" y="152400"/>
            <a:ext cx="4341813" cy="544513"/>
          </a:xfrm>
          <a:prstGeom prst="rect">
            <a:avLst/>
          </a:prstGeom>
          <a:noFill/>
          <a:ln w="12700">
            <a:noFill/>
          </a:ln>
        </p:spPr>
        <p:txBody>
          <a:bodyPr wrap="none" lIns="63500" tIns="25400" rIns="63500" bIns="25400">
            <a:spAutoFit/>
          </a:bodyPr>
          <a:p>
            <a:pPr eaLnBrk="0" hangingPunct="0"/>
            <a:r>
              <a:rPr lang="en-US" altLang="zh-CN" b="1">
                <a:latin typeface="Arial" panose="020B0604020202020204" pitchFamily="34" charset="0"/>
              </a:rPr>
              <a:t>Example: ATC Design</a:t>
            </a:r>
            <a:endParaRPr lang="en-US" altLang="ja-JP" b="1">
              <a:latin typeface="Arial" panose="020B0604020202020204" pitchFamily="34" charset="0"/>
            </a:endParaRPr>
          </a:p>
        </p:txBody>
      </p:sp>
      <p:sp>
        <p:nvSpPr>
          <p:cNvPr id="579636" name="Rectangle 52"/>
          <p:cNvSpPr>
            <a:spLocks noChangeArrowheads="1"/>
          </p:cNvSpPr>
          <p:nvPr/>
        </p:nvSpPr>
        <p:spPr bwMode="auto">
          <a:xfrm>
            <a:off x="755650" y="836613"/>
            <a:ext cx="67691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Architecture </a:t>
            </a: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Module</a:t>
            </a: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Interface</a:t>
            </a: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Data</a:t>
            </a: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a:t>
            </a: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r>
              <a:rPr kumimoji="0" lang="en-US" altLang="zh-CN" sz="3200" b="1" i="0" u="none" strike="noStrike" kern="1200" cap="none" spc="0" normalizeH="0" baseline="0" noProof="1">
                <a:solidFill>
                  <a:schemeClr val="tx1"/>
                </a:solidFill>
                <a:latin typeface="Arial" panose="020B0604020202020204" pitchFamily="34" charset="0"/>
                <a:ea typeface="MS PGothic" panose="020B0600070205080204" pitchFamily="34" charset="-128"/>
                <a:cs typeface="+mn-cs"/>
                <a:sym typeface="+mn-ea"/>
              </a:rPr>
              <a:t>ATC Design</a:t>
            </a:r>
            <a:r>
              <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详见</a:t>
            </a:r>
            <a:r>
              <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WORD</a:t>
            </a:r>
            <a:r>
              <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rPr>
              <a:t>文档</a:t>
            </a:r>
            <a:endPar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Clr>
                <a:schemeClr val="folHlink"/>
              </a:buClr>
              <a:buFont typeface="Wingdings" panose="05000000000000000000" pitchFamily="2" charset="2"/>
              <a:buChar char="n"/>
            </a:pPr>
            <a:endParaRPr kumimoji="0" lang="en-US" altLang="zh-CN" sz="24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11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1123" name="Rectangle 6"/>
          <p:cNvSpPr>
            <a:spLocks noRot="1"/>
          </p:cNvSpPr>
          <p:nvPr/>
        </p:nvSpPr>
        <p:spPr>
          <a:xfrm>
            <a:off x="0" y="0"/>
            <a:ext cx="7667625" cy="728663"/>
          </a:xfrm>
          <a:prstGeom prst="rect">
            <a:avLst/>
          </a:prstGeom>
          <a:noFill/>
          <a:ln w="9525">
            <a:noFill/>
          </a:ln>
        </p:spPr>
        <p:txBody>
          <a:bodyPr anchor="ctr" anchorCtr="0"/>
          <a:p>
            <a:pPr eaLnBrk="0" hangingPunct="0"/>
            <a:r>
              <a:rPr lang="en-US" altLang="zh-CN" b="1">
                <a:latin typeface="Arial" panose="020B0604020202020204" pitchFamily="34" charset="0"/>
              </a:rPr>
              <a:t>Summary</a:t>
            </a:r>
            <a:endParaRPr lang="en-US" altLang="ja-JP" b="1">
              <a:latin typeface="Arial" panose="020B0604020202020204" pitchFamily="34" charset="0"/>
            </a:endParaRPr>
          </a:p>
        </p:txBody>
      </p:sp>
      <p:sp>
        <p:nvSpPr>
          <p:cNvPr id="505863" name="Text Box 7"/>
          <p:cNvSpPr txBox="1">
            <a:spLocks noChangeArrowheads="1"/>
          </p:cNvSpPr>
          <p:nvPr/>
        </p:nvSpPr>
        <p:spPr bwMode="auto">
          <a:xfrm>
            <a:off x="179388" y="908050"/>
            <a:ext cx="8101013" cy="50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lnSpc>
                <a:spcPct val="90000"/>
              </a:lnSpc>
              <a:spcBef>
                <a:spcPct val="50000"/>
              </a:spcBef>
            </a:pPr>
            <a:r>
              <a:rPr kumimoji="0" lang="en-US" altLang="zh-CN" sz="2400" kern="1200" cap="none" spc="0" normalizeH="0" baseline="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n-ea"/>
              </a:rPr>
              <a:t>Software Architecture</a:t>
            </a: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the structure of the system, which comprise software components, the externally visible properties of those components and the relationships among them.</a:t>
            </a:r>
            <a:r>
              <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rPr>
              <a:t>（架构包括软件构件，构件的属性和构件之间的相互关系）</a:t>
            </a:r>
            <a:endPar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pPr>
            <a:r>
              <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The architecture is not the operational software. Rather, it is a representation that enables a software engineer to: </a:t>
            </a:r>
            <a:endPar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analyze the effectiveness of the design in meeting its stated requirements, </a:t>
            </a:r>
            <a:endPar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consider architectural alternatives at a stage when making design changes is still relatively easy, and </a:t>
            </a:r>
            <a:endPar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spcBef>
                <a:spcPct val="50000"/>
              </a:spcBef>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reduce the risks associated with the construction of the software.</a:t>
            </a:r>
            <a:endParaRPr kumimoji="0" lang="en-US" altLang="ja-JP" sz="2400" kern="1200" cap="none" spc="0" normalizeH="0" baseline="0" noProof="1">
              <a:latin typeface="Palatino" pitchFamily="-128" charset="0"/>
              <a:ea typeface="MS PGothic" panose="020B0600070205080204" pitchFamily="34" charset="-128"/>
              <a:cs typeface="+mn-cs"/>
              <a:sym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31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3171" name="Rectangle 51"/>
          <p:cNvSpPr>
            <a:spLocks noRot="1"/>
          </p:cNvSpPr>
          <p:nvPr/>
        </p:nvSpPr>
        <p:spPr>
          <a:xfrm>
            <a:off x="0" y="152400"/>
            <a:ext cx="2092325" cy="538163"/>
          </a:xfrm>
          <a:prstGeom prst="rect">
            <a:avLst/>
          </a:prstGeom>
          <a:noFill/>
          <a:ln w="12700">
            <a:noFill/>
          </a:ln>
        </p:spPr>
        <p:txBody>
          <a:bodyPr wrap="none" lIns="63500" tIns="25400" rIns="63500" bIns="25400">
            <a:spAutoFit/>
          </a:bodyPr>
          <a:p>
            <a:pPr eaLnBrk="0" hangingPunct="0"/>
            <a:r>
              <a:rPr lang="en-US" altLang="zh-CN" b="1">
                <a:latin typeface="Arial" panose="020B0604020202020204" pitchFamily="34" charset="0"/>
              </a:rPr>
              <a:t>Summary </a:t>
            </a:r>
            <a:endParaRPr lang="en-US" altLang="zh-CN" b="1">
              <a:latin typeface="Arial" panose="020B0604020202020204" pitchFamily="34" charset="0"/>
            </a:endParaRPr>
          </a:p>
        </p:txBody>
      </p:sp>
      <p:sp>
        <p:nvSpPr>
          <p:cNvPr id="579636" name="Rectangle 52"/>
          <p:cNvSpPr>
            <a:spLocks noChangeArrowheads="1"/>
          </p:cNvSpPr>
          <p:nvPr/>
        </p:nvSpPr>
        <p:spPr bwMode="auto">
          <a:xfrm>
            <a:off x="287338" y="836613"/>
            <a:ext cx="8605838"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marL="0" marR="0" indent="0" algn="l" defTabSz="914400" rtl="0" eaLnBrk="0" fontAlgn="base" latinLnBrk="0" hangingPunct="0">
              <a:lnSpc>
                <a:spcPct val="90000"/>
              </a:lnSpc>
              <a:spcBef>
                <a:spcPct val="50000"/>
              </a:spcBef>
              <a:spcAft>
                <a:spcPct val="0"/>
              </a:spcAft>
              <a:buNone/>
            </a:pPr>
            <a:endParaRPr kumimoji="0" lang="en-US" altLang="zh-CN" sz="3200" b="0"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Clr>
                <a:schemeClr val="folHlink"/>
              </a:buClr>
              <a:buFont typeface="Wingdings" panose="05000000000000000000" pitchFamily="2" charset="2"/>
              <a:buChar char="n"/>
            </a:pPr>
            <a:r>
              <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rPr>
              <a:t>系统体系结构提供了待构造系统的整体视图，它描述软件构件的结构和组织，构件的特点以及构件之间的连接。</a:t>
            </a:r>
            <a:endPar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endParaRPr>
          </a:p>
          <a:p>
            <a:pPr marL="0" marR="0" indent="0" algn="l" defTabSz="914400" rtl="0" eaLnBrk="0" fontAlgn="base" latinLnBrk="0" hangingPunct="0">
              <a:lnSpc>
                <a:spcPct val="100000"/>
              </a:lnSpc>
              <a:spcBef>
                <a:spcPct val="0"/>
              </a:spcBef>
              <a:spcAft>
                <a:spcPct val="0"/>
              </a:spcAft>
              <a:buClr>
                <a:schemeClr val="folHlink"/>
              </a:buClr>
              <a:buFont typeface="Wingdings" panose="05000000000000000000" pitchFamily="2" charset="2"/>
              <a:buChar char="n"/>
            </a:pPr>
            <a:r>
              <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rPr>
              <a:t>软件构件包括程序模块和程序操作的各种数据表示，因此数据设计是软件体系结构设计的一个组成部分。</a:t>
            </a:r>
            <a:endPar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endParaRPr>
          </a:p>
          <a:p>
            <a:pPr marL="0" marR="0" indent="0" algn="l" defTabSz="914400" rtl="0" eaLnBrk="0" fontAlgn="base" latinLnBrk="0" hangingPunct="0">
              <a:lnSpc>
                <a:spcPct val="100000"/>
              </a:lnSpc>
              <a:spcBef>
                <a:spcPct val="0"/>
              </a:spcBef>
              <a:spcAft>
                <a:spcPct val="0"/>
              </a:spcAft>
              <a:buClr>
                <a:schemeClr val="folHlink"/>
              </a:buClr>
              <a:buFont typeface="Wingdings" panose="05000000000000000000" pitchFamily="2" charset="2"/>
              <a:buChar char="n"/>
            </a:pPr>
            <a:r>
              <a:rPr kumimoji="0" lang="zh-CN" altLang="en-US" sz="3200" b="0" i="0" u="none" strike="noStrike" kern="1200" cap="none" spc="0" normalizeH="0" baseline="0" noProof="1" dirty="0">
                <a:solidFill>
                  <a:schemeClr val="tx1"/>
                </a:solidFill>
                <a:latin typeface="Arial" panose="020B0604020202020204" pitchFamily="34" charset="0"/>
                <a:ea typeface="宋体" panose="02010600030101010101" pitchFamily="2" charset="-122"/>
                <a:cs typeface="+mn-cs"/>
                <a:sym typeface="+mn-ea"/>
              </a:rPr>
              <a:t>体系结构设计注重于早期的设计决策</a:t>
            </a:r>
            <a:endParaRPr kumimoji="0" lang="en-US" altLang="zh-CN" sz="2800" b="0" i="0" u="none" strike="noStrike" kern="1200" cap="none" spc="0" normalizeH="0" baseline="0" noProof="1">
              <a:solidFill>
                <a:schemeClr val="tx1"/>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52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5219" name="Rectangle 51"/>
          <p:cNvSpPr>
            <a:spLocks noRot="1"/>
          </p:cNvSpPr>
          <p:nvPr/>
        </p:nvSpPr>
        <p:spPr>
          <a:xfrm>
            <a:off x="0" y="152400"/>
            <a:ext cx="2092325" cy="538163"/>
          </a:xfrm>
          <a:prstGeom prst="rect">
            <a:avLst/>
          </a:prstGeom>
          <a:noFill/>
          <a:ln w="12700">
            <a:noFill/>
          </a:ln>
        </p:spPr>
        <p:txBody>
          <a:bodyPr wrap="none" lIns="63500" tIns="25400" rIns="63500" bIns="25400">
            <a:spAutoFit/>
          </a:bodyPr>
          <a:p>
            <a:pPr eaLnBrk="0" hangingPunct="0"/>
            <a:r>
              <a:rPr lang="en-US" altLang="zh-CN" b="1">
                <a:latin typeface="Arial" panose="020B0604020202020204" pitchFamily="34" charset="0"/>
              </a:rPr>
              <a:t>Summary </a:t>
            </a:r>
            <a:endParaRPr lang="en-US" altLang="zh-CN" b="1">
              <a:latin typeface="Arial" panose="020B0604020202020204" pitchFamily="34" charset="0"/>
            </a:endParaRPr>
          </a:p>
        </p:txBody>
      </p:sp>
      <p:sp>
        <p:nvSpPr>
          <p:cNvPr id="579636" name="Rectangle 52"/>
          <p:cNvSpPr>
            <a:spLocks noChangeArrowheads="1"/>
          </p:cNvSpPr>
          <p:nvPr/>
        </p:nvSpPr>
        <p:spPr bwMode="auto">
          <a:xfrm>
            <a:off x="287338" y="836613"/>
            <a:ext cx="8605838" cy="574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eaLnBrk="0" fontAlgn="base" hangingPunct="0">
              <a:lnSpc>
                <a:spcPct val="90000"/>
              </a:lnSpc>
              <a:spcBef>
                <a:spcPct val="50000"/>
              </a:spcBef>
            </a:pPr>
            <a:r>
              <a:rPr lang="en-US" altLang="zh-CN" sz="2800" strike="noStrike"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S PGothic" panose="020B0600070205080204" pitchFamily="34" charset="-128"/>
              </a:rPr>
              <a:t>A number of different architectural styles and patterns are available to the software engineer and may be applied with a given architectural genre. </a:t>
            </a:r>
            <a:endParaRPr lang="en-US" altLang="zh-CN" sz="2800" strike="noStrike" noProof="1">
              <a:effectLst>
                <a:outerShdw blurRad="38100" dist="38100" dir="2700000">
                  <a:srgbClr val="C0C0C0"/>
                </a:outerShdw>
              </a:effectLst>
              <a:latin typeface="Arial" panose="020B0604020202020204" pitchFamily="34" charset="0"/>
              <a:sym typeface="MS PGothic" panose="020B0600070205080204" pitchFamily="34" charset="-128"/>
            </a:endParaRPr>
          </a:p>
          <a:p>
            <a:pPr eaLnBrk="0" fontAlgn="base" hangingPunct="0">
              <a:buClr>
                <a:schemeClr val="folHlink"/>
              </a:buClr>
            </a:pPr>
            <a:r>
              <a:rPr lang="zh-CN" altLang="en-US" sz="2800" strike="noStrike"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S PGothic" panose="020B0600070205080204" pitchFamily="34" charset="-128"/>
              </a:rPr>
              <a:t>要了解和掌握一些风格和模式</a:t>
            </a:r>
            <a:endParaRPr lang="zh-CN" altLang="en-US" sz="2800" strike="noStrike" noProof="1" dirty="0">
              <a:effectLst>
                <a:outerShdw blurRad="38100" dist="38100" dir="2700000">
                  <a:srgbClr val="C0C0C0"/>
                </a:outerShdw>
              </a:effectLst>
              <a:latin typeface="Arial" panose="020B0604020202020204" pitchFamily="34" charset="0"/>
              <a:sym typeface="MS PGothic" panose="020B0600070205080204" pitchFamily="34" charset="-128"/>
            </a:endParaRPr>
          </a:p>
          <a:p>
            <a:pPr eaLnBrk="0" fontAlgn="base" hangingPunct="0">
              <a:buClr>
                <a:schemeClr val="folHlink"/>
              </a:buClr>
            </a:pPr>
            <a:endParaRPr lang="zh-CN" altLang="en-US" sz="2800" strike="noStrike" noProof="1" dirty="0">
              <a:effectLst>
                <a:outerShdw blurRad="38100" dist="38100" dir="2700000">
                  <a:srgbClr val="C0C0C0"/>
                </a:outerShdw>
              </a:effectLst>
              <a:latin typeface="Arial" panose="020B0604020202020204" pitchFamily="34" charset="0"/>
              <a:sym typeface="MS PGothic" panose="020B0600070205080204" pitchFamily="34" charset="-128"/>
            </a:endParaRPr>
          </a:p>
          <a:p>
            <a:pPr eaLnBrk="0" fontAlgn="base" hangingPunct="0">
              <a:buClr>
                <a:schemeClr val="bg1"/>
              </a:buClr>
              <a:buChar char="•"/>
            </a:pPr>
            <a:r>
              <a:rPr lang="en-US" altLang="ja-JP" strike="noStrike" noProof="1">
                <a:latin typeface="Arial" panose="020B0604020202020204" pitchFamily="34" charset="0"/>
                <a:ea typeface="MS PGothic" panose="020B0600070205080204" pitchFamily="34" charset="-128"/>
                <a:cs typeface="+mn-cs"/>
                <a:sym typeface="MS PGothic" panose="020B0600070205080204" pitchFamily="34" charset="-128"/>
              </a:rPr>
              <a:t>Data-centered architectures</a:t>
            </a: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bg1"/>
              </a:buClr>
              <a:buChar char="•"/>
            </a:pPr>
            <a:r>
              <a:rPr lang="en-US" altLang="ja-JP" strike="noStrike" noProof="1">
                <a:latin typeface="Arial" panose="020B0604020202020204" pitchFamily="34" charset="0"/>
                <a:ea typeface="MS PGothic" panose="020B0600070205080204" pitchFamily="34" charset="-128"/>
                <a:cs typeface="+mn-cs"/>
                <a:sym typeface="MS PGothic" panose="020B0600070205080204" pitchFamily="34" charset="-128"/>
              </a:rPr>
              <a:t>Data flow architectures</a:t>
            </a: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bg1"/>
              </a:buClr>
              <a:buChar char="•"/>
            </a:pPr>
            <a:r>
              <a:rPr lang="en-US" altLang="ja-JP" strike="noStrike" noProof="1">
                <a:latin typeface="Arial" panose="020B0604020202020204" pitchFamily="34" charset="0"/>
                <a:ea typeface="MS PGothic" panose="020B0600070205080204" pitchFamily="34" charset="-128"/>
                <a:cs typeface="+mn-cs"/>
                <a:sym typeface="MS PGothic" panose="020B0600070205080204" pitchFamily="34" charset="-128"/>
              </a:rPr>
              <a:t>Call and return architectures</a:t>
            </a: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bg1"/>
              </a:buClr>
              <a:buChar char="•"/>
            </a:pPr>
            <a:r>
              <a:rPr lang="en-US" altLang="ja-JP" strike="noStrike" noProof="1">
                <a:latin typeface="Arial" panose="020B0604020202020204" pitchFamily="34" charset="0"/>
                <a:ea typeface="MS PGothic" panose="020B0600070205080204" pitchFamily="34" charset="-128"/>
                <a:cs typeface="+mn-cs"/>
                <a:sym typeface="MS PGothic" panose="020B0600070205080204" pitchFamily="34" charset="-128"/>
              </a:rPr>
              <a:t>Object-oriented architectures</a:t>
            </a: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bg1"/>
              </a:buClr>
              <a:buChar char="•"/>
            </a:pPr>
            <a:r>
              <a:rPr lang="en-US" altLang="ja-JP" strike="noStrike" noProof="1">
                <a:latin typeface="Arial" panose="020B0604020202020204" pitchFamily="34" charset="0"/>
                <a:ea typeface="MS PGothic" panose="020B0600070205080204" pitchFamily="34" charset="-128"/>
                <a:cs typeface="+mn-cs"/>
                <a:sym typeface="MS PGothic" panose="020B0600070205080204" pitchFamily="34" charset="-128"/>
              </a:rPr>
              <a:t>Layered architectures</a:t>
            </a: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bg1"/>
              </a:buClr>
            </a:pPr>
            <a:endParaRPr lang="en-US" altLang="zh-CN" strike="noStrike" noProof="1">
              <a:latin typeface="Arial" panose="020B0604020202020204" pitchFamily="34" charset="0"/>
              <a:sym typeface="MS PGothic" panose="020B0600070205080204" pitchFamily="34" charset="-128"/>
            </a:endParaRPr>
          </a:p>
          <a:p>
            <a:pPr eaLnBrk="0" fontAlgn="base" hangingPunct="0">
              <a:buClr>
                <a:schemeClr val="folHlink"/>
              </a:buClr>
            </a:pPr>
            <a:endParaRPr lang="zh-CN" altLang="en-US" sz="2800" strike="noStrike" noProof="1" dirty="0">
              <a:effectLst>
                <a:outerShdw blurRad="38100" dist="38100" dir="2700000">
                  <a:srgbClr val="C0C0C0"/>
                </a:outerShdw>
              </a:effectLst>
              <a:latin typeface="Arial" panose="020B0604020202020204" pitchFamily="34" charset="0"/>
              <a:sym typeface="MS PGothic" panose="020B0600070205080204" pitchFamily="34" charset="-128"/>
            </a:endParaRPr>
          </a:p>
          <a:p>
            <a:pPr marL="742950" lvl="1" indent="-285750" eaLnBrk="0" fontAlgn="base" hangingPunct="0">
              <a:lnSpc>
                <a:spcPct val="90000"/>
              </a:lnSpc>
              <a:buClr>
                <a:schemeClr val="folHlink"/>
              </a:buClr>
              <a:buFontTx/>
              <a:buChar char="n"/>
            </a:pPr>
            <a:endParaRPr lang="en-US" altLang="zh-CN" sz="2800" strike="noStrike" noProof="1">
              <a:effectLst>
                <a:outerShdw blurRad="38100" dist="38100" dir="2700000">
                  <a:srgbClr val="C0C0C0"/>
                </a:outerShdw>
              </a:effectLst>
              <a:latin typeface="Palatino" pitchFamily="-128" charset="0"/>
              <a:sym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68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6867" name="Rectangle 6"/>
          <p:cNvSpPr>
            <a:spLocks noRot="1"/>
          </p:cNvSpPr>
          <p:nvPr/>
        </p:nvSpPr>
        <p:spPr>
          <a:xfrm>
            <a:off x="0" y="152400"/>
            <a:ext cx="9575800" cy="520700"/>
          </a:xfrm>
          <a:prstGeom prst="rect">
            <a:avLst/>
          </a:prstGeom>
          <a:noFill/>
          <a:ln w="9525">
            <a:noFill/>
          </a:ln>
        </p:spPr>
        <p:txBody>
          <a:bodyPr anchor="ctr" anchorCtr="0"/>
          <a:p>
            <a:pPr eaLnBrk="0" hangingPunct="0"/>
            <a:r>
              <a:rPr lang="en-US" altLang="zh-CN" sz="2800" b="1">
                <a:latin typeface="Arial" panose="020B0604020202020204" pitchFamily="34" charset="0"/>
              </a:rPr>
              <a:t>9.2.1 A guide for the evaluation of a </a:t>
            </a:r>
            <a:r>
              <a:rPr lang="en-US" altLang="zh-CN" sz="3600" b="1">
                <a:solidFill>
                  <a:srgbClr val="FF0000"/>
                </a:solidFill>
                <a:latin typeface="Arial" panose="020B0604020202020204" pitchFamily="34" charset="0"/>
              </a:rPr>
              <a:t>good design</a:t>
            </a:r>
            <a:endParaRPr lang="en-US" altLang="ja-JP" sz="3600" b="1">
              <a:solidFill>
                <a:srgbClr val="FF0000"/>
              </a:solidFill>
              <a:latin typeface="Arial" panose="020B0604020202020204" pitchFamily="34" charset="0"/>
            </a:endParaRPr>
          </a:p>
        </p:txBody>
      </p:sp>
      <p:sp>
        <p:nvSpPr>
          <p:cNvPr id="36868" name="Rectangle 7"/>
          <p:cNvSpPr>
            <a:spLocks noRot="1"/>
          </p:cNvSpPr>
          <p:nvPr/>
        </p:nvSpPr>
        <p:spPr>
          <a:xfrm>
            <a:off x="250825" y="800100"/>
            <a:ext cx="8713788" cy="5257800"/>
          </a:xfrm>
          <a:prstGeom prst="rect">
            <a:avLst/>
          </a:prstGeom>
          <a:noFill/>
          <a:ln w="9525">
            <a:noFill/>
          </a:ln>
        </p:spPr>
        <p:txBody>
          <a:bodyPr/>
          <a:p>
            <a:pPr marL="342900" indent="-342900" eaLnBrk="0" hangingPunct="0">
              <a:spcBef>
                <a:spcPts val="600"/>
              </a:spcBef>
              <a:buClr>
                <a:srgbClr val="52A930"/>
              </a:buClr>
            </a:pPr>
            <a:r>
              <a:rPr lang="zh-CN" altLang="en-US" sz="2400" dirty="0">
                <a:latin typeface="Arial" panose="020B0604020202020204" pitchFamily="34" charset="0"/>
              </a:rPr>
              <a:t>指导良好设计评价的</a:t>
            </a:r>
            <a:r>
              <a:rPr lang="en-US" altLang="zh-CN" sz="2400">
                <a:latin typeface="Arial" panose="020B0604020202020204" pitchFamily="34" charset="0"/>
              </a:rPr>
              <a:t>3</a:t>
            </a:r>
            <a:r>
              <a:rPr lang="zh-CN" altLang="en-US" sz="2400" dirty="0">
                <a:latin typeface="Arial" panose="020B0604020202020204" pitchFamily="34" charset="0"/>
              </a:rPr>
              <a:t>个特征：</a:t>
            </a:r>
            <a:endParaRPr lang="zh-CN" altLang="en-US" sz="2400" dirty="0">
              <a:latin typeface="Arial" panose="020B0604020202020204" pitchFamily="34" charset="0"/>
            </a:endParaRPr>
          </a:p>
          <a:p>
            <a:pPr marL="342900" indent="-342900" eaLnBrk="0" hangingPunct="0">
              <a:spcBef>
                <a:spcPts val="600"/>
              </a:spcBef>
              <a:buClr>
                <a:srgbClr val="52A930"/>
              </a:buClr>
              <a:buFont typeface="Wingdings" panose="05000000000000000000" pitchFamily="2" charset="2"/>
              <a:buChar char="n"/>
            </a:pPr>
            <a:r>
              <a:rPr lang="en-US" altLang="ja-JP" sz="2400">
                <a:latin typeface="Arial" panose="020B0604020202020204" pitchFamily="34" charset="0"/>
              </a:rPr>
              <a:t>the design must implement all of the </a:t>
            </a:r>
            <a:r>
              <a:rPr lang="en-US" altLang="ja-JP" sz="2400">
                <a:solidFill>
                  <a:srgbClr val="FF0000"/>
                </a:solidFill>
                <a:latin typeface="Arial" panose="020B0604020202020204" pitchFamily="34" charset="0"/>
              </a:rPr>
              <a:t>explicit requirements</a:t>
            </a:r>
            <a:r>
              <a:rPr lang="en-US" altLang="ja-JP" sz="2400">
                <a:latin typeface="Arial" panose="020B0604020202020204" pitchFamily="34" charset="0"/>
              </a:rPr>
              <a:t> contained in the analysis model, and it must accommodate all of the </a:t>
            </a:r>
            <a:r>
              <a:rPr lang="en-US" altLang="ja-JP" sz="2400">
                <a:solidFill>
                  <a:srgbClr val="FF0000"/>
                </a:solidFill>
                <a:latin typeface="Arial" panose="020B0604020202020204" pitchFamily="34" charset="0"/>
              </a:rPr>
              <a:t>implicit requirements</a:t>
            </a:r>
            <a:r>
              <a:rPr lang="en-US" altLang="ja-JP" sz="2400">
                <a:latin typeface="Arial" panose="020B0604020202020204" pitchFamily="34" charset="0"/>
              </a:rPr>
              <a:t> desired by the customer</a:t>
            </a:r>
            <a:r>
              <a:rPr lang="en-US" altLang="ja-JP"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（实现所有明确需求和隐含需求）</a:t>
            </a:r>
            <a:endParaRPr lang="zh-CN" altLang="en-US" sz="2400" dirty="0">
              <a:latin typeface="宋体" panose="02010600030101010101" pitchFamily="2" charset="-122"/>
              <a:ea typeface="宋体" panose="02010600030101010101" pitchFamily="2" charset="-122"/>
            </a:endParaRPr>
          </a:p>
          <a:p>
            <a:pPr marL="342900" indent="-342900" eaLnBrk="0" hangingPunct="0">
              <a:spcBef>
                <a:spcPts val="600"/>
              </a:spcBef>
              <a:buClr>
                <a:srgbClr val="52A930"/>
              </a:buClr>
              <a:buFont typeface="Wingdings" panose="05000000000000000000" pitchFamily="2" charset="2"/>
              <a:buChar char="n"/>
            </a:pPr>
            <a:r>
              <a:rPr lang="en-US" altLang="ja-JP" sz="2400">
                <a:latin typeface="Arial" panose="020B0604020202020204" pitchFamily="34" charset="0"/>
              </a:rPr>
              <a:t>the design must be a readable, understandable guide for those who generate code and for those who test and subsequently support the software.</a:t>
            </a:r>
            <a:r>
              <a:rPr lang="zh-CN" altLang="en-US" sz="2400" dirty="0">
                <a:latin typeface="Arial" panose="020B0604020202020204" pitchFamily="34" charset="0"/>
                <a:ea typeface="宋体" panose="02010600030101010101" pitchFamily="2" charset="-122"/>
              </a:rPr>
              <a:t>（易读、易懂，容易生成代码。详细设计）</a:t>
            </a:r>
            <a:endParaRPr lang="zh-CN" altLang="en-US" sz="2400" dirty="0">
              <a:latin typeface="Arial" panose="020B0604020202020204" pitchFamily="34" charset="0"/>
              <a:ea typeface="宋体" panose="02010600030101010101" pitchFamily="2" charset="-122"/>
            </a:endParaRPr>
          </a:p>
          <a:p>
            <a:pPr marL="342900" indent="-342900" eaLnBrk="0" hangingPunct="0">
              <a:spcBef>
                <a:spcPts val="600"/>
              </a:spcBef>
              <a:buClr>
                <a:srgbClr val="52A930"/>
              </a:buClr>
              <a:buFont typeface="Wingdings" panose="05000000000000000000" pitchFamily="2" charset="2"/>
              <a:buChar char="n"/>
            </a:pPr>
            <a:r>
              <a:rPr lang="en-US" altLang="ja-JP" sz="2400">
                <a:latin typeface="Arial" panose="020B0604020202020204" pitchFamily="34" charset="0"/>
              </a:rPr>
              <a:t>the design should provide a </a:t>
            </a:r>
            <a:r>
              <a:rPr lang="en-US" altLang="ja-JP" sz="2400">
                <a:solidFill>
                  <a:srgbClr val="FF0000"/>
                </a:solidFill>
                <a:latin typeface="Arial" panose="020B0604020202020204" pitchFamily="34" charset="0"/>
              </a:rPr>
              <a:t>complete picture of the software</a:t>
            </a:r>
            <a:r>
              <a:rPr lang="en-US" altLang="ja-JP" sz="2400">
                <a:latin typeface="Arial" panose="020B0604020202020204" pitchFamily="34" charset="0"/>
              </a:rPr>
              <a:t>, addressing the data, functional, and behavioral domains from an implementation perspective.</a:t>
            </a:r>
            <a:r>
              <a:rPr lang="zh-CN" altLang="en-US" sz="2400" dirty="0">
                <a:latin typeface="Arial" panose="020B0604020202020204" pitchFamily="34" charset="0"/>
              </a:rPr>
              <a:t>（</a:t>
            </a:r>
            <a:r>
              <a:rPr lang="zh-CN" altLang="en-US" sz="2400" dirty="0">
                <a:latin typeface="Arial" panose="020B0604020202020204" pitchFamily="34" charset="0"/>
                <a:ea typeface="宋体" panose="02010600030101010101" pitchFamily="2" charset="-122"/>
              </a:rPr>
              <a:t>应提供软件的全貌，从实现的角度说明</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数据、功能和行为域。概要设计）</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72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7267" name="Rectangle 51"/>
          <p:cNvSpPr>
            <a:spLocks noRot="1"/>
          </p:cNvSpPr>
          <p:nvPr/>
        </p:nvSpPr>
        <p:spPr>
          <a:xfrm>
            <a:off x="0" y="152400"/>
            <a:ext cx="2092325" cy="538163"/>
          </a:xfrm>
          <a:prstGeom prst="rect">
            <a:avLst/>
          </a:prstGeom>
          <a:noFill/>
          <a:ln w="12700">
            <a:noFill/>
          </a:ln>
        </p:spPr>
        <p:txBody>
          <a:bodyPr wrap="none" lIns="63500" tIns="25400" rIns="63500" bIns="25400">
            <a:spAutoFit/>
          </a:bodyPr>
          <a:p>
            <a:pPr eaLnBrk="0" hangingPunct="0"/>
            <a:r>
              <a:rPr lang="en-US" altLang="zh-CN" b="1">
                <a:latin typeface="Arial" panose="020B0604020202020204" pitchFamily="34" charset="0"/>
              </a:rPr>
              <a:t>Summary </a:t>
            </a:r>
            <a:endParaRPr lang="en-US" altLang="zh-CN" b="1">
              <a:latin typeface="Arial" panose="020B0604020202020204" pitchFamily="34" charset="0"/>
            </a:endParaRPr>
          </a:p>
        </p:txBody>
      </p:sp>
      <p:sp>
        <p:nvSpPr>
          <p:cNvPr id="579636" name="Rectangle 52"/>
          <p:cNvSpPr>
            <a:spLocks noChangeArrowheads="1"/>
          </p:cNvSpPr>
          <p:nvPr/>
        </p:nvSpPr>
        <p:spPr bwMode="auto">
          <a:xfrm>
            <a:off x="287338" y="836613"/>
            <a:ext cx="8640763" cy="468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eaLnBrk="0" hangingPunct="0">
              <a:buClr>
                <a:schemeClr val="folHlink"/>
              </a:buClr>
            </a:pPr>
            <a:r>
              <a:rPr lang="zh-CN" altLang="en-US" sz="2400" dirty="0">
                <a:effectLst>
                  <a:outerShdw blurRad="38100" dist="38100" dir="2700000">
                    <a:srgbClr val="C0C0C0"/>
                  </a:outerShdw>
                </a:effectLst>
                <a:latin typeface="Arial" panose="020B0604020202020204" pitchFamily="34" charset="0"/>
                <a:sym typeface="MS PGothic" panose="020B0600070205080204" pitchFamily="34" charset="-128"/>
              </a:rPr>
              <a:t>设计步骤：</a:t>
            </a:r>
            <a:endParaRPr lang="zh-CN" altLang="en-US" sz="2400" dirty="0">
              <a:effectLst>
                <a:outerShdw blurRad="38100" dist="38100" dir="2700000">
                  <a:srgbClr val="C0C0C0"/>
                </a:outerShdw>
              </a:effectLst>
              <a:latin typeface="Arial" panose="020B0604020202020204" pitchFamily="34" charset="0"/>
              <a:sym typeface="MS PGothic" panose="020B0600070205080204" pitchFamily="34" charset="-128"/>
            </a:endParaRPr>
          </a:p>
          <a:p>
            <a:pPr eaLnBrk="0" hangingPunct="0">
              <a:lnSpc>
                <a:spcPct val="90000"/>
              </a:lnSpc>
              <a:buClr>
                <a:schemeClr val="folHlink"/>
              </a:buClr>
              <a:buFont typeface="Wingdings" panose="05000000000000000000" pitchFamily="2" charset="2"/>
              <a:buChar char="n"/>
            </a:pP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Architecture design is accomplished using four distinct steps:</a:t>
            </a:r>
            <a:endParaRPr lang="en-US" altLang="zh-CN" sz="2400">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lnSpc>
                <a:spcPct val="90000"/>
              </a:lnSpc>
              <a:buClr>
                <a:schemeClr val="folHlink"/>
              </a:buClr>
              <a:buFont typeface="Wingdings" panose="05000000000000000000" charset="0"/>
              <a:buChar char="n"/>
            </a:pP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The system must </a:t>
            </a:r>
            <a:r>
              <a:rPr lang="en-US" altLang="zh-CN" sz="240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be represented in context</a:t>
            </a: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 </a:t>
            </a:r>
            <a:r>
              <a:rPr lang="zh-CN" altLang="en-US" sz="2400" b="1" i="1" dirty="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a:t>
            </a:r>
            <a:r>
              <a:rPr lang="en-US" altLang="zh-CN" sz="2400" b="1" i="1">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ACD</a:t>
            </a:r>
            <a:r>
              <a:rPr lang="zh-CN" altLang="en-US" sz="2400" b="1" i="1" dirty="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a:t>
            </a: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 the designer should define the external entities that the software interacts with and the nature of the interaction</a:t>
            </a:r>
            <a:endParaRPr lang="en-US" altLang="zh-CN" sz="2400" b="1" i="1">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lnSpc>
                <a:spcPct val="90000"/>
              </a:lnSpc>
              <a:buClr>
                <a:schemeClr val="folHlink"/>
              </a:buClr>
              <a:buFont typeface="Wingdings" panose="05000000000000000000" charset="0"/>
              <a:buChar char="n"/>
            </a:pP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The designer should identify a set of top-level abstractions, called </a:t>
            </a:r>
            <a:r>
              <a:rPr lang="en-US" altLang="zh-CN" sz="240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archetypes</a:t>
            </a: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 that represent pivotal elements of the system’s behavior or function</a:t>
            </a:r>
            <a:endParaRPr lang="en-US" altLang="zh-CN" sz="2400">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lnSpc>
                <a:spcPct val="90000"/>
              </a:lnSpc>
              <a:buClr>
                <a:schemeClr val="folHlink"/>
              </a:buClr>
              <a:buFont typeface="Wingdings" panose="05000000000000000000" charset="0"/>
              <a:buChar char="n"/>
            </a:pP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The design begins to move closer to the implementation domain. </a:t>
            </a:r>
            <a:r>
              <a:rPr lang="en-US" altLang="zh-CN" sz="240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Components</a:t>
            </a: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 are identified and represented within the context of an architecture that supports them </a:t>
            </a:r>
            <a:r>
              <a:rPr lang="zh-CN" altLang="en-US" sz="2400" dirty="0">
                <a:effectLst>
                  <a:outerShdw blurRad="38100" dist="38100" dir="2700000">
                    <a:srgbClr val="C0C0C0"/>
                  </a:outerShdw>
                </a:effectLst>
                <a:latin typeface="Arial" panose="020B0604020202020204" pitchFamily="34" charset="0"/>
                <a:sym typeface="MS PGothic" panose="020B0600070205080204" pitchFamily="34" charset="-128"/>
              </a:rPr>
              <a:t>（</a:t>
            </a:r>
            <a:r>
              <a:rPr lang="en-US" altLang="zh-CN" sz="240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refine</a:t>
            </a:r>
            <a:r>
              <a:rPr lang="zh-CN" altLang="en-US" sz="2400" dirty="0">
                <a:effectLst>
                  <a:outerShdw blurRad="38100" dist="38100" dir="2700000">
                    <a:srgbClr val="C0C0C0"/>
                  </a:outerShdw>
                </a:effectLst>
                <a:latin typeface="Arial" panose="020B0604020202020204" pitchFamily="34" charset="0"/>
                <a:sym typeface="MS PGothic" panose="020B0600070205080204" pitchFamily="34" charset="-128"/>
              </a:rPr>
              <a:t>）</a:t>
            </a:r>
            <a:endParaRPr lang="zh-CN" altLang="en-US" sz="2400" dirty="0">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lnSpc>
                <a:spcPct val="90000"/>
              </a:lnSpc>
              <a:buClr>
                <a:schemeClr val="folHlink"/>
              </a:buClr>
              <a:buFont typeface="Wingdings" panose="05000000000000000000" charset="0"/>
              <a:buChar char="n"/>
            </a:pPr>
            <a:r>
              <a:rPr lang="en-US" altLang="zh-CN" sz="2400">
                <a:solidFill>
                  <a:srgbClr val="FF0000"/>
                </a:solidFill>
                <a:effectLst>
                  <a:outerShdw blurRad="38100" dist="38100" dir="2700000">
                    <a:srgbClr val="C0C0C0"/>
                  </a:outerShdw>
                </a:effectLst>
                <a:latin typeface="Arial" panose="020B0604020202020204" pitchFamily="34" charset="0"/>
                <a:sym typeface="MS PGothic" panose="020B0600070205080204" pitchFamily="34" charset="-128"/>
              </a:rPr>
              <a:t>Specific instantiations</a:t>
            </a:r>
            <a:r>
              <a:rPr lang="en-US" altLang="zh-CN" sz="2400">
                <a:effectLst>
                  <a:outerShdw blurRad="38100" dist="38100" dir="2700000">
                    <a:srgbClr val="C0C0C0"/>
                  </a:outerShdw>
                </a:effectLst>
                <a:latin typeface="Arial" panose="020B0604020202020204" pitchFamily="34" charset="0"/>
                <a:sym typeface="MS PGothic" panose="020B0600070205080204" pitchFamily="34" charset="-128"/>
              </a:rPr>
              <a:t> of the architecture are developed to “prove” the design in a real-world context</a:t>
            </a:r>
            <a:endParaRPr lang="en-US" altLang="zh-CN" sz="2400">
              <a:effectLst>
                <a:outerShdw blurRad="38100" dist="38100" dir="2700000">
                  <a:srgbClr val="C0C0C0"/>
                </a:outerShdw>
              </a:effectLst>
              <a:latin typeface="Arial" panose="020B0604020202020204" pitchFamily="34" charset="0"/>
              <a:sym typeface="MS PGothic" panose="020B0600070205080204" pitchFamily="34" charset="-128"/>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693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69315"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269316"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26931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269318" name="Text Box 71"/>
          <p:cNvSpPr txBox="1"/>
          <p:nvPr/>
        </p:nvSpPr>
        <p:spPr>
          <a:xfrm>
            <a:off x="0" y="728663"/>
            <a:ext cx="9144000" cy="4892675"/>
          </a:xfrm>
          <a:prstGeom prst="rect">
            <a:avLst/>
          </a:prstGeom>
          <a:noFill/>
          <a:ln w="9525">
            <a:noFill/>
          </a:ln>
        </p:spPr>
        <p:txBody>
          <a:bodyPr>
            <a:spAutoFit/>
          </a:bodyPr>
          <a:p>
            <a:pPr marL="304800" indent="-304800" eaLnBrk="0" hangingPunct="0">
              <a:buAutoNum type="arabicPeriod"/>
            </a:pPr>
            <a:r>
              <a:rPr lang="en-US" altLang="ja-JP" sz="2400">
                <a:latin typeface="Arial" panose="020B0604020202020204" pitchFamily="34" charset="0"/>
              </a:rPr>
              <a:t>An architectural style encompasses which of the following elements?</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constraints </a:t>
            </a:r>
            <a:r>
              <a:rPr lang="zh-CN" altLang="en-US" sz="2400">
                <a:latin typeface="Arial" panose="020B0604020202020204" pitchFamily="34" charset="0"/>
                <a:ea typeface="宋体" panose="02010600030101010101" pitchFamily="2" charset="-122"/>
              </a:rPr>
              <a:t>约束</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set of components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semantic models</a:t>
            </a:r>
            <a:r>
              <a:rPr lang="zh-CN" altLang="en-US" sz="2400" dirty="0">
                <a:latin typeface="Arial" panose="020B0604020202020204" pitchFamily="34" charset="0"/>
              </a:rPr>
              <a:t>语义模型</a:t>
            </a:r>
            <a:endParaRPr lang="zh-CN" altLang="en-US" sz="2400" dirty="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syntactic models</a:t>
            </a:r>
            <a:r>
              <a:rPr lang="zh-CN" altLang="en-US" sz="2400" dirty="0">
                <a:latin typeface="Arial" panose="020B0604020202020204" pitchFamily="34" charset="0"/>
              </a:rPr>
              <a:t>语法模型</a:t>
            </a:r>
            <a:endParaRPr lang="zh-CN" altLang="en-US" sz="2400" dirty="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 b and c</a:t>
            </a:r>
            <a:endParaRPr lang="en-US" altLang="ja-JP" sz="2400">
              <a:latin typeface="Arial" panose="020B0604020202020204" pitchFamily="34" charset="0"/>
            </a:endParaRPr>
          </a:p>
          <a:p>
            <a:pPr marL="304800" indent="-304800" eaLnBrk="0" hangingPunct="0">
              <a:buAutoNum type="arabicPeriod"/>
            </a:pPr>
            <a:r>
              <a:rPr lang="en-US" altLang="ja-JP" sz="2400">
                <a:latin typeface="Arial" panose="020B0604020202020204" pitchFamily="34" charset="0"/>
              </a:rPr>
              <a:t>During the process of modeling the system in context, systems that interact with the target system are </a:t>
            </a:r>
            <a:r>
              <a:rPr lang="en-US" altLang="zh-CN" sz="2400">
                <a:latin typeface="Arial" panose="020B0604020202020204" pitchFamily="34" charset="0"/>
              </a:rPr>
              <a:t>not </a:t>
            </a:r>
            <a:r>
              <a:rPr lang="en-US" altLang="ja-JP" sz="2400">
                <a:latin typeface="Arial" panose="020B0604020202020204" pitchFamily="34" charset="0"/>
              </a:rPr>
              <a:t>represented as</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Peer-level systems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Subordinate systems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Super-ordinate systems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Working systems</a:t>
            </a:r>
            <a:endParaRPr lang="en-US" altLang="ja-JP" sz="2400">
              <a:latin typeface="Arial" panose="020B0604020202020204" pitchFamily="34" charset="0"/>
            </a:endParaRPr>
          </a:p>
        </p:txBody>
      </p:sp>
      <p:sp>
        <p:nvSpPr>
          <p:cNvPr id="117769" name="Text Box 9"/>
          <p:cNvSpPr txBox="1"/>
          <p:nvPr/>
        </p:nvSpPr>
        <p:spPr>
          <a:xfrm>
            <a:off x="4211638" y="0"/>
            <a:ext cx="2935287" cy="579438"/>
          </a:xfrm>
          <a:prstGeom prst="rect">
            <a:avLst/>
          </a:prstGeom>
          <a:noFill/>
          <a:ln w="9525">
            <a:noFill/>
          </a:ln>
        </p:spPr>
        <p:txBody>
          <a:bodyPr wrap="none">
            <a:spAutoFit/>
          </a:bodyPr>
          <a:p>
            <a:pPr eaLnBrk="0" hangingPunct="0"/>
            <a:r>
              <a:rPr lang="en-US" altLang="zh-CN">
                <a:latin typeface="Arial" panose="020B0604020202020204" pitchFamily="34" charset="0"/>
              </a:rPr>
              <a:t>Answer 1-e 2-d</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9"/>
                                        </p:tgtEl>
                                        <p:attrNameLst>
                                          <p:attrName>style.visibility</p:attrName>
                                        </p:attrNameLst>
                                      </p:cBhvr>
                                      <p:to>
                                        <p:strVal val="visible"/>
                                      </p:to>
                                    </p:set>
                                    <p:animEffect transition="in" filter="blinds(horizontal)">
                                      <p:cBhvr>
                                        <p:cTn id="7" dur="500"/>
                                        <p:tgtEl>
                                          <p:spTgt spid="117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03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0339"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270340"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270341"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270342" name="Text Box 71"/>
          <p:cNvSpPr txBox="1"/>
          <p:nvPr/>
        </p:nvSpPr>
        <p:spPr>
          <a:xfrm>
            <a:off x="0" y="728663"/>
            <a:ext cx="9144000" cy="410845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3. </a:t>
            </a:r>
            <a:r>
              <a:rPr lang="en-US" altLang="ja-JP" sz="2400">
                <a:latin typeface="Arial" panose="020B0604020202020204" pitchFamily="34" charset="0"/>
              </a:rPr>
              <a:t>A successful application of transform or transaction mapping to create an architectural design is supplemented by</a:t>
            </a:r>
            <a:r>
              <a:rPr lang="en-US" altLang="zh-CN" sz="2400">
                <a:latin typeface="Arial" panose="020B0604020202020204" pitchFamily="34" charset="0"/>
              </a:rPr>
              <a:t>  </a:t>
            </a:r>
            <a:r>
              <a:rPr lang="zh-CN" altLang="en-US" sz="2400" dirty="0">
                <a:solidFill>
                  <a:srgbClr val="FF0000"/>
                </a:solidFill>
                <a:latin typeface="Arial" panose="020B0604020202020204" pitchFamily="34" charset="0"/>
              </a:rPr>
              <a:t>（不做）</a:t>
            </a:r>
            <a:endParaRPr lang="zh-CN" altLang="en-US" sz="2400" dirty="0">
              <a:solidFill>
                <a:srgbClr val="FF0000"/>
              </a:solidFill>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entity relationship diagram</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module interface descriptions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processing narratives for each module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test case for each module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Both b and c </a:t>
            </a: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4. The best representation of system architecture is an operational software prototype.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 True</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b. False</a:t>
            </a:r>
            <a:endParaRPr lang="en-US" altLang="ja-JP" sz="2400">
              <a:latin typeface="Arial" panose="020B0604020202020204" pitchFamily="34" charset="0"/>
            </a:endParaRPr>
          </a:p>
        </p:txBody>
      </p:sp>
      <p:sp>
        <p:nvSpPr>
          <p:cNvPr id="118793" name="Text Box 9"/>
          <p:cNvSpPr txBox="1"/>
          <p:nvPr/>
        </p:nvSpPr>
        <p:spPr>
          <a:xfrm>
            <a:off x="4211638" y="0"/>
            <a:ext cx="2938462" cy="584200"/>
          </a:xfrm>
          <a:prstGeom prst="rect">
            <a:avLst/>
          </a:prstGeom>
          <a:noFill/>
          <a:ln w="9525">
            <a:noFill/>
          </a:ln>
        </p:spPr>
        <p:txBody>
          <a:bodyPr wrap="none">
            <a:spAutoFit/>
          </a:bodyPr>
          <a:p>
            <a:pPr eaLnBrk="0" hangingPunct="0"/>
            <a:r>
              <a:rPr lang="en-US" altLang="zh-CN">
                <a:latin typeface="Arial" panose="020B0604020202020204" pitchFamily="34" charset="0"/>
              </a:rPr>
              <a:t>Answer 3-e 4-b</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3"/>
                                        </p:tgtEl>
                                        <p:attrNameLst>
                                          <p:attrName>style.visibility</p:attrName>
                                        </p:attrNameLst>
                                      </p:cBhvr>
                                      <p:to>
                                        <p:strVal val="visible"/>
                                      </p:to>
                                    </p:set>
                                    <p:animEffect transition="in" filter="blinds(horizontal)">
                                      <p:cBhvr>
                                        <p:cTn id="7"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13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1363" name="Rectangle 4"/>
          <p:cNvSpPr/>
          <p:nvPr/>
        </p:nvSpPr>
        <p:spPr>
          <a:xfrm>
            <a:off x="179388" y="225425"/>
            <a:ext cx="8534400" cy="381000"/>
          </a:xfrm>
          <a:prstGeom prst="rect">
            <a:avLst/>
          </a:prstGeom>
          <a:noFill/>
          <a:ln w="9525">
            <a:noFill/>
          </a:ln>
        </p:spPr>
        <p:txBody>
          <a:bodyPr anchor="ctr" anchorCtr="0"/>
          <a:p>
            <a:r>
              <a:rPr lang="en-US" altLang="zh-CN" sz="2800" b="1">
                <a:latin typeface="Arial" panose="020B0604020202020204" pitchFamily="34" charset="0"/>
              </a:rPr>
              <a:t>Homework  </a:t>
            </a:r>
            <a:r>
              <a:rPr lang="zh-CN" altLang="en-US" sz="2800" b="1" dirty="0">
                <a:latin typeface="Arial" panose="020B0604020202020204" pitchFamily="34" charset="0"/>
              </a:rPr>
              <a:t>（ </a:t>
            </a:r>
            <a:r>
              <a:rPr lang="en-US" altLang="zh-CN" b="1">
                <a:latin typeface="Arial" panose="020B0604020202020204" pitchFamily="34" charset="0"/>
              </a:rPr>
              <a:t>2023.10.19</a:t>
            </a:r>
            <a:r>
              <a:rPr lang="zh-CN" altLang="en-US" sz="2800" b="1" dirty="0">
                <a:latin typeface="Arial" panose="020B0604020202020204" pitchFamily="34" charset="0"/>
              </a:rPr>
              <a:t>）</a:t>
            </a:r>
            <a:endParaRPr lang="zh-CN" altLang="en-US" sz="2800" b="1" dirty="0">
              <a:latin typeface="Arial" panose="020B0604020202020204" pitchFamily="34" charset="0"/>
            </a:endParaRPr>
          </a:p>
        </p:txBody>
      </p:sp>
      <p:pic>
        <p:nvPicPr>
          <p:cNvPr id="271364"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271365"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271366" name="Text Box 71"/>
          <p:cNvSpPr txBox="1"/>
          <p:nvPr/>
        </p:nvSpPr>
        <p:spPr>
          <a:xfrm>
            <a:off x="215900" y="1268413"/>
            <a:ext cx="8280400" cy="1814830"/>
          </a:xfrm>
          <a:prstGeom prst="rect">
            <a:avLst/>
          </a:prstGeom>
          <a:noFill/>
          <a:ln w="9525">
            <a:noFill/>
          </a:ln>
        </p:spPr>
        <p:txBody>
          <a:bodyPr>
            <a:spAutoFit/>
          </a:bodyPr>
          <a:p>
            <a:pPr eaLnBrk="0" hangingPunct="0"/>
            <a:r>
              <a:rPr lang="en-US" altLang="zh-CN" sz="1600">
                <a:sym typeface="+mn-ea"/>
              </a:rPr>
              <a:t>1.Why is architecture important?</a:t>
            </a:r>
            <a:endParaRPr lang="en-US" altLang="zh-CN" sz="1600">
              <a:sym typeface="+mn-ea"/>
            </a:endParaRPr>
          </a:p>
          <a:p>
            <a:pPr eaLnBrk="0" hangingPunct="0"/>
            <a:endParaRPr lang="en-US" altLang="zh-CN" sz="1600">
              <a:latin typeface="Arial" panose="020B0604020202020204" pitchFamily="34" charset="0"/>
            </a:endParaRPr>
          </a:p>
          <a:p>
            <a:pPr eaLnBrk="0" hangingPunct="0"/>
            <a:r>
              <a:rPr lang="en-US" altLang="zh-CN" sz="1600">
                <a:latin typeface="Arial" panose="020B0604020202020204" pitchFamily="34" charset="0"/>
              </a:rPr>
              <a:t>2. What are the elements that make up a software architectural style?</a:t>
            </a:r>
            <a:endParaRPr lang="en-US" altLang="zh-CN" sz="1600">
              <a:latin typeface="Arial" panose="020B0604020202020204" pitchFamily="34" charset="0"/>
            </a:endParaRPr>
          </a:p>
          <a:p>
            <a:pPr eaLnBrk="0" hangingPunct="0"/>
            <a:endParaRPr lang="en-US" altLang="zh-CN" sz="1600">
              <a:latin typeface="Arial" panose="020B0604020202020204" pitchFamily="34" charset="0"/>
            </a:endParaRPr>
          </a:p>
          <a:p>
            <a:pPr eaLnBrk="0" hangingPunct="0"/>
            <a:r>
              <a:rPr lang="en-US" altLang="zh-CN" sz="1600">
                <a:latin typeface="Arial" panose="020B0604020202020204" pitchFamily="34" charset="0"/>
              </a:rPr>
              <a:t>3. What is an archetype?</a:t>
            </a:r>
            <a:endParaRPr lang="en-US" altLang="zh-CN" sz="1600">
              <a:latin typeface="Arial" panose="020B0604020202020204" pitchFamily="34" charset="0"/>
            </a:endParaRPr>
          </a:p>
          <a:p>
            <a:pPr eaLnBrk="0" hangingPunct="0"/>
            <a:endParaRPr lang="en-US" altLang="zh-CN" sz="1600">
              <a:latin typeface="Arial" panose="020B0604020202020204" pitchFamily="34" charset="0"/>
            </a:endParaRPr>
          </a:p>
          <a:p>
            <a:pPr eaLnBrk="0" hangingPunct="0"/>
            <a:endParaRPr lang="zh-CN" altLang="en-US" sz="1600" b="1" dirty="0">
              <a:solidFill>
                <a:srgbClr val="FF0000"/>
              </a:solidFill>
              <a:latin typeface="Arial" panose="020B060402020202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238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2387" name="Rectangle 4"/>
          <p:cNvSpPr/>
          <p:nvPr/>
        </p:nvSpPr>
        <p:spPr>
          <a:xfrm>
            <a:off x="0" y="225425"/>
            <a:ext cx="9144000" cy="381000"/>
          </a:xfrm>
          <a:prstGeom prst="rect">
            <a:avLst/>
          </a:prstGeom>
          <a:noFill/>
          <a:ln w="9525">
            <a:noFill/>
          </a:ln>
        </p:spPr>
        <p:txBody>
          <a:bodyPr anchor="ctr" anchorCtr="0"/>
          <a:p>
            <a:r>
              <a:rPr lang="en-US" altLang="ja-JP" b="1">
                <a:latin typeface="Arial" panose="020B0604020202020204" pitchFamily="34" charset="0"/>
              </a:rPr>
              <a:t>Chapter </a:t>
            </a:r>
            <a:r>
              <a:rPr lang="en-US" altLang="zh-CN" b="1">
                <a:latin typeface="Arial" panose="020B0604020202020204" pitchFamily="34" charset="0"/>
              </a:rPr>
              <a:t>11</a:t>
            </a:r>
            <a:r>
              <a:rPr lang="en-US" altLang="ja-JP" b="1">
                <a:latin typeface="Arial" panose="020B0604020202020204" pitchFamily="34" charset="0"/>
              </a:rPr>
              <a:t>  </a:t>
            </a:r>
            <a:r>
              <a:rPr lang="en-US" altLang="zh-CN" b="1">
                <a:latin typeface="Arial" panose="020B0604020202020204" pitchFamily="34" charset="0"/>
              </a:rPr>
              <a:t>Component-Level Design</a:t>
            </a:r>
            <a:endParaRPr lang="en-US" altLang="zh-CN" b="1">
              <a:latin typeface="Arial" panose="020B0604020202020204" pitchFamily="34" charset="0"/>
            </a:endParaRPr>
          </a:p>
        </p:txBody>
      </p:sp>
      <p:sp>
        <p:nvSpPr>
          <p:cNvPr id="270340" name="Rectangle 5"/>
          <p:cNvSpPr/>
          <p:nvPr/>
        </p:nvSpPr>
        <p:spPr>
          <a:xfrm>
            <a:off x="431800" y="1268413"/>
            <a:ext cx="8424863" cy="5405755"/>
          </a:xfrm>
          <a:prstGeom prst="rect">
            <a:avLst/>
          </a:prstGeom>
          <a:noFill/>
          <a:ln w="9525">
            <a:noFill/>
          </a:ln>
        </p:spPr>
        <p:txBody>
          <a:bodyPr anchor="t">
            <a:spAutoFit/>
          </a:bodyPr>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What is component?</a:t>
            </a:r>
            <a:endParaRPr lang="en-US" altLang="ja-JP"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Design class-based component</a:t>
            </a:r>
            <a:endParaRPr lang="en-US" altLang="ja-JP" sz="2400">
              <a:latin typeface="Arial" panose="020B0604020202020204" pitchFamily="34" charset="0"/>
            </a:endParaRPr>
          </a:p>
          <a:p>
            <a:pPr marL="800100" lvl="1" indent="-342900" eaLnBrk="0" hangingPunct="0">
              <a:buClr>
                <a:schemeClr val="folHlink"/>
              </a:buClr>
              <a:buFont typeface="Wingdings" panose="05000000000000000000" charset="0"/>
              <a:buChar char="n"/>
            </a:pPr>
            <a:r>
              <a:rPr lang="en-US" altLang="ja-JP" sz="2400">
                <a:latin typeface="Arial" panose="020B0604020202020204" pitchFamily="34" charset="0"/>
              </a:rPr>
              <a:t> </a:t>
            </a:r>
            <a:r>
              <a:rPr lang="en-US" altLang="zh-CN" sz="2400">
                <a:latin typeface="Arial" panose="020B0604020202020204" pitchFamily="34" charset="0"/>
              </a:rPr>
              <a:t>Conducting component-level design</a:t>
            </a:r>
            <a:r>
              <a:rPr lang="zh-CN" altLang="en-US" sz="2400" dirty="0">
                <a:latin typeface="Arial" panose="020B0604020202020204" pitchFamily="34" charset="0"/>
              </a:rPr>
              <a:t>（ </a:t>
            </a:r>
            <a:r>
              <a:rPr lang="en-US" altLang="zh-CN" sz="2400">
                <a:latin typeface="Arial" panose="020B0604020202020204" pitchFamily="34" charset="0"/>
              </a:rPr>
              <a:t>class-based</a:t>
            </a:r>
            <a:r>
              <a:rPr lang="zh-CN" altLang="en-US" sz="2400" dirty="0">
                <a:latin typeface="Arial" panose="020B0604020202020204" pitchFamily="34" charset="0"/>
              </a:rPr>
              <a:t> ）</a:t>
            </a:r>
            <a:endParaRPr lang="zh-CN" altLang="en-US" sz="2400" dirty="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 Design conventional components</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algn="l" eaLnBrk="0" hangingPunct="0">
              <a:lnSpc>
                <a:spcPct val="100000"/>
              </a:lnSpc>
              <a:spcBef>
                <a:spcPts val="1000"/>
              </a:spcBef>
              <a:buClr>
                <a:schemeClr val="folHlink"/>
              </a:buClr>
              <a:buSzTx/>
              <a:buFont typeface="Wingdings" panose="05000000000000000000" pitchFamily="2" charset="2"/>
              <a:buChar char="n"/>
            </a:pPr>
            <a:r>
              <a:rPr lang="en-US" altLang="zh-CN" sz="2400">
                <a:sym typeface="+mn-ea"/>
              </a:rPr>
              <a:t>Open-Closed Principle (O C P)..</a:t>
            </a:r>
            <a:endParaRPr lang="en-US" altLang="zh-CN" sz="2400">
              <a:solidFill>
                <a:schemeClr val="tx1"/>
              </a:solidFill>
            </a:endParaRPr>
          </a:p>
          <a:p>
            <a:pPr algn="l" eaLnBrk="0" hangingPunct="0">
              <a:lnSpc>
                <a:spcPct val="100000"/>
              </a:lnSpc>
              <a:spcBef>
                <a:spcPts val="1000"/>
              </a:spcBef>
              <a:buClr>
                <a:schemeClr val="folHlink"/>
              </a:buClr>
              <a:buSzTx/>
              <a:buFont typeface="Wingdings" panose="05000000000000000000" pitchFamily="2" charset="2"/>
              <a:buChar char="n"/>
            </a:pPr>
            <a:r>
              <a:rPr lang="en-US" altLang="zh-CN" sz="2400">
                <a:sym typeface="+mn-ea"/>
              </a:rPr>
              <a:t>Liskov Substitution Principle (L S P)</a:t>
            </a:r>
            <a:endParaRPr lang="en-US" altLang="zh-CN" sz="2400">
              <a:sym typeface="+mn-ea"/>
            </a:endParaRPr>
          </a:p>
          <a:p>
            <a:pPr algn="l" eaLnBrk="0" hangingPunct="0">
              <a:lnSpc>
                <a:spcPct val="100000"/>
              </a:lnSpc>
              <a:spcBef>
                <a:spcPts val="1000"/>
              </a:spcBef>
              <a:buClr>
                <a:schemeClr val="folHlink"/>
              </a:buClr>
              <a:buSzTx/>
              <a:buFont typeface="Wingdings" panose="05000000000000000000" pitchFamily="2" charset="2"/>
              <a:buChar char="n"/>
            </a:pPr>
            <a:r>
              <a:rPr lang="en-US" altLang="zh-CN" sz="2400">
                <a:sym typeface="+mn-ea"/>
              </a:rPr>
              <a:t>Dependency Inversion Principle (D I P)”</a:t>
            </a:r>
            <a:endParaRPr lang="en-US" altLang="zh-CN" sz="2400">
              <a:solidFill>
                <a:schemeClr val="tx1"/>
              </a:solidFill>
            </a:endParaRPr>
          </a:p>
          <a:p>
            <a:pPr algn="l" eaLnBrk="0" hangingPunct="0">
              <a:lnSpc>
                <a:spcPct val="100000"/>
              </a:lnSpc>
              <a:spcBef>
                <a:spcPts val="1000"/>
              </a:spcBef>
              <a:buClr>
                <a:schemeClr val="folHlink"/>
              </a:buClr>
              <a:buSzTx/>
              <a:buFont typeface="Wingdings" panose="05000000000000000000" pitchFamily="2" charset="2"/>
              <a:buChar char="n"/>
            </a:pPr>
            <a:r>
              <a:rPr lang="en-US" altLang="zh-CN" sz="2400">
                <a:sym typeface="+mn-ea"/>
              </a:rPr>
              <a:t>Interface Segregation Principle</a:t>
            </a:r>
            <a:endParaRPr lang="en-US" altLang="zh-CN" sz="2400">
              <a:latin typeface="Arial" panose="020B0604020202020204" pitchFamily="34" charset="0"/>
            </a:endParaRPr>
          </a:p>
          <a:p>
            <a:pPr algn="l" eaLnBrk="0" hangingPunct="0">
              <a:buClr>
                <a:schemeClr val="folHlink"/>
              </a:buClr>
              <a:buSzTx/>
              <a:buFont typeface="Wingdings" panose="05000000000000000000" pitchFamily="2" charset="2"/>
              <a:buChar char="n"/>
            </a:pPr>
            <a:r>
              <a:rPr lang="en-US" altLang="zh-CN" sz="2400">
                <a:sym typeface="+mn-ea"/>
              </a:rPr>
              <a:t>criteria </a:t>
            </a:r>
            <a:r>
              <a:rPr lang="zh-CN" altLang="en-US" sz="2400">
                <a:ea typeface="宋体" panose="02010600030101010101" pitchFamily="2" charset="-122"/>
                <a:sym typeface="+mn-ea"/>
              </a:rPr>
              <a:t>，</a:t>
            </a:r>
            <a:r>
              <a:rPr lang="en-US" sz="2400" noProof="0" dirty="0">
                <a:latin typeface="Times New Roman" panose="02020603050405020304" charset="0"/>
                <a:cs typeface="Times New Roman" panose="02020603050405020304" charset="0"/>
                <a:sym typeface="+mn-ea"/>
              </a:rPr>
              <a:t>surreptitiously</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ja-JP" sz="2400">
              <a:latin typeface="Arial" panose="020B0604020202020204" pitchFamily="34" charset="0"/>
            </a:endParaRPr>
          </a:p>
        </p:txBody>
      </p:sp>
      <p:sp>
        <p:nvSpPr>
          <p:cNvPr id="272389" name="Text Box 6"/>
          <p:cNvSpPr txBox="1"/>
          <p:nvPr/>
        </p:nvSpPr>
        <p:spPr>
          <a:xfrm>
            <a:off x="179388" y="657225"/>
            <a:ext cx="1431925" cy="519113"/>
          </a:xfrm>
          <a:prstGeom prst="rect">
            <a:avLst/>
          </a:prstGeom>
          <a:noFill/>
          <a:ln w="9525">
            <a:noFill/>
          </a:ln>
        </p:spPr>
        <p:txBody>
          <a:bodyPr>
            <a:spAutoFit/>
          </a:bodyPr>
          <a:p>
            <a:pPr eaLnBrk="0" hangingPunct="0"/>
            <a:r>
              <a:rPr lang="en-US" altLang="ja-JP" sz="2800">
                <a:latin typeface="Arial" panose="020B0604020202020204" pitchFamily="34" charset="0"/>
              </a:rPr>
              <a:t>Content</a:t>
            </a:r>
            <a:endParaRPr lang="en-US" altLang="ja-JP" sz="2800">
              <a:latin typeface="Arial" panose="020B0604020202020204" pitchFamily="34" charset="0"/>
            </a:endParaRPr>
          </a:p>
        </p:txBody>
      </p:sp>
      <p:pic>
        <p:nvPicPr>
          <p:cNvPr id="272390"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443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4435"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11.1 </a:t>
            </a:r>
            <a:r>
              <a:rPr lang="en-US" altLang="ja-JP" b="1">
                <a:latin typeface="Arial" panose="020B0604020202020204" pitchFamily="34" charset="0"/>
              </a:rPr>
              <a:t>What is a Component?</a:t>
            </a:r>
            <a:endParaRPr lang="en-US" altLang="ja-JP" b="1">
              <a:latin typeface="Arial" panose="020B0604020202020204" pitchFamily="34" charset="0"/>
            </a:endParaRPr>
          </a:p>
        </p:txBody>
      </p:sp>
      <p:sp>
        <p:nvSpPr>
          <p:cNvPr id="272388" name="Rectangle 9"/>
          <p:cNvSpPr>
            <a:spLocks noRot="1"/>
          </p:cNvSpPr>
          <p:nvPr/>
        </p:nvSpPr>
        <p:spPr>
          <a:xfrm>
            <a:off x="251460" y="1376680"/>
            <a:ext cx="8820150" cy="2432050"/>
          </a:xfrm>
          <a:prstGeom prst="rect">
            <a:avLst/>
          </a:prstGeom>
          <a:noFill/>
          <a:ln w="9525">
            <a:noFill/>
          </a:ln>
        </p:spPr>
        <p:txBody>
          <a:bodyPr anchor="t"/>
          <a:p>
            <a:pPr lvl="0" eaLnBrk="0" hangingPunct="0">
              <a:lnSpc>
                <a:spcPct val="90000"/>
              </a:lnSpc>
              <a:spcBef>
                <a:spcPct val="20000"/>
              </a:spcBef>
              <a:buClr>
                <a:srgbClr val="52A930"/>
              </a:buClr>
              <a:buFont typeface="Wingdings" panose="05000000000000000000" charset="0"/>
            </a:pPr>
            <a:r>
              <a:rPr lang="en-US" altLang="ja-JP" sz="2400">
                <a:latin typeface="Arial" panose="020B0604020202020204" pitchFamily="34" charset="0"/>
              </a:rPr>
              <a:t>A modular, deployable, and replaceable part of a system that encapsulates implementation and exposes a set of interfaces.</a:t>
            </a:r>
            <a:endParaRPr lang="en-US" altLang="ja-JP" sz="2400">
              <a:latin typeface="Arial" panose="020B0604020202020204" pitchFamily="34" charset="0"/>
            </a:endParaRPr>
          </a:p>
          <a:p>
            <a:pPr marL="342900" lvl="0" indent="-342900" eaLnBrk="0" hangingPunct="0">
              <a:lnSpc>
                <a:spcPct val="90000"/>
              </a:lnSpc>
              <a:spcBef>
                <a:spcPct val="20000"/>
              </a:spcBef>
              <a:buClr>
                <a:srgbClr val="52A930"/>
              </a:buClr>
              <a:buFont typeface="Wingdings" panose="05000000000000000000" charset="0"/>
              <a:buChar char="n"/>
            </a:pPr>
            <a:endParaRPr lang="en-US" altLang="zh-CN" sz="2400">
              <a:latin typeface="Palatino" pitchFamily="-128" charset="0"/>
            </a:endParaRPr>
          </a:p>
          <a:p>
            <a:pPr lvl="0" eaLnBrk="0" hangingPunct="0">
              <a:lnSpc>
                <a:spcPct val="90000"/>
              </a:lnSpc>
              <a:spcBef>
                <a:spcPct val="20000"/>
              </a:spcBef>
              <a:buClr>
                <a:srgbClr val="52A930"/>
              </a:buClr>
              <a:buFont typeface="Wingdings" panose="05000000000000000000" charset="0"/>
            </a:pPr>
            <a:r>
              <a:rPr lang="zh-CN" altLang="en-US" sz="2400" b="1" dirty="0">
                <a:solidFill>
                  <a:srgbClr val="FF0000"/>
                </a:solidFill>
                <a:latin typeface="Palatino" pitchFamily="-128" charset="0"/>
              </a:rPr>
              <a:t>构件是</a:t>
            </a:r>
            <a:r>
              <a:rPr lang="en-US" altLang="zh-CN" sz="2400" b="1">
                <a:solidFill>
                  <a:srgbClr val="FF0000"/>
                </a:solidFill>
                <a:latin typeface="Palatino" pitchFamily="-128" charset="0"/>
              </a:rPr>
              <a:t>:</a:t>
            </a:r>
            <a:r>
              <a:rPr lang="zh-CN" altLang="en-US" sz="2400" dirty="0">
                <a:latin typeface="Palatino" pitchFamily="-128" charset="0"/>
              </a:rPr>
              <a:t>模块化的、可部署的和可替换的部件，该部件封装了操作实现和接口</a:t>
            </a:r>
            <a:endParaRPr lang="ja-JP" altLang="en-US" sz="2400" dirty="0">
              <a:latin typeface="Arial" panose="020B0604020202020204" pitchFamily="34" charset="0"/>
            </a:endParaRPr>
          </a:p>
          <a:p>
            <a:pPr eaLnBrk="0" hangingPunct="0">
              <a:lnSpc>
                <a:spcPct val="90000"/>
              </a:lnSpc>
              <a:spcBef>
                <a:spcPct val="20000"/>
              </a:spcBef>
              <a:buClr>
                <a:srgbClr val="52A930"/>
              </a:buClr>
              <a:buFont typeface="Wingdings" panose="05000000000000000000" pitchFamily="2" charset="2"/>
            </a:pPr>
            <a:endParaRPr lang="ja-JP" altLang="en-US" sz="2800" dirty="0">
              <a:latin typeface="Arial" panose="020B0604020202020204" pitchFamily="34"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443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4435"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11.1 </a:t>
            </a:r>
            <a:r>
              <a:rPr lang="en-US" altLang="ja-JP" b="1">
                <a:latin typeface="Arial" panose="020B0604020202020204" pitchFamily="34" charset="0"/>
              </a:rPr>
              <a:t>What is a Component?</a:t>
            </a:r>
            <a:endParaRPr lang="en-US" altLang="ja-JP" b="1">
              <a:latin typeface="Arial" panose="020B0604020202020204" pitchFamily="34" charset="0"/>
            </a:endParaRPr>
          </a:p>
        </p:txBody>
      </p:sp>
      <p:sp>
        <p:nvSpPr>
          <p:cNvPr id="272388" name="Rectangle 9"/>
          <p:cNvSpPr>
            <a:spLocks noRot="1"/>
          </p:cNvSpPr>
          <p:nvPr/>
        </p:nvSpPr>
        <p:spPr>
          <a:xfrm>
            <a:off x="323850" y="765175"/>
            <a:ext cx="8820150" cy="5327650"/>
          </a:xfrm>
          <a:prstGeom prst="rect">
            <a:avLst/>
          </a:prstGeom>
          <a:noFill/>
          <a:ln w="9525">
            <a:noFill/>
          </a:ln>
        </p:spPr>
        <p:txBody>
          <a:bodyPr anchor="t"/>
          <a:p>
            <a:pPr marL="342900" indent="-342900" eaLnBrk="0" hangingPunct="0">
              <a:lnSpc>
                <a:spcPct val="90000"/>
              </a:lnSpc>
              <a:spcBef>
                <a:spcPct val="20000"/>
              </a:spcBef>
              <a:buClr>
                <a:srgbClr val="52A930"/>
              </a:buClr>
              <a:buFont typeface="Wingdings" panose="05000000000000000000" pitchFamily="2" charset="2"/>
              <a:buChar char="n"/>
            </a:pPr>
            <a:r>
              <a:rPr lang="en-US" altLang="en-US" sz="2800" i="1" noProof="0" dirty="0">
                <a:latin typeface="Times New Roman" panose="02020603050405020304" charset="0"/>
                <a:cs typeface="Times New Roman" panose="02020603050405020304" charset="0"/>
              </a:rPr>
              <a:t>OO view:  </a:t>
            </a:r>
            <a:r>
              <a:rPr lang="en-US" altLang="ja-JP" sz="2800">
                <a:latin typeface="Arial" panose="020B0604020202020204" pitchFamily="34" charset="0"/>
              </a:rPr>
              <a:t>a component contains a set of collaborating classes</a:t>
            </a:r>
            <a:endParaRPr lang="en-US" altLang="ja-JP" sz="28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en-US" sz="2800" i="1" noProof="0" dirty="0">
                <a:latin typeface="Times New Roman" panose="02020603050405020304" charset="0"/>
                <a:cs typeface="Times New Roman" panose="02020603050405020304" charset="0"/>
              </a:rPr>
              <a:t>Conventional view: </a:t>
            </a:r>
            <a:r>
              <a:rPr lang="en-US" altLang="zh-CN" sz="2800">
                <a:latin typeface="Arial" panose="020B0604020202020204" pitchFamily="34" charset="0"/>
              </a:rPr>
              <a:t>a functional element of a </a:t>
            </a:r>
            <a:r>
              <a:rPr lang="en-US" altLang="zh-CN" sz="2800">
                <a:solidFill>
                  <a:srgbClr val="FF0000"/>
                </a:solidFill>
                <a:latin typeface="Arial" panose="020B0604020202020204" pitchFamily="34" charset="0"/>
              </a:rPr>
              <a:t>program</a:t>
            </a:r>
            <a:r>
              <a:rPr lang="en-US" altLang="zh-CN" sz="2800">
                <a:latin typeface="Arial" panose="020B0604020202020204" pitchFamily="34" charset="0"/>
              </a:rPr>
              <a:t> </a:t>
            </a:r>
            <a:r>
              <a:rPr lang="en-US" altLang="zh-CN" sz="2800" b="1">
                <a:latin typeface="Arial" panose="020B0604020202020204" pitchFamily="34" charset="0"/>
              </a:rPr>
              <a:t>(=module</a:t>
            </a:r>
            <a:r>
              <a:rPr lang="en-US" altLang="zh-CN" sz="2800">
                <a:latin typeface="Arial" panose="020B0604020202020204" pitchFamily="34" charset="0"/>
              </a:rPr>
              <a:t>) that incorporates </a:t>
            </a:r>
            <a:r>
              <a:rPr lang="en-US" altLang="zh-CN" sz="2800">
                <a:solidFill>
                  <a:srgbClr val="FF0000"/>
                </a:solidFill>
                <a:latin typeface="Arial" panose="020B0604020202020204" pitchFamily="34" charset="0"/>
              </a:rPr>
              <a:t>processing logic</a:t>
            </a:r>
            <a:r>
              <a:rPr lang="en-US" altLang="ja-JP" sz="2800">
                <a:latin typeface="Arial" panose="020B0604020202020204" pitchFamily="34" charset="0"/>
              </a:rPr>
              <a:t>, the internal </a:t>
            </a:r>
            <a:r>
              <a:rPr lang="en-US" altLang="ja-JP" sz="2800">
                <a:solidFill>
                  <a:srgbClr val="FF0000"/>
                </a:solidFill>
                <a:latin typeface="Arial" panose="020B0604020202020204" pitchFamily="34" charset="0"/>
              </a:rPr>
              <a:t>data structures</a:t>
            </a:r>
            <a:r>
              <a:rPr lang="en-US" altLang="ja-JP" sz="2800">
                <a:latin typeface="Arial" panose="020B0604020202020204" pitchFamily="34" charset="0"/>
              </a:rPr>
              <a:t> that are required to implement the processing logic, and an </a:t>
            </a:r>
            <a:r>
              <a:rPr lang="en-US" altLang="ja-JP" sz="2800">
                <a:solidFill>
                  <a:srgbClr val="FF0000"/>
                </a:solidFill>
                <a:latin typeface="Arial" panose="020B0604020202020204" pitchFamily="34" charset="0"/>
              </a:rPr>
              <a:t>interface</a:t>
            </a:r>
            <a:r>
              <a:rPr lang="en-US" altLang="ja-JP" sz="2800">
                <a:latin typeface="Arial" panose="020B0604020202020204" pitchFamily="34" charset="0"/>
              </a:rPr>
              <a:t> that enables the component to be invoked and data to be passed to it</a:t>
            </a:r>
            <a:endParaRPr lang="en-US" altLang="ja-JP" sz="28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en-US" sz="2800" i="1" noProof="0" dirty="0">
                <a:latin typeface="Times New Roman" panose="02020603050405020304" charset="0"/>
                <a:cs typeface="Times New Roman" panose="02020603050405020304" charset="0"/>
                <a:sym typeface="+mn-ea"/>
              </a:rPr>
              <a:t>Process-related view: </a:t>
            </a:r>
            <a:r>
              <a:rPr lang="en-US" altLang="en-US" sz="2800" noProof="0" dirty="0">
                <a:latin typeface="Times New Roman" panose="02020603050405020304" charset="0"/>
                <a:cs typeface="Times New Roman" panose="02020603050405020304" charset="0"/>
                <a:sym typeface="+mn-ea"/>
              </a:rPr>
              <a:t>building systems out of reusable</a:t>
            </a:r>
            <a:r>
              <a:rPr lang="en-US" sz="2800" noProof="0" dirty="0">
                <a:latin typeface="Times New Roman" panose="02020603050405020304" charset="0"/>
                <a:cs typeface="Times New Roman" panose="02020603050405020304" charset="0"/>
                <a:sym typeface="+mn-ea"/>
              </a:rPr>
              <a:t> software components or design patterns selected from a catalog (component-based software engineering).</a:t>
            </a:r>
            <a:endParaRPr lang="en-US" altLang="en-US" sz="2800" i="1" noProof="0" dirty="0">
              <a:solidFill>
                <a:schemeClr val="tx1"/>
              </a:solidFill>
              <a:latin typeface="Times New Roman" panose="02020603050405020304" charset="0"/>
              <a:cs typeface="Times New Roman" panose="0202060305040502030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ja-JP" altLang="en-US" sz="2800" dirty="0">
              <a:latin typeface="Arial" panose="020B0604020202020204" pitchFamily="34"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64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6483"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11.1.1 An Object-Oriented View</a:t>
            </a:r>
            <a:endParaRPr lang="en-US" altLang="ja-JP">
              <a:latin typeface="Arial" panose="020B0604020202020204" pitchFamily="34" charset="0"/>
            </a:endParaRPr>
          </a:p>
        </p:txBody>
      </p:sp>
      <p:sp>
        <p:nvSpPr>
          <p:cNvPr id="276484" name="Rectangle 9"/>
          <p:cNvSpPr>
            <a:spLocks noRot="1"/>
          </p:cNvSpPr>
          <p:nvPr/>
        </p:nvSpPr>
        <p:spPr>
          <a:xfrm>
            <a:off x="323850" y="765175"/>
            <a:ext cx="8351838" cy="5327650"/>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800">
                <a:latin typeface="Arial" panose="020B0604020202020204" pitchFamily="34" charset="0"/>
              </a:rPr>
              <a:t>OO view:  a component contains a set of collaborating classes</a:t>
            </a:r>
            <a:endParaRPr lang="en-US" altLang="zh-CN" sz="2800">
              <a:latin typeface="Arial" panose="020B0604020202020204" pitchFamily="34" charset="0"/>
            </a:endParaRPr>
          </a:p>
          <a:p>
            <a:pPr marL="914400" lvl="1" indent="-457200" eaLnBrk="0" hangingPunct="0">
              <a:lnSpc>
                <a:spcPct val="90000"/>
              </a:lnSpc>
              <a:spcBef>
                <a:spcPct val="20000"/>
              </a:spcBef>
              <a:buClr>
                <a:srgbClr val="52A930"/>
              </a:buClr>
              <a:buFont typeface="Wingdings" panose="05000000000000000000" charset="0"/>
              <a:buChar char="n"/>
            </a:pPr>
            <a:r>
              <a:rPr lang="en-US" altLang="zh-CN" sz="2800">
                <a:latin typeface="Arial" panose="020B0604020202020204" pitchFamily="34" charset="0"/>
              </a:rPr>
              <a:t>Each class within a component has been fully elaborated to include all attributes and operations that are relevant to its implementation</a:t>
            </a:r>
            <a:endParaRPr lang="en-US" altLang="zh-CN" sz="2800">
              <a:latin typeface="Arial" panose="020B0604020202020204" pitchFamily="34" charset="0"/>
            </a:endParaRPr>
          </a:p>
          <a:p>
            <a:pPr marL="914400" lvl="1" indent="-457200" eaLnBrk="0" hangingPunct="0">
              <a:lnSpc>
                <a:spcPct val="90000"/>
              </a:lnSpc>
              <a:spcBef>
                <a:spcPct val="20000"/>
              </a:spcBef>
              <a:buClr>
                <a:srgbClr val="52A930"/>
              </a:buClr>
              <a:buFont typeface="Wingdings" panose="05000000000000000000" charset="0"/>
              <a:buChar char="n"/>
            </a:pPr>
            <a:r>
              <a:rPr lang="en-US" altLang="zh-CN" sz="2800">
                <a:latin typeface="Arial" panose="020B0604020202020204" pitchFamily="34" charset="0"/>
              </a:rPr>
              <a:t>All interfaces that enable the classes to communicate and collaborate with other design class must also be defined</a:t>
            </a:r>
            <a:endParaRPr lang="en-US" altLang="zh-CN" sz="2800">
              <a:latin typeface="Arial" panose="020B0604020202020204" pitchFamily="34" charset="0"/>
            </a:endParaRPr>
          </a:p>
          <a:p>
            <a:pPr marL="914400" lvl="1" indent="-457200" eaLnBrk="0" hangingPunct="0">
              <a:lnSpc>
                <a:spcPct val="90000"/>
              </a:lnSpc>
              <a:spcBef>
                <a:spcPct val="20000"/>
              </a:spcBef>
              <a:buClr>
                <a:srgbClr val="52A930"/>
              </a:buClr>
            </a:pPr>
            <a:endParaRPr lang="en-US" altLang="zh-CN" sz="2800">
              <a:latin typeface="Arial" panose="020B0604020202020204" pitchFamily="34" charset="0"/>
            </a:endParaRPr>
          </a:p>
          <a:p>
            <a:pPr lvl="1" eaLnBrk="0" hangingPunct="0">
              <a:lnSpc>
                <a:spcPct val="90000"/>
              </a:lnSpc>
              <a:spcBef>
                <a:spcPct val="20000"/>
              </a:spcBef>
              <a:buClr>
                <a:srgbClr val="52A930"/>
              </a:buClr>
              <a:buFontTx/>
            </a:pPr>
            <a:r>
              <a:rPr lang="zh-CN" altLang="en-US" sz="2800" dirty="0">
                <a:latin typeface="Arial" panose="020B0604020202020204" pitchFamily="34" charset="0"/>
                <a:ea typeface="宋体" panose="02010600030101010101" pitchFamily="2" charset="-122"/>
              </a:rPr>
              <a:t>要从需求分析模型开始，将分析类转化为设计表示（细化）</a:t>
            </a:r>
            <a:endParaRPr lang="en-US" altLang="zh-CN" sz="2800">
              <a:latin typeface="Arial" panose="020B0604020202020204" pitchFamily="34" charset="0"/>
              <a:ea typeface="宋体" panose="02010600030101010101" pitchFamily="2"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785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78531" name="Rectangle 6"/>
          <p:cNvSpPr>
            <a:spLocks noRot="1"/>
          </p:cNvSpPr>
          <p:nvPr/>
        </p:nvSpPr>
        <p:spPr>
          <a:xfrm>
            <a:off x="0" y="0"/>
            <a:ext cx="5832475" cy="657225"/>
          </a:xfrm>
          <a:prstGeom prst="rect">
            <a:avLst/>
          </a:prstGeom>
          <a:noFill/>
          <a:ln w="9525">
            <a:noFill/>
          </a:ln>
        </p:spPr>
        <p:txBody>
          <a:bodyPr anchor="ctr" anchorCtr="0"/>
          <a:p>
            <a:pPr eaLnBrk="0" hangingPunct="0"/>
            <a:r>
              <a:rPr lang="en-US" altLang="ja-JP" b="1">
                <a:latin typeface="Arial" panose="020B0604020202020204" pitchFamily="34" charset="0"/>
              </a:rPr>
              <a:t>OO Component</a:t>
            </a:r>
            <a:r>
              <a:rPr lang="en-US" altLang="zh-CN" b="1">
                <a:latin typeface="Arial" panose="020B0604020202020204" pitchFamily="34" charset="0"/>
              </a:rPr>
              <a:t>-</a:t>
            </a:r>
            <a:r>
              <a:rPr lang="zh-CN" altLang="en-US" b="1" dirty="0">
                <a:latin typeface="Arial" panose="020B0604020202020204" pitchFamily="34" charset="0"/>
              </a:rPr>
              <a:t>细化每个构件</a:t>
            </a:r>
            <a:endParaRPr lang="ja-JP" altLang="en-US" b="1" dirty="0">
              <a:latin typeface="Arial" panose="020B0604020202020204" pitchFamily="34" charset="0"/>
            </a:endParaRPr>
          </a:p>
        </p:txBody>
      </p:sp>
      <p:sp>
        <p:nvSpPr>
          <p:cNvPr id="278533" name="文本框 163847"/>
          <p:cNvSpPr txBox="1"/>
          <p:nvPr/>
        </p:nvSpPr>
        <p:spPr>
          <a:xfrm>
            <a:off x="6443663" y="3033713"/>
            <a:ext cx="2700337" cy="2286000"/>
          </a:xfrm>
          <a:prstGeom prst="rect">
            <a:avLst/>
          </a:prstGeom>
          <a:noFill/>
          <a:ln w="9525">
            <a:noFill/>
          </a:ln>
        </p:spPr>
        <p:txBody>
          <a:bodyPr>
            <a:spAutoFit/>
          </a:bodyPr>
          <a:p>
            <a:pPr eaLnBrk="0" hangingPunct="0"/>
            <a:r>
              <a:rPr lang="zh-CN" altLang="en-US" sz="2400" b="1" dirty="0">
                <a:latin typeface="Arial" panose="020B0604020202020204" pitchFamily="34" charset="0"/>
              </a:rPr>
              <a:t>（</a:t>
            </a:r>
            <a:r>
              <a:rPr lang="en-US" altLang="zh-CN" sz="2400" b="1">
                <a:latin typeface="Arial" panose="020B0604020202020204" pitchFamily="34" charset="0"/>
              </a:rPr>
              <a:t>2</a:t>
            </a:r>
            <a:r>
              <a:rPr lang="zh-CN" altLang="en-US" sz="2400" b="1" dirty="0">
                <a:latin typeface="Arial" panose="020B0604020202020204" pitchFamily="34" charset="0"/>
              </a:rPr>
              <a:t>）</a:t>
            </a:r>
            <a:r>
              <a:rPr lang="en-US" altLang="zh-CN" sz="2400" b="1" err="1">
                <a:latin typeface="Arial" panose="020B0604020202020204" pitchFamily="34" charset="0"/>
              </a:rPr>
              <a:t>computeJob</a:t>
            </a:r>
            <a:r>
              <a:rPr lang="en-US" altLang="zh-CN" sz="2400" b="1">
                <a:latin typeface="Arial" panose="020B0604020202020204" pitchFamily="34" charset="0"/>
              </a:rPr>
              <a:t>-</a:t>
            </a:r>
            <a:endParaRPr lang="en-US" altLang="zh-CN" sz="2400" b="1">
              <a:latin typeface="Arial" panose="020B0604020202020204" pitchFamily="34" charset="0"/>
            </a:endParaRPr>
          </a:p>
          <a:p>
            <a:pPr eaLnBrk="0" hangingPunct="0"/>
            <a:r>
              <a:rPr lang="zh-CN" altLang="en-US" sz="2000" dirty="0">
                <a:latin typeface="Arial" panose="020B0604020202020204" pitchFamily="34" charset="0"/>
              </a:rPr>
              <a:t>对任务进行定价</a:t>
            </a:r>
            <a:endParaRPr lang="zh-CN" altLang="en-US" sz="2000" dirty="0">
              <a:latin typeface="Arial" panose="020B0604020202020204" pitchFamily="34" charset="0"/>
            </a:endParaRPr>
          </a:p>
          <a:p>
            <a:pPr eaLnBrk="0" hangingPunct="0"/>
            <a:endParaRPr lang="en-US" altLang="zh-CN" sz="2000">
              <a:latin typeface="Arial" panose="020B0604020202020204" pitchFamily="34" charset="0"/>
            </a:endParaRPr>
          </a:p>
          <a:p>
            <a:pPr eaLnBrk="0" hangingPunct="0"/>
            <a:r>
              <a:rPr lang="en-US" altLang="zh-CN" sz="2000" err="1">
                <a:latin typeface="Arial" panose="020B0604020202020204" pitchFamily="34" charset="0"/>
              </a:rPr>
              <a:t>computePageCost</a:t>
            </a:r>
            <a:endParaRPr lang="en-US" altLang="zh-CN" sz="2000">
              <a:latin typeface="Arial" panose="020B0604020202020204" pitchFamily="34" charset="0"/>
            </a:endParaRPr>
          </a:p>
          <a:p>
            <a:pPr eaLnBrk="0" hangingPunct="0"/>
            <a:r>
              <a:rPr lang="en-US" altLang="zh-CN" sz="2000" err="1">
                <a:latin typeface="Arial" panose="020B0604020202020204" pitchFamily="34" charset="0"/>
              </a:rPr>
              <a:t>computePaperCost</a:t>
            </a:r>
            <a:endParaRPr lang="en-US" altLang="zh-CN" sz="2000">
              <a:latin typeface="Arial" panose="020B0604020202020204" pitchFamily="34" charset="0"/>
            </a:endParaRPr>
          </a:p>
          <a:p>
            <a:pPr eaLnBrk="0" hangingPunct="0"/>
            <a:r>
              <a:rPr lang="en-US" altLang="zh-CN" sz="2000" err="1">
                <a:latin typeface="Arial" panose="020B0604020202020204" pitchFamily="34" charset="0"/>
              </a:rPr>
              <a:t>computeProdCost</a:t>
            </a:r>
            <a:endParaRPr lang="en-US" altLang="zh-CN" sz="2000">
              <a:latin typeface="Arial" panose="020B0604020202020204" pitchFamily="34" charset="0"/>
            </a:endParaRPr>
          </a:p>
          <a:p>
            <a:pPr eaLnBrk="0" hangingPunct="0"/>
            <a:r>
              <a:rPr lang="en-US" altLang="zh-CN" sz="2000" err="1">
                <a:latin typeface="Arial" panose="020B0604020202020204" pitchFamily="34" charset="0"/>
              </a:rPr>
              <a:t>computeTotalJobCost</a:t>
            </a:r>
            <a:endParaRPr lang="en-US" altLang="zh-CN" sz="2000">
              <a:latin typeface="Arial" panose="020B0604020202020204" pitchFamily="34" charset="0"/>
            </a:endParaRPr>
          </a:p>
        </p:txBody>
      </p:sp>
      <p:sp>
        <p:nvSpPr>
          <p:cNvPr id="278534" name="文本框 163848"/>
          <p:cNvSpPr txBox="1"/>
          <p:nvPr/>
        </p:nvSpPr>
        <p:spPr>
          <a:xfrm>
            <a:off x="3743325" y="3068638"/>
            <a:ext cx="2735263" cy="1981200"/>
          </a:xfrm>
          <a:prstGeom prst="rect">
            <a:avLst/>
          </a:prstGeom>
          <a:noFill/>
          <a:ln w="9525">
            <a:noFill/>
          </a:ln>
        </p:spPr>
        <p:txBody>
          <a:bodyPr>
            <a:spAutoFit/>
          </a:bodyPr>
          <a:p>
            <a:pPr eaLnBrk="0" hangingPunct="0"/>
            <a:r>
              <a:rPr lang="zh-CN" altLang="en-US" sz="2400" b="1" dirty="0">
                <a:latin typeface="Arial" panose="020B0604020202020204" pitchFamily="34" charset="0"/>
              </a:rPr>
              <a:t>（</a:t>
            </a:r>
            <a:r>
              <a:rPr lang="en-US" altLang="zh-CN" sz="2400" b="1">
                <a:latin typeface="Arial" panose="020B0604020202020204" pitchFamily="34" charset="0"/>
              </a:rPr>
              <a:t>1</a:t>
            </a:r>
            <a:r>
              <a:rPr lang="zh-CN" altLang="en-US" sz="2400" b="1" dirty="0">
                <a:latin typeface="Arial" panose="020B0604020202020204" pitchFamily="34" charset="0"/>
              </a:rPr>
              <a:t>）</a:t>
            </a:r>
            <a:r>
              <a:rPr lang="en-US" altLang="zh-CN" sz="2400" b="1" err="1">
                <a:latin typeface="Arial" panose="020B0604020202020204" pitchFamily="34" charset="0"/>
              </a:rPr>
              <a:t>initiateJob</a:t>
            </a:r>
            <a:r>
              <a:rPr lang="en-US" altLang="zh-CN" sz="2400" b="1">
                <a:latin typeface="Arial" panose="020B0604020202020204" pitchFamily="34" charset="0"/>
              </a:rPr>
              <a:t>-</a:t>
            </a:r>
            <a:endParaRPr lang="en-US" altLang="zh-CN" sz="2400" b="1">
              <a:latin typeface="Arial" panose="020B0604020202020204" pitchFamily="34" charset="0"/>
            </a:endParaRPr>
          </a:p>
          <a:p>
            <a:pPr eaLnBrk="0" hangingPunct="0"/>
            <a:r>
              <a:rPr lang="zh-CN" altLang="en-US" sz="2000" dirty="0">
                <a:latin typeface="Arial" panose="020B0604020202020204" pitchFamily="34" charset="0"/>
              </a:rPr>
              <a:t>把任务传给设备</a:t>
            </a:r>
            <a:endParaRPr lang="zh-CN" altLang="en-US" sz="2000" dirty="0">
              <a:latin typeface="Arial" panose="020B0604020202020204" pitchFamily="34" charset="0"/>
            </a:endParaRPr>
          </a:p>
          <a:p>
            <a:pPr eaLnBrk="0" hangingPunct="0"/>
            <a:endParaRPr lang="en-US" altLang="zh-CN" sz="2000">
              <a:latin typeface="Arial" panose="020B0604020202020204" pitchFamily="34" charset="0"/>
            </a:endParaRPr>
          </a:p>
          <a:p>
            <a:pPr eaLnBrk="0" hangingPunct="0"/>
            <a:r>
              <a:rPr lang="en-US" altLang="zh-CN" sz="2000" err="1">
                <a:latin typeface="Arial" panose="020B0604020202020204" pitchFamily="34" charset="0"/>
              </a:rPr>
              <a:t>buildWorkOrder</a:t>
            </a:r>
            <a:r>
              <a:rPr lang="en-US" altLang="zh-CN" sz="2000">
                <a:latin typeface="Arial" panose="020B0604020202020204" pitchFamily="34" charset="0"/>
              </a:rPr>
              <a:t>()</a:t>
            </a:r>
            <a:endParaRPr lang="en-US" altLang="zh-CN" sz="2000">
              <a:latin typeface="Arial" panose="020B0604020202020204" pitchFamily="34" charset="0"/>
            </a:endParaRPr>
          </a:p>
          <a:p>
            <a:pPr eaLnBrk="0" hangingPunct="0"/>
            <a:r>
              <a:rPr lang="en-US" altLang="zh-CN" sz="2000" err="1">
                <a:latin typeface="Arial" panose="020B0604020202020204" pitchFamily="34" charset="0"/>
              </a:rPr>
              <a:t>checkPriority</a:t>
            </a:r>
            <a:r>
              <a:rPr lang="en-US" altLang="zh-CN" sz="2000">
                <a:latin typeface="Arial" panose="020B0604020202020204" pitchFamily="34" charset="0"/>
              </a:rPr>
              <a:t>()</a:t>
            </a:r>
            <a:endParaRPr lang="en-US" altLang="zh-CN" sz="2000">
              <a:latin typeface="Arial" panose="020B0604020202020204" pitchFamily="34" charset="0"/>
            </a:endParaRPr>
          </a:p>
          <a:p>
            <a:pPr eaLnBrk="0" hangingPunct="0"/>
            <a:r>
              <a:rPr lang="en-US" altLang="zh-CN" sz="2000" err="1">
                <a:latin typeface="Arial" panose="020B0604020202020204" pitchFamily="34" charset="0"/>
              </a:rPr>
              <a:t>passJobtoProduction</a:t>
            </a:r>
            <a:r>
              <a:rPr lang="en-US" altLang="zh-CN" sz="2000">
                <a:latin typeface="Arial" panose="020B0604020202020204" pitchFamily="34" charset="0"/>
              </a:rPr>
              <a:t>()</a:t>
            </a:r>
            <a:endParaRPr lang="en-US" altLang="zh-CN" sz="2000">
              <a:latin typeface="Arial" panose="020B0604020202020204" pitchFamily="34" charset="0"/>
            </a:endParaRPr>
          </a:p>
        </p:txBody>
      </p:sp>
      <p:sp>
        <p:nvSpPr>
          <p:cNvPr id="278535" name="文本框 163849"/>
          <p:cNvSpPr txBox="1"/>
          <p:nvPr/>
        </p:nvSpPr>
        <p:spPr>
          <a:xfrm>
            <a:off x="4248150" y="908050"/>
            <a:ext cx="4895850" cy="1066800"/>
          </a:xfrm>
          <a:prstGeom prst="rect">
            <a:avLst/>
          </a:prstGeom>
          <a:noFill/>
          <a:ln w="9525">
            <a:noFill/>
          </a:ln>
        </p:spPr>
        <p:txBody>
          <a:bodyPr>
            <a:spAutoFit/>
          </a:bodyPr>
          <a:p>
            <a:pPr eaLnBrk="0" hangingPunct="0"/>
            <a:r>
              <a:rPr lang="en-US" altLang="zh-CN" err="1">
                <a:latin typeface="Arial" panose="020B0604020202020204" pitchFamily="34" charset="0"/>
              </a:rPr>
              <a:t>Printjob</a:t>
            </a:r>
            <a:r>
              <a:rPr lang="zh-CN" altLang="en-US" dirty="0">
                <a:latin typeface="Arial" panose="020B0604020202020204" pitchFamily="34" charset="0"/>
              </a:rPr>
              <a:t>构件有</a:t>
            </a:r>
            <a:r>
              <a:rPr lang="en-US" altLang="zh-CN">
                <a:latin typeface="Arial" panose="020B0604020202020204" pitchFamily="34" charset="0"/>
              </a:rPr>
              <a:t>2</a:t>
            </a:r>
            <a:r>
              <a:rPr lang="zh-CN" altLang="en-US" dirty="0">
                <a:latin typeface="Arial" panose="020B0604020202020204" pitchFamily="34" charset="0"/>
              </a:rPr>
              <a:t>个接口</a:t>
            </a:r>
            <a:endParaRPr lang="zh-CN" altLang="en-US" dirty="0">
              <a:latin typeface="Arial" panose="020B0604020202020204" pitchFamily="34" charset="0"/>
            </a:endParaRPr>
          </a:p>
          <a:p>
            <a:pPr eaLnBrk="0" hangingPunct="0"/>
            <a:r>
              <a:rPr lang="en-US" altLang="zh-CN" err="1">
                <a:latin typeface="Arial" panose="020B0604020202020204" pitchFamily="34" charset="0"/>
              </a:rPr>
              <a:t>computeJob</a:t>
            </a:r>
            <a:r>
              <a:rPr lang="zh-CN" altLang="en-US" dirty="0">
                <a:latin typeface="Arial" panose="020B0604020202020204" pitchFamily="34" charset="0"/>
              </a:rPr>
              <a:t>，</a:t>
            </a:r>
            <a:r>
              <a:rPr lang="en-US" altLang="zh-CN" err="1">
                <a:latin typeface="Arial" panose="020B0604020202020204" pitchFamily="34" charset="0"/>
              </a:rPr>
              <a:t>initiateJob</a:t>
            </a:r>
            <a:endParaRPr lang="en-US" altLang="zh-CN">
              <a:latin typeface="Arial" panose="020B0604020202020204" pitchFamily="34" charset="0"/>
            </a:endParaRPr>
          </a:p>
        </p:txBody>
      </p:sp>
      <p:pic>
        <p:nvPicPr>
          <p:cNvPr id="5" name="Picture 4" descr="The illustration shows a class-based component level design.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510" y="683260"/>
            <a:ext cx="3537585" cy="526796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7" name="灯片编号占位符 4"/>
          <p:cNvSpPr txBox="1">
            <a:spLocks noGrp="1"/>
          </p:cNvSpPr>
          <p:nvPr/>
        </p:nvSpPr>
        <p:spPr>
          <a:xfrm>
            <a:off x="6553200" y="6248400"/>
            <a:ext cx="1905000" cy="457200"/>
          </a:xfrm>
          <a:prstGeom prst="rect">
            <a:avLst/>
          </a:prstGeom>
          <a:noFill/>
          <a:ln w="9525">
            <a:noFill/>
          </a:ln>
        </p:spPr>
        <p:txBody>
          <a:bodyPr anchor="b" anchorCtr="0"/>
          <a:p>
            <a:pPr algn="r"/>
            <a:fld id="{9A0DB2DC-4C9A-4742-B13C-FB6460FD3503}" type="slidenum">
              <a:rPr lang="zh-CN" altLang="en-US" sz="1400" dirty="0">
                <a:latin typeface="Helvetica" charset="0"/>
              </a:rPr>
            </a:fld>
            <a:endParaRPr lang="zh-CN" altLang="en-US" sz="1400" dirty="0">
              <a:latin typeface="Helvetica" charset="0"/>
            </a:endParaRPr>
          </a:p>
        </p:txBody>
      </p:sp>
      <p:sp>
        <p:nvSpPr>
          <p:cNvPr id="280578" name="Rectangle 2"/>
          <p:cNvSpPr>
            <a:spLocks noGrp="1"/>
          </p:cNvSpPr>
          <p:nvPr>
            <p:ph type="title"/>
          </p:nvPr>
        </p:nvSpPr>
        <p:spPr>
          <a:xfrm>
            <a:off x="0" y="152400"/>
            <a:ext cx="8839200" cy="381000"/>
          </a:xfrm>
        </p:spPr>
        <p:txBody>
          <a:bodyPr vert="horz" wrap="square" lIns="91440" tIns="45720" rIns="91440" bIns="45720" anchor="ctr" anchorCtr="0"/>
          <a:p>
            <a:pPr eaLnBrk="1" hangingPunct="1"/>
            <a:r>
              <a:rPr lang="en-US" altLang="zh-CN"/>
              <a:t>Class Elaboration </a:t>
            </a:r>
            <a:r>
              <a:rPr lang="zh-CN" altLang="en-US" dirty="0"/>
              <a:t>三步：</a:t>
            </a:r>
            <a:r>
              <a:rPr lang="en-US" altLang="zh-CN"/>
              <a:t>1-</a:t>
            </a:r>
            <a:r>
              <a:rPr lang="zh-CN" altLang="en-US" dirty="0"/>
              <a:t>分析类 </a:t>
            </a:r>
            <a:r>
              <a:rPr lang="en-US" altLang="zh-CN"/>
              <a:t>2-</a:t>
            </a:r>
            <a:r>
              <a:rPr lang="zh-CN" altLang="en-US" dirty="0"/>
              <a:t>构件设计 </a:t>
            </a:r>
            <a:r>
              <a:rPr lang="en-US" altLang="zh-CN"/>
              <a:t>3-</a:t>
            </a:r>
            <a:r>
              <a:rPr lang="zh-CN" altLang="en-US" dirty="0"/>
              <a:t>细化</a:t>
            </a:r>
            <a:endParaRPr lang="zh-CN" altLang="en-US" dirty="0"/>
          </a:p>
        </p:txBody>
      </p:sp>
      <p:pic>
        <p:nvPicPr>
          <p:cNvPr id="280579" name="Picture 4" descr="oo_elaboration"/>
          <p:cNvPicPr>
            <a:picLocks noChangeAspect="1"/>
          </p:cNvPicPr>
          <p:nvPr/>
        </p:nvPicPr>
        <p:blipFill>
          <a:blip r:embed="rId1"/>
          <a:stretch>
            <a:fillRect/>
          </a:stretch>
        </p:blipFill>
        <p:spPr>
          <a:xfrm>
            <a:off x="792163" y="800100"/>
            <a:ext cx="8101012" cy="5178425"/>
          </a:xfrm>
          <a:prstGeom prst="rect">
            <a:avLst/>
          </a:prstGeom>
          <a:noFill/>
          <a:ln w="9525">
            <a:noFill/>
          </a:ln>
          <a:effectLst>
            <a:outerShdw dist="35921" dir="2699999" algn="ctr" rotWithShape="0">
              <a:srgbClr val="80808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58200" cy="678611"/>
          </a:xfrm>
        </p:spPr>
        <p:txBody>
          <a:bodyPr>
            <a:noAutofit/>
          </a:bodyPr>
          <a:lstStyle/>
          <a:p>
            <a:r>
              <a:rPr lang="en-US" sz="3200" noProof="0" dirty="0"/>
              <a:t>Quality Guidelines </a:t>
            </a:r>
            <a:r>
              <a:rPr lang="zh-CN" altLang="en-US" sz="3200" dirty="0">
                <a:latin typeface="Arial" panose="020B0604020202020204" pitchFamily="34" charset="0"/>
                <a:sym typeface="+mn-ea"/>
              </a:rPr>
              <a:t>质量指导原则</a:t>
            </a:r>
            <a:endParaRPr lang="en-US" sz="3200" noProof="0" dirty="0"/>
          </a:p>
        </p:txBody>
      </p:sp>
      <p:sp>
        <p:nvSpPr>
          <p:cNvPr id="4" name="Content Placeholder 3"/>
          <p:cNvSpPr>
            <a:spLocks noGrp="1"/>
          </p:cNvSpPr>
          <p:nvPr>
            <p:ph sz="quarter" idx="11"/>
          </p:nvPr>
        </p:nvSpPr>
        <p:spPr>
          <a:xfrm>
            <a:off x="215265" y="800459"/>
            <a:ext cx="8458200" cy="5019316"/>
          </a:xfrm>
        </p:spPr>
        <p:txBody>
          <a:bodyPr vert="horz" lIns="91440" tIns="45720" rIns="91440" bIns="45720" rtlCol="0">
            <a:noAutofit/>
          </a:bodyPr>
          <a:lstStyle/>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exhibit an </a:t>
            </a:r>
            <a:r>
              <a:rPr lang="en-US" altLang="en-US" sz="2000" noProof="0" dirty="0">
                <a:solidFill>
                  <a:srgbClr val="FF0000"/>
                </a:solidFill>
              </a:rPr>
              <a:t>architecture </a:t>
            </a:r>
            <a:r>
              <a:rPr lang="en-US" altLang="en-US" sz="2000" noProof="0" dirty="0">
                <a:solidFill>
                  <a:schemeClr val="tx1"/>
                </a:solidFill>
              </a:rPr>
              <a:t>(a) created using recognizable architectural styles or patterns, (b) composed of well designed components (c) implemented in an evolutionary fashion.</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be </a:t>
            </a:r>
            <a:r>
              <a:rPr lang="en-US" altLang="en-US" sz="2000" noProof="0" dirty="0">
                <a:solidFill>
                  <a:srgbClr val="FF0000"/>
                </a:solidFill>
              </a:rPr>
              <a:t>modular</a:t>
            </a:r>
            <a:r>
              <a:rPr lang="en-US" altLang="en-US" sz="2000" noProof="0" dirty="0">
                <a:solidFill>
                  <a:schemeClr val="tx1"/>
                </a:solidFill>
              </a:rPr>
              <a:t>.</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contain </a:t>
            </a:r>
            <a:r>
              <a:rPr lang="en-US" altLang="en-US" sz="2000" noProof="0" dirty="0">
                <a:solidFill>
                  <a:srgbClr val="FF0000"/>
                </a:solidFill>
              </a:rPr>
              <a:t>distinct representations</a:t>
            </a:r>
            <a:r>
              <a:rPr lang="en-US" altLang="en-US" sz="2000" noProof="0" dirty="0">
                <a:solidFill>
                  <a:schemeClr val="tx1"/>
                </a:solidFill>
              </a:rPr>
              <a:t> of data, architecture, interfaces, and components.</a:t>
            </a:r>
            <a:r>
              <a:rPr lang="zh-CN" altLang="en-US" sz="2000" dirty="0">
                <a:sym typeface="+mn-ea"/>
              </a:rPr>
              <a:t>（设计表示清晰）</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lead to </a:t>
            </a:r>
            <a:r>
              <a:rPr lang="en-US" altLang="en-US" sz="2000" noProof="0" dirty="0">
                <a:solidFill>
                  <a:srgbClr val="FF0000"/>
                </a:solidFill>
              </a:rPr>
              <a:t>data structures</a:t>
            </a:r>
            <a:r>
              <a:rPr lang="en-US" altLang="en-US" sz="2000" noProof="0" dirty="0">
                <a:solidFill>
                  <a:schemeClr val="tx1"/>
                </a:solidFill>
              </a:rPr>
              <a:t> that are drawn from recognizable data patterns.</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contain functionally independent </a:t>
            </a:r>
            <a:r>
              <a:rPr lang="en-US" altLang="en-US" sz="2000" noProof="0" dirty="0">
                <a:solidFill>
                  <a:srgbClr val="FF0000"/>
                </a:solidFill>
              </a:rPr>
              <a:t>components</a:t>
            </a:r>
            <a:r>
              <a:rPr lang="en-US" altLang="en-US" sz="2000" noProof="0" dirty="0">
                <a:solidFill>
                  <a:schemeClr val="tx1"/>
                </a:solidFill>
              </a:rPr>
              <a:t>.</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lead to </a:t>
            </a:r>
            <a:r>
              <a:rPr lang="en-US" altLang="en-US" sz="2000" noProof="0" dirty="0">
                <a:solidFill>
                  <a:srgbClr val="FF0000"/>
                </a:solidFill>
              </a:rPr>
              <a:t>interfaces </a:t>
            </a:r>
            <a:r>
              <a:rPr lang="en-US" altLang="en-US" sz="2000" noProof="0" dirty="0">
                <a:solidFill>
                  <a:schemeClr val="tx1"/>
                </a:solidFill>
              </a:rPr>
              <a:t>that reduce the complexity of connections between components and the external environment.</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be derived </a:t>
            </a:r>
            <a:r>
              <a:rPr lang="en-US" altLang="en-US" sz="2000" noProof="0" dirty="0">
                <a:solidFill>
                  <a:srgbClr val="FF0000"/>
                </a:solidFill>
              </a:rPr>
              <a:t>using a repeatable method</a:t>
            </a:r>
            <a:r>
              <a:rPr lang="en-US" altLang="en-US" sz="2000" noProof="0" dirty="0">
                <a:solidFill>
                  <a:schemeClr val="tx1"/>
                </a:solidFill>
              </a:rPr>
              <a:t> that is driven by software requirements analysis.</a:t>
            </a:r>
            <a:endParaRPr lang="en-US" altLang="en-US" sz="2000" noProof="0" dirty="0">
              <a:solidFill>
                <a:schemeClr val="tx1"/>
              </a:solidFill>
            </a:endParaRPr>
          </a:p>
          <a:p>
            <a:pPr marL="403225" indent="-403225">
              <a:lnSpc>
                <a:spcPct val="90000"/>
              </a:lnSpc>
              <a:spcBef>
                <a:spcPts val="1000"/>
              </a:spcBef>
              <a:spcAft>
                <a:spcPts val="0"/>
              </a:spcAft>
              <a:buFont typeface="+mj-lt"/>
              <a:buAutoNum type="arabicPeriod"/>
            </a:pPr>
            <a:r>
              <a:rPr lang="en-US" altLang="en-US" sz="2000" noProof="0" dirty="0">
                <a:solidFill>
                  <a:schemeClr val="tx1"/>
                </a:solidFill>
              </a:rPr>
              <a:t>A design should be </a:t>
            </a:r>
            <a:r>
              <a:rPr lang="en-US" altLang="en-US" sz="2000" noProof="0" dirty="0">
                <a:solidFill>
                  <a:srgbClr val="FF0000"/>
                </a:solidFill>
              </a:rPr>
              <a:t>represented using meaningful notation</a:t>
            </a:r>
            <a:r>
              <a:rPr lang="en-US" altLang="en-US" sz="2000" noProof="0" dirty="0">
                <a:solidFill>
                  <a:schemeClr val="tx1"/>
                </a:solidFill>
              </a:rPr>
              <a:t>.</a:t>
            </a:r>
            <a:endParaRPr lang="en-US" altLang="en-US" sz="2000" b="1" noProof="0" dirty="0">
              <a:solidFill>
                <a:schemeClr val="tx1"/>
              </a:solidFill>
              <a:latin typeface="Times" pitchFamily="-128"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816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81603"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11.1.2 </a:t>
            </a:r>
            <a:r>
              <a:rPr lang="en-US" altLang="ja-JP">
                <a:latin typeface="Arial" panose="020B0604020202020204" pitchFamily="34" charset="0"/>
              </a:rPr>
              <a:t>Conventional view</a:t>
            </a:r>
            <a:endParaRPr lang="en-US" altLang="ja-JP">
              <a:latin typeface="Arial" panose="020B0604020202020204" pitchFamily="34" charset="0"/>
            </a:endParaRPr>
          </a:p>
        </p:txBody>
      </p:sp>
      <p:sp>
        <p:nvSpPr>
          <p:cNvPr id="281604" name="Rectangle 9"/>
          <p:cNvSpPr>
            <a:spLocks noRot="1"/>
          </p:cNvSpPr>
          <p:nvPr/>
        </p:nvSpPr>
        <p:spPr>
          <a:xfrm>
            <a:off x="287338" y="1341438"/>
            <a:ext cx="7885112" cy="4751387"/>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一个构件就是程序的一个功能模块（处理逻辑，内部数据结构和构件能调用和实现数据传递的接口）</a:t>
            </a: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传统的软件构件也来源于分析模型（分析模型中的数据流作为导出构件的基础），数据流图最底层的每个变换都被映射为某一层次上的模块。一般来说，控制构件位于顶层附件，而问题域构件则倾向于层次结构的底层。</a:t>
            </a: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每个构件需要细化，采用功能独立性的设计概念</a:t>
            </a: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Char char="•"/>
            </a:pPr>
            <a:endParaRPr lang="ja-JP"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836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83651"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11.1.2 </a:t>
            </a:r>
            <a:r>
              <a:rPr lang="en-US" altLang="ja-JP">
                <a:latin typeface="Arial" panose="020B0604020202020204" pitchFamily="34" charset="0"/>
              </a:rPr>
              <a:t>Conventional view</a:t>
            </a:r>
            <a:endParaRPr lang="en-US" altLang="ja-JP">
              <a:latin typeface="Arial" panose="020B0604020202020204" pitchFamily="34" charset="0"/>
            </a:endParaRPr>
          </a:p>
        </p:txBody>
      </p:sp>
      <p:sp>
        <p:nvSpPr>
          <p:cNvPr id="283652" name="Rectangle 9"/>
          <p:cNvSpPr>
            <a:spLocks noRot="1"/>
          </p:cNvSpPr>
          <p:nvPr/>
        </p:nvSpPr>
        <p:spPr>
          <a:xfrm>
            <a:off x="323850" y="765175"/>
            <a:ext cx="8820150" cy="5327650"/>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Conventional view: </a:t>
            </a:r>
            <a:r>
              <a:rPr lang="en-US" altLang="zh-CN" sz="2400">
                <a:latin typeface="Arial" panose="020B0604020202020204" pitchFamily="34" charset="0"/>
              </a:rPr>
              <a:t>a functional element of a program that incorporates processing logic</a:t>
            </a:r>
            <a:r>
              <a:rPr lang="en-US" altLang="ja-JP" sz="2400">
                <a:latin typeface="Arial" panose="020B0604020202020204" pitchFamily="34" charset="0"/>
              </a:rPr>
              <a:t>, the internal data structures that are required to implement the processing logic, and an interface that enables the component to be invoked and data to be passed to it</a:t>
            </a: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ja-JP" altLang="en-US" sz="2400" dirty="0">
                <a:solidFill>
                  <a:srgbClr val="FF0000"/>
                </a:solidFill>
                <a:latin typeface="Arial" panose="020B0604020202020204" pitchFamily="34" charset="0"/>
              </a:rPr>
              <a:t>传统</a:t>
            </a:r>
            <a:r>
              <a:rPr lang="zh-CN" altLang="en-US" sz="2400" dirty="0">
                <a:solidFill>
                  <a:srgbClr val="FF0000"/>
                </a:solidFill>
                <a:latin typeface="Arial" panose="020B0604020202020204" pitchFamily="34" charset="0"/>
              </a:rPr>
              <a:t>构件也称为模块</a:t>
            </a:r>
            <a:r>
              <a:rPr lang="zh-CN" altLang="en-US" sz="2400" dirty="0">
                <a:latin typeface="Arial" panose="020B0604020202020204" pitchFamily="34" charset="0"/>
              </a:rPr>
              <a:t>，作为软件体系结构的一部分，它承担如下</a:t>
            </a:r>
            <a:r>
              <a:rPr lang="en-US" altLang="zh-CN" sz="2400">
                <a:latin typeface="Arial" panose="020B0604020202020204" pitchFamily="34" charset="0"/>
              </a:rPr>
              <a:t>3</a:t>
            </a:r>
            <a:r>
              <a:rPr lang="zh-CN" altLang="en-US" sz="2400" dirty="0">
                <a:latin typeface="Arial" panose="020B0604020202020204" pitchFamily="34" charset="0"/>
              </a:rPr>
              <a:t>个角色之一（</a:t>
            </a:r>
            <a:r>
              <a:rPr lang="zh-CN" altLang="en-US" sz="2400" dirty="0">
                <a:solidFill>
                  <a:srgbClr val="FF0000"/>
                </a:solidFill>
                <a:latin typeface="Arial" panose="020B0604020202020204" pitchFamily="34" charset="0"/>
              </a:rPr>
              <a:t>三种构件</a:t>
            </a:r>
            <a:r>
              <a:rPr lang="zh-CN" altLang="en-US" sz="2400" dirty="0">
                <a:latin typeface="Arial" panose="020B0604020202020204" pitchFamily="34" charset="0"/>
              </a:rPr>
              <a:t>）</a:t>
            </a:r>
            <a:endParaRPr lang="zh-CN" altLang="en-US" sz="2400" dirty="0">
              <a:latin typeface="Arial" panose="020B0604020202020204" pitchFamily="34" charset="0"/>
            </a:endParaRPr>
          </a:p>
          <a:p>
            <a:pPr marL="800100" lvl="1" indent="-342900" eaLnBrk="0" hangingPunct="0">
              <a:lnSpc>
                <a:spcPct val="90000"/>
              </a:lnSpc>
              <a:spcBef>
                <a:spcPct val="20000"/>
              </a:spcBef>
              <a:buClr>
                <a:srgbClr val="52A930"/>
              </a:buClr>
              <a:buFont typeface="Wingdings" panose="05000000000000000000" charset="0"/>
              <a:buChar char="n"/>
            </a:pPr>
            <a:r>
              <a:rPr lang="en-US" altLang="zh-CN" sz="2400">
                <a:latin typeface="Arial" panose="020B0604020202020204" pitchFamily="34" charset="0"/>
              </a:rPr>
              <a:t>control component </a:t>
            </a:r>
            <a:r>
              <a:rPr lang="zh-CN" altLang="en-US" sz="2400" dirty="0">
                <a:latin typeface="Arial" panose="020B0604020202020204" pitchFamily="34" charset="0"/>
              </a:rPr>
              <a:t>控制构件（上层）：</a:t>
            </a:r>
            <a:endParaRPr lang="en-US" altLang="zh-CN" sz="2400">
              <a:latin typeface="Arial" panose="020B0604020202020204" pitchFamily="34" charset="0"/>
            </a:endParaRPr>
          </a:p>
          <a:p>
            <a:pPr lvl="1" eaLnBrk="0" hangingPunct="0">
              <a:lnSpc>
                <a:spcPct val="90000"/>
              </a:lnSpc>
              <a:spcBef>
                <a:spcPct val="20000"/>
              </a:spcBef>
              <a:buClr>
                <a:srgbClr val="52A930"/>
              </a:buClr>
              <a:buFont typeface="Wingdings" panose="05000000000000000000" charset="0"/>
            </a:pPr>
            <a:r>
              <a:rPr lang="zh-CN" altLang="en-US" sz="2400" dirty="0">
                <a:latin typeface="Arial" panose="020B0604020202020204" pitchFamily="34" charset="0"/>
              </a:rPr>
              <a:t>          协调问题域中所有其他构件的调用</a:t>
            </a:r>
            <a:endParaRPr lang="ja-JP" altLang="en-US" sz="2400" dirty="0">
              <a:latin typeface="Arial" panose="020B0604020202020204" pitchFamily="34" charset="0"/>
            </a:endParaRPr>
          </a:p>
          <a:p>
            <a:pPr marL="800100" lvl="1" indent="-342900" eaLnBrk="0" hangingPunct="0">
              <a:lnSpc>
                <a:spcPct val="90000"/>
              </a:lnSpc>
              <a:spcBef>
                <a:spcPct val="20000"/>
              </a:spcBef>
              <a:buClr>
                <a:srgbClr val="52A930"/>
              </a:buClr>
              <a:buFont typeface="Wingdings" panose="05000000000000000000" charset="0"/>
              <a:buChar char="n"/>
            </a:pPr>
            <a:r>
              <a:rPr lang="en-US" altLang="zh-CN" sz="2400">
                <a:latin typeface="Arial" panose="020B0604020202020204" pitchFamily="34" charset="0"/>
              </a:rPr>
              <a:t>problem domain component </a:t>
            </a:r>
            <a:r>
              <a:rPr lang="zh-CN" altLang="en-US" sz="2400" dirty="0">
                <a:latin typeface="Arial" panose="020B0604020202020204" pitchFamily="34" charset="0"/>
              </a:rPr>
              <a:t>问题域构件（下层）：</a:t>
            </a:r>
            <a:endParaRPr lang="en-US" altLang="zh-CN" sz="2400">
              <a:latin typeface="Arial" panose="020B0604020202020204" pitchFamily="34" charset="0"/>
            </a:endParaRPr>
          </a:p>
          <a:p>
            <a:pPr lvl="1" eaLnBrk="0" hangingPunct="0">
              <a:lnSpc>
                <a:spcPct val="90000"/>
              </a:lnSpc>
              <a:spcBef>
                <a:spcPct val="20000"/>
              </a:spcBef>
              <a:buClr>
                <a:srgbClr val="52A930"/>
              </a:buClr>
              <a:buFont typeface="Wingdings" panose="05000000000000000000" charset="0"/>
            </a:pPr>
            <a:r>
              <a:rPr lang="zh-CN" altLang="en-US" sz="2400" dirty="0">
                <a:latin typeface="Arial" panose="020B0604020202020204" pitchFamily="34" charset="0"/>
              </a:rPr>
              <a:t>          实现客户需要的全部功能或部分功能</a:t>
            </a:r>
            <a:endParaRPr lang="ja-JP" altLang="en-US" sz="2400" dirty="0">
              <a:latin typeface="Arial" panose="020B0604020202020204" pitchFamily="34" charset="0"/>
            </a:endParaRPr>
          </a:p>
          <a:p>
            <a:pPr marL="800100" lvl="1" indent="-342900" eaLnBrk="0" hangingPunct="0">
              <a:lnSpc>
                <a:spcPct val="90000"/>
              </a:lnSpc>
              <a:spcBef>
                <a:spcPct val="20000"/>
              </a:spcBef>
              <a:buClr>
                <a:srgbClr val="52A930"/>
              </a:buClr>
              <a:buFont typeface="Wingdings" panose="05000000000000000000" charset="0"/>
              <a:buChar char="n"/>
            </a:pPr>
            <a:r>
              <a:rPr lang="en-US" altLang="zh-CN" sz="2400">
                <a:latin typeface="Arial" panose="020B0604020202020204" pitchFamily="34" charset="0"/>
              </a:rPr>
              <a:t>infrastructure component </a:t>
            </a:r>
            <a:r>
              <a:rPr lang="zh-CN" altLang="en-US" sz="2400" dirty="0">
                <a:latin typeface="Arial" panose="020B0604020202020204" pitchFamily="34" charset="0"/>
              </a:rPr>
              <a:t>基础设施构件</a:t>
            </a:r>
            <a:r>
              <a:rPr lang="en-US" altLang="zh-CN" sz="2400">
                <a:latin typeface="Arial" panose="020B0604020202020204" pitchFamily="34" charset="0"/>
                <a:sym typeface="Wingdings" panose="05000000000000000000" pitchFamily="2" charset="2"/>
              </a:rPr>
              <a:t>: (</a:t>
            </a:r>
            <a:r>
              <a:rPr lang="zh-CN" altLang="en-US" sz="2400" dirty="0">
                <a:latin typeface="Arial" panose="020B0604020202020204" pitchFamily="34" charset="0"/>
                <a:sym typeface="Wingdings" panose="05000000000000000000" pitchFamily="2" charset="2"/>
              </a:rPr>
              <a:t>辅助</a:t>
            </a:r>
            <a:r>
              <a:rPr lang="en-US" altLang="zh-CN" sz="2400">
                <a:latin typeface="Arial" panose="020B0604020202020204" pitchFamily="34" charset="0"/>
                <a:sym typeface="Wingdings" panose="05000000000000000000" pitchFamily="2" charset="2"/>
              </a:rPr>
              <a:t>)</a:t>
            </a:r>
            <a:endParaRPr lang="en-US" altLang="zh-CN" sz="2400">
              <a:latin typeface="Arial" panose="020B0604020202020204" pitchFamily="34" charset="0"/>
            </a:endParaRPr>
          </a:p>
          <a:p>
            <a:pPr lvl="1" eaLnBrk="0" hangingPunct="0">
              <a:lnSpc>
                <a:spcPct val="90000"/>
              </a:lnSpc>
              <a:spcBef>
                <a:spcPct val="20000"/>
              </a:spcBef>
              <a:buClr>
                <a:srgbClr val="52A930"/>
              </a:buClr>
              <a:buFont typeface="Wingdings" panose="05000000000000000000" charset="0"/>
            </a:pPr>
            <a:r>
              <a:rPr lang="zh-CN" altLang="en-US" sz="2400" dirty="0">
                <a:latin typeface="Arial" panose="020B0604020202020204" pitchFamily="34" charset="0"/>
              </a:rPr>
              <a:t>          负责完成问题域中所需支持处理的功能</a:t>
            </a:r>
            <a:endParaRPr lang="zh-CN" altLang="en-US" sz="2400" dirty="0">
              <a:latin typeface="Arial" panose="020B0604020202020204" pitchFamily="34" charset="0"/>
            </a:endParaRPr>
          </a:p>
          <a:p>
            <a:pPr marL="800100" lvl="1" indent="-342900" eaLnBrk="0" hangingPunct="0">
              <a:lnSpc>
                <a:spcPct val="90000"/>
              </a:lnSpc>
              <a:spcBef>
                <a:spcPct val="20000"/>
              </a:spcBef>
              <a:buClr>
                <a:srgbClr val="52A930"/>
              </a:buClr>
              <a:buFontTx/>
            </a:pPr>
            <a:r>
              <a:rPr lang="zh-CN" altLang="en-US" sz="2400" dirty="0">
                <a:latin typeface="Arial" panose="020B0604020202020204" pitchFamily="34" charset="0"/>
              </a:rPr>
              <a:t>函数的参数（接口）、处理逻辑、数据结构</a:t>
            </a:r>
            <a:endParaRPr lang="zh-CN" altLang="en-US" sz="2400" dirty="0">
              <a:latin typeface="Arial" panose="020B0604020202020204" pitchFamily="34" charset="0"/>
            </a:endParaRPr>
          </a:p>
          <a:p>
            <a:pPr marL="342900" indent="-342900" eaLnBrk="0" hangingPunct="0">
              <a:lnSpc>
                <a:spcPct val="90000"/>
              </a:lnSpc>
              <a:spcBef>
                <a:spcPct val="20000"/>
              </a:spcBef>
              <a:buClr>
                <a:srgbClr val="52A930"/>
              </a:buClr>
              <a:buChar char="•"/>
            </a:pPr>
            <a:endParaRPr lang="ja-JP" altLang="en-US" sz="2400" dirty="0">
              <a:latin typeface="Arial" panose="020B0604020202020204"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856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85699" name="Rectangle 6"/>
          <p:cNvSpPr>
            <a:spLocks noRot="1"/>
          </p:cNvSpPr>
          <p:nvPr/>
        </p:nvSpPr>
        <p:spPr>
          <a:xfrm>
            <a:off x="0" y="0"/>
            <a:ext cx="8280400" cy="790575"/>
          </a:xfrm>
          <a:prstGeom prst="rect">
            <a:avLst/>
          </a:prstGeom>
          <a:noFill/>
          <a:ln w="9525">
            <a:noFill/>
          </a:ln>
        </p:spPr>
        <p:txBody>
          <a:bodyPr anchor="ctr" anchorCtr="0"/>
          <a:p>
            <a:pPr eaLnBrk="0" hangingPunct="0"/>
            <a:r>
              <a:rPr lang="en-US" altLang="ja-JP" b="1">
                <a:latin typeface="Arial" panose="020B0604020202020204" pitchFamily="34" charset="0"/>
              </a:rPr>
              <a:t>Conventional Component</a:t>
            </a:r>
            <a:r>
              <a:rPr lang="zh-CN" altLang="zh-CN" b="1" dirty="0">
                <a:latin typeface="Arial" panose="020B0604020202020204" pitchFamily="34" charset="0"/>
              </a:rPr>
              <a:t>（</a:t>
            </a:r>
            <a:r>
              <a:rPr lang="zh-CN" altLang="en-US" b="1" dirty="0">
                <a:latin typeface="Arial" panose="020B0604020202020204" pitchFamily="34" charset="0"/>
              </a:rPr>
              <a:t>构件的细化）</a:t>
            </a:r>
            <a:endParaRPr lang="zh-CN" altLang="en-US" b="1" dirty="0">
              <a:latin typeface="Arial" panose="020B0604020202020204" pitchFamily="34" charset="0"/>
            </a:endParaRPr>
          </a:p>
        </p:txBody>
      </p:sp>
      <p:sp>
        <p:nvSpPr>
          <p:cNvPr id="285700" name="Rectangle 806"/>
          <p:cNvSpPr/>
          <p:nvPr/>
        </p:nvSpPr>
        <p:spPr>
          <a:xfrm>
            <a:off x="3419475" y="801688"/>
            <a:ext cx="1439863" cy="914400"/>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1" name="Rectangle 807"/>
          <p:cNvSpPr/>
          <p:nvPr/>
        </p:nvSpPr>
        <p:spPr>
          <a:xfrm>
            <a:off x="3203575" y="10525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2" name="Rectangle 808"/>
          <p:cNvSpPr/>
          <p:nvPr/>
        </p:nvSpPr>
        <p:spPr>
          <a:xfrm>
            <a:off x="3203575" y="13049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3" name="Text Box 809"/>
          <p:cNvSpPr txBox="1"/>
          <p:nvPr/>
        </p:nvSpPr>
        <p:spPr>
          <a:xfrm>
            <a:off x="3563938" y="873125"/>
            <a:ext cx="1217612"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Job</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Management</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system</a:t>
            </a:r>
            <a:endParaRPr lang="en-US" altLang="ja-JP" sz="1400">
              <a:latin typeface="Arial" panose="020B0604020202020204" pitchFamily="34" charset="0"/>
            </a:endParaRPr>
          </a:p>
        </p:txBody>
      </p:sp>
      <p:sp>
        <p:nvSpPr>
          <p:cNvPr id="285704" name="Rectangle 810"/>
          <p:cNvSpPr/>
          <p:nvPr/>
        </p:nvSpPr>
        <p:spPr>
          <a:xfrm>
            <a:off x="1906588" y="2097088"/>
            <a:ext cx="1439862" cy="914400"/>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5" name="Rectangle 811"/>
          <p:cNvSpPr/>
          <p:nvPr/>
        </p:nvSpPr>
        <p:spPr>
          <a:xfrm>
            <a:off x="1690688" y="23479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6" name="Rectangle 812"/>
          <p:cNvSpPr/>
          <p:nvPr/>
        </p:nvSpPr>
        <p:spPr>
          <a:xfrm>
            <a:off x="1690688" y="26003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7" name="Text Box 813"/>
          <p:cNvSpPr txBox="1"/>
          <p:nvPr/>
        </p:nvSpPr>
        <p:spPr>
          <a:xfrm>
            <a:off x="2252663" y="2168525"/>
            <a:ext cx="814387"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Read</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print job</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data</a:t>
            </a:r>
            <a:endParaRPr lang="en-US" altLang="ja-JP" sz="1400">
              <a:latin typeface="Arial" panose="020B0604020202020204" pitchFamily="34" charset="0"/>
            </a:endParaRPr>
          </a:p>
        </p:txBody>
      </p:sp>
      <p:sp>
        <p:nvSpPr>
          <p:cNvPr id="285708" name="Rectangle 814"/>
          <p:cNvSpPr/>
          <p:nvPr/>
        </p:nvSpPr>
        <p:spPr>
          <a:xfrm>
            <a:off x="4643438" y="2097088"/>
            <a:ext cx="1439862" cy="914400"/>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09" name="Rectangle 815"/>
          <p:cNvSpPr/>
          <p:nvPr/>
        </p:nvSpPr>
        <p:spPr>
          <a:xfrm>
            <a:off x="4427538" y="23479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0" name="Rectangle 816"/>
          <p:cNvSpPr/>
          <p:nvPr/>
        </p:nvSpPr>
        <p:spPr>
          <a:xfrm>
            <a:off x="4427538" y="26003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1" name="Text Box 817"/>
          <p:cNvSpPr txBox="1"/>
          <p:nvPr/>
        </p:nvSpPr>
        <p:spPr>
          <a:xfrm>
            <a:off x="4965700" y="2168525"/>
            <a:ext cx="863600"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Select</a:t>
            </a:r>
            <a:endParaRPr lang="en-US" altLang="zh-CN" sz="1400">
              <a:latin typeface="Arial" panose="020B0604020202020204" pitchFamily="34" charset="0"/>
            </a:endParaRPr>
          </a:p>
          <a:p>
            <a:pPr algn="ctr" eaLnBrk="0" hangingPunct="0"/>
            <a:r>
              <a:rPr lang="en-US" altLang="zh-CN" sz="1400" err="1">
                <a:latin typeface="Arial" panose="020B0604020202020204" pitchFamily="34" charset="0"/>
              </a:rPr>
              <a:t>jobmgmt</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function</a:t>
            </a:r>
            <a:endParaRPr lang="en-US" altLang="ja-JP" sz="1400">
              <a:latin typeface="Arial" panose="020B0604020202020204" pitchFamily="34" charset="0"/>
            </a:endParaRPr>
          </a:p>
        </p:txBody>
      </p:sp>
      <p:sp>
        <p:nvSpPr>
          <p:cNvPr id="285712" name="Rectangle 818"/>
          <p:cNvSpPr/>
          <p:nvPr/>
        </p:nvSpPr>
        <p:spPr>
          <a:xfrm>
            <a:off x="2159000" y="3573463"/>
            <a:ext cx="1439863" cy="914400"/>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3" name="Rectangle 819"/>
          <p:cNvSpPr/>
          <p:nvPr/>
        </p:nvSpPr>
        <p:spPr>
          <a:xfrm>
            <a:off x="1943100" y="3824288"/>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4" name="Rectangle 820"/>
          <p:cNvSpPr/>
          <p:nvPr/>
        </p:nvSpPr>
        <p:spPr>
          <a:xfrm>
            <a:off x="1943100" y="4076700"/>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5" name="Text Box 821"/>
          <p:cNvSpPr txBox="1"/>
          <p:nvPr/>
        </p:nvSpPr>
        <p:spPr>
          <a:xfrm>
            <a:off x="2493963" y="3644900"/>
            <a:ext cx="835025"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Develop</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job cost</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16" name="Rectangle 822"/>
          <p:cNvSpPr/>
          <p:nvPr/>
        </p:nvSpPr>
        <p:spPr>
          <a:xfrm>
            <a:off x="4319588" y="3573463"/>
            <a:ext cx="1439862"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7" name="Rectangle 823"/>
          <p:cNvSpPr/>
          <p:nvPr/>
        </p:nvSpPr>
        <p:spPr>
          <a:xfrm>
            <a:off x="4103688" y="3824288"/>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8" name="Rectangle 824"/>
          <p:cNvSpPr/>
          <p:nvPr/>
        </p:nvSpPr>
        <p:spPr>
          <a:xfrm>
            <a:off x="4103688" y="4076700"/>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19" name="Text Box 825"/>
          <p:cNvSpPr txBox="1"/>
          <p:nvPr/>
        </p:nvSpPr>
        <p:spPr>
          <a:xfrm>
            <a:off x="4564063" y="3644900"/>
            <a:ext cx="1020762"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Build</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work order</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20" name="Rectangle 826"/>
          <p:cNvSpPr/>
          <p:nvPr/>
        </p:nvSpPr>
        <p:spPr>
          <a:xfrm>
            <a:off x="6480175" y="3573463"/>
            <a:ext cx="1439863" cy="914400"/>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1" name="Rectangle 827"/>
          <p:cNvSpPr/>
          <p:nvPr/>
        </p:nvSpPr>
        <p:spPr>
          <a:xfrm>
            <a:off x="6264275" y="3824288"/>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2" name="Rectangle 828"/>
          <p:cNvSpPr/>
          <p:nvPr/>
        </p:nvSpPr>
        <p:spPr>
          <a:xfrm>
            <a:off x="6264275" y="4076700"/>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3" name="Text Box 829"/>
          <p:cNvSpPr txBox="1"/>
          <p:nvPr/>
        </p:nvSpPr>
        <p:spPr>
          <a:xfrm>
            <a:off x="6727825" y="3644900"/>
            <a:ext cx="1011238"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Send job</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to</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production</a:t>
            </a:r>
            <a:endParaRPr lang="en-US" altLang="ja-JP" sz="1400">
              <a:latin typeface="Arial" panose="020B0604020202020204" pitchFamily="34" charset="0"/>
            </a:endParaRPr>
          </a:p>
        </p:txBody>
      </p:sp>
      <p:sp>
        <p:nvSpPr>
          <p:cNvPr id="285724" name="Rectangle 830"/>
          <p:cNvSpPr/>
          <p:nvPr/>
        </p:nvSpPr>
        <p:spPr>
          <a:xfrm>
            <a:off x="215900" y="4905375"/>
            <a:ext cx="1439863"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5" name="Rectangle 831"/>
          <p:cNvSpPr/>
          <p:nvPr/>
        </p:nvSpPr>
        <p:spPr>
          <a:xfrm>
            <a:off x="0" y="5156200"/>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6" name="Rectangle 832"/>
          <p:cNvSpPr/>
          <p:nvPr/>
        </p:nvSpPr>
        <p:spPr>
          <a:xfrm>
            <a:off x="0" y="54086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7" name="Text Box 833"/>
          <p:cNvSpPr txBox="1"/>
          <p:nvPr/>
        </p:nvSpPr>
        <p:spPr>
          <a:xfrm>
            <a:off x="493713" y="4976813"/>
            <a:ext cx="952500"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Compute</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page cost</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28" name="Rectangle 834"/>
          <p:cNvSpPr/>
          <p:nvPr/>
        </p:nvSpPr>
        <p:spPr>
          <a:xfrm>
            <a:off x="2051050" y="4905375"/>
            <a:ext cx="1439863"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29" name="Rectangle 835"/>
          <p:cNvSpPr/>
          <p:nvPr/>
        </p:nvSpPr>
        <p:spPr>
          <a:xfrm>
            <a:off x="1835150" y="5156200"/>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0" name="Rectangle 836"/>
          <p:cNvSpPr/>
          <p:nvPr/>
        </p:nvSpPr>
        <p:spPr>
          <a:xfrm>
            <a:off x="1835150" y="54086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1" name="Text Box 837"/>
          <p:cNvSpPr txBox="1"/>
          <p:nvPr/>
        </p:nvSpPr>
        <p:spPr>
          <a:xfrm>
            <a:off x="2298700" y="4976813"/>
            <a:ext cx="1011238" cy="517525"/>
          </a:xfrm>
          <a:prstGeom prst="rect">
            <a:avLst/>
          </a:prstGeom>
          <a:noFill/>
          <a:ln w="9525">
            <a:noFill/>
          </a:ln>
        </p:spPr>
        <p:txBody>
          <a:bodyPr wrap="none">
            <a:spAutoFit/>
          </a:bodyPr>
          <a:p>
            <a:pPr algn="ctr" eaLnBrk="0" hangingPunct="0"/>
            <a:r>
              <a:rPr lang="en-US" altLang="zh-CN" sz="1400">
                <a:solidFill>
                  <a:srgbClr val="FF0000"/>
                </a:solidFill>
                <a:latin typeface="Arial" panose="020B0604020202020204" pitchFamily="34" charset="0"/>
              </a:rPr>
              <a:t>Compute</a:t>
            </a:r>
            <a:endParaRPr lang="en-US" altLang="zh-CN" sz="1400">
              <a:solidFill>
                <a:srgbClr val="FF0000"/>
              </a:solidFill>
              <a:latin typeface="Arial" panose="020B0604020202020204" pitchFamily="34" charset="0"/>
            </a:endParaRPr>
          </a:p>
          <a:p>
            <a:pPr algn="ctr" eaLnBrk="0" hangingPunct="0"/>
            <a:r>
              <a:rPr lang="en-US" altLang="zh-CN" sz="1400">
                <a:solidFill>
                  <a:srgbClr val="FF0000"/>
                </a:solidFill>
                <a:latin typeface="Arial" panose="020B0604020202020204" pitchFamily="34" charset="0"/>
              </a:rPr>
              <a:t>paper cost</a:t>
            </a:r>
            <a:endParaRPr lang="en-US" altLang="ja-JP" sz="1400">
              <a:solidFill>
                <a:srgbClr val="FF0000"/>
              </a:solidFill>
              <a:latin typeface="Arial" panose="020B0604020202020204" pitchFamily="34" charset="0"/>
            </a:endParaRPr>
          </a:p>
        </p:txBody>
      </p:sp>
      <p:sp>
        <p:nvSpPr>
          <p:cNvPr id="285732" name="Rectangle 838"/>
          <p:cNvSpPr/>
          <p:nvPr/>
        </p:nvSpPr>
        <p:spPr>
          <a:xfrm>
            <a:off x="3814763" y="4941888"/>
            <a:ext cx="1439862"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3" name="Rectangle 839"/>
          <p:cNvSpPr/>
          <p:nvPr/>
        </p:nvSpPr>
        <p:spPr>
          <a:xfrm>
            <a:off x="3598863" y="5192713"/>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4" name="Rectangle 840"/>
          <p:cNvSpPr/>
          <p:nvPr/>
        </p:nvSpPr>
        <p:spPr>
          <a:xfrm>
            <a:off x="3598863" y="54451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5" name="Text Box 841"/>
          <p:cNvSpPr txBox="1"/>
          <p:nvPr/>
        </p:nvSpPr>
        <p:spPr>
          <a:xfrm>
            <a:off x="4111625" y="5013325"/>
            <a:ext cx="912813"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Compute</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prod cost</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36" name="Rectangle 842"/>
          <p:cNvSpPr/>
          <p:nvPr/>
        </p:nvSpPr>
        <p:spPr>
          <a:xfrm>
            <a:off x="5759450" y="4978400"/>
            <a:ext cx="1439863"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7" name="Rectangle 843"/>
          <p:cNvSpPr/>
          <p:nvPr/>
        </p:nvSpPr>
        <p:spPr>
          <a:xfrm>
            <a:off x="5543550" y="52292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8" name="Rectangle 844"/>
          <p:cNvSpPr/>
          <p:nvPr/>
        </p:nvSpPr>
        <p:spPr>
          <a:xfrm>
            <a:off x="5543550" y="5481638"/>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39" name="Text Box 845"/>
          <p:cNvSpPr txBox="1"/>
          <p:nvPr/>
        </p:nvSpPr>
        <p:spPr>
          <a:xfrm>
            <a:off x="6153150" y="5049838"/>
            <a:ext cx="715963"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Check</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priority</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40" name="Rectangle 846"/>
          <p:cNvSpPr/>
          <p:nvPr/>
        </p:nvSpPr>
        <p:spPr>
          <a:xfrm>
            <a:off x="7559675" y="4978400"/>
            <a:ext cx="1439863" cy="91440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41" name="Rectangle 847"/>
          <p:cNvSpPr/>
          <p:nvPr/>
        </p:nvSpPr>
        <p:spPr>
          <a:xfrm>
            <a:off x="7343775" y="5229225"/>
            <a:ext cx="431800" cy="14446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42" name="Rectangle 848"/>
          <p:cNvSpPr/>
          <p:nvPr/>
        </p:nvSpPr>
        <p:spPr>
          <a:xfrm>
            <a:off x="7343775" y="5481638"/>
            <a:ext cx="431800" cy="144462"/>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85743" name="Text Box 849"/>
          <p:cNvSpPr txBox="1"/>
          <p:nvPr/>
        </p:nvSpPr>
        <p:spPr>
          <a:xfrm>
            <a:off x="7781925" y="5049838"/>
            <a:ext cx="1062038" cy="730250"/>
          </a:xfrm>
          <a:prstGeom prst="rect">
            <a:avLst/>
          </a:prstGeom>
          <a:noFill/>
          <a:ln w="9525">
            <a:noFill/>
          </a:ln>
        </p:spPr>
        <p:txBody>
          <a:bodyPr wrap="none">
            <a:spAutoFit/>
          </a:bodyPr>
          <a:p>
            <a:pPr algn="ctr" eaLnBrk="0" hangingPunct="0"/>
            <a:r>
              <a:rPr lang="en-US" altLang="zh-CN" sz="1400">
                <a:latin typeface="Arial" panose="020B0604020202020204" pitchFamily="34" charset="0"/>
              </a:rPr>
              <a:t>Pass job to</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production</a:t>
            </a:r>
            <a:endParaRPr lang="en-US" altLang="zh-CN" sz="1400">
              <a:latin typeface="Arial" panose="020B0604020202020204" pitchFamily="34" charset="0"/>
            </a:endParaRPr>
          </a:p>
          <a:p>
            <a:pPr algn="ctr" eaLnBrk="0" hangingPunct="0"/>
            <a:endParaRPr lang="en-US" altLang="ja-JP" sz="1400">
              <a:latin typeface="Arial" panose="020B0604020202020204" pitchFamily="34" charset="0"/>
            </a:endParaRPr>
          </a:p>
        </p:txBody>
      </p:sp>
      <p:sp>
        <p:nvSpPr>
          <p:cNvPr id="285744" name="Line 850"/>
          <p:cNvSpPr/>
          <p:nvPr/>
        </p:nvSpPr>
        <p:spPr>
          <a:xfrm flipH="1">
            <a:off x="2663825" y="1700213"/>
            <a:ext cx="1439863" cy="396875"/>
          </a:xfrm>
          <a:prstGeom prst="line">
            <a:avLst/>
          </a:prstGeom>
          <a:ln w="9525" cap="flat" cmpd="sng">
            <a:solidFill>
              <a:schemeClr val="tx1"/>
            </a:solidFill>
            <a:prstDash val="dash"/>
            <a:headEnd type="none" w="med" len="med"/>
            <a:tailEnd type="triangle" w="med" len="med"/>
          </a:ln>
        </p:spPr>
      </p:sp>
      <p:sp>
        <p:nvSpPr>
          <p:cNvPr id="285745" name="Line 851"/>
          <p:cNvSpPr/>
          <p:nvPr/>
        </p:nvSpPr>
        <p:spPr>
          <a:xfrm>
            <a:off x="4103688" y="1700213"/>
            <a:ext cx="1260475" cy="396875"/>
          </a:xfrm>
          <a:prstGeom prst="line">
            <a:avLst/>
          </a:prstGeom>
          <a:ln w="9525" cap="flat" cmpd="sng">
            <a:solidFill>
              <a:schemeClr val="tx1"/>
            </a:solidFill>
            <a:prstDash val="dash"/>
            <a:headEnd type="none" w="med" len="med"/>
            <a:tailEnd type="triangle" w="med" len="med"/>
          </a:ln>
        </p:spPr>
      </p:sp>
      <p:sp>
        <p:nvSpPr>
          <p:cNvPr id="285746" name="Line 852"/>
          <p:cNvSpPr/>
          <p:nvPr/>
        </p:nvSpPr>
        <p:spPr>
          <a:xfrm flipH="1">
            <a:off x="2916238" y="2997200"/>
            <a:ext cx="2484437" cy="576263"/>
          </a:xfrm>
          <a:prstGeom prst="line">
            <a:avLst/>
          </a:prstGeom>
          <a:ln w="9525" cap="flat" cmpd="sng">
            <a:solidFill>
              <a:schemeClr val="tx1"/>
            </a:solidFill>
            <a:prstDash val="dash"/>
            <a:headEnd type="none" w="med" len="med"/>
            <a:tailEnd type="triangle" w="med" len="med"/>
          </a:ln>
        </p:spPr>
      </p:sp>
      <p:sp>
        <p:nvSpPr>
          <p:cNvPr id="285747" name="Line 853"/>
          <p:cNvSpPr/>
          <p:nvPr/>
        </p:nvSpPr>
        <p:spPr>
          <a:xfrm flipH="1">
            <a:off x="5148263" y="2997200"/>
            <a:ext cx="252412" cy="576263"/>
          </a:xfrm>
          <a:prstGeom prst="line">
            <a:avLst/>
          </a:prstGeom>
          <a:ln w="9525" cap="flat" cmpd="sng">
            <a:solidFill>
              <a:schemeClr val="tx1"/>
            </a:solidFill>
            <a:prstDash val="dash"/>
            <a:headEnd type="none" w="med" len="med"/>
            <a:tailEnd type="triangle" w="med" len="med"/>
          </a:ln>
        </p:spPr>
      </p:sp>
      <p:sp>
        <p:nvSpPr>
          <p:cNvPr id="285748" name="Line 854"/>
          <p:cNvSpPr/>
          <p:nvPr/>
        </p:nvSpPr>
        <p:spPr>
          <a:xfrm>
            <a:off x="5400675" y="3033713"/>
            <a:ext cx="1835150" cy="503237"/>
          </a:xfrm>
          <a:prstGeom prst="line">
            <a:avLst/>
          </a:prstGeom>
          <a:ln w="9525" cap="flat" cmpd="sng">
            <a:solidFill>
              <a:schemeClr val="tx1"/>
            </a:solidFill>
            <a:prstDash val="dash"/>
            <a:headEnd type="none" w="med" len="med"/>
            <a:tailEnd type="triangle" w="med" len="med"/>
          </a:ln>
        </p:spPr>
      </p:sp>
      <p:sp>
        <p:nvSpPr>
          <p:cNvPr id="285749" name="Line 855"/>
          <p:cNvSpPr/>
          <p:nvPr/>
        </p:nvSpPr>
        <p:spPr>
          <a:xfrm flipH="1">
            <a:off x="1187450" y="4508500"/>
            <a:ext cx="1655763" cy="360363"/>
          </a:xfrm>
          <a:prstGeom prst="line">
            <a:avLst/>
          </a:prstGeom>
          <a:ln w="9525" cap="flat" cmpd="sng">
            <a:solidFill>
              <a:schemeClr val="tx1"/>
            </a:solidFill>
            <a:prstDash val="dash"/>
            <a:headEnd type="none" w="med" len="med"/>
            <a:tailEnd type="triangle" w="med" len="med"/>
          </a:ln>
        </p:spPr>
      </p:sp>
      <p:sp>
        <p:nvSpPr>
          <p:cNvPr id="285750" name="Line 856"/>
          <p:cNvSpPr/>
          <p:nvPr/>
        </p:nvSpPr>
        <p:spPr>
          <a:xfrm flipH="1">
            <a:off x="2771775" y="4508500"/>
            <a:ext cx="71438" cy="433388"/>
          </a:xfrm>
          <a:prstGeom prst="line">
            <a:avLst/>
          </a:prstGeom>
          <a:ln w="9525" cap="flat" cmpd="sng">
            <a:solidFill>
              <a:schemeClr val="tx1"/>
            </a:solidFill>
            <a:prstDash val="dash"/>
            <a:headEnd type="none" w="med" len="med"/>
            <a:tailEnd type="triangle" w="med" len="med"/>
          </a:ln>
        </p:spPr>
      </p:sp>
      <p:sp>
        <p:nvSpPr>
          <p:cNvPr id="285751" name="Line 857"/>
          <p:cNvSpPr/>
          <p:nvPr/>
        </p:nvSpPr>
        <p:spPr>
          <a:xfrm>
            <a:off x="2843213" y="4508500"/>
            <a:ext cx="1657350" cy="396875"/>
          </a:xfrm>
          <a:prstGeom prst="line">
            <a:avLst/>
          </a:prstGeom>
          <a:ln w="9525" cap="flat" cmpd="sng">
            <a:solidFill>
              <a:schemeClr val="tx1"/>
            </a:solidFill>
            <a:prstDash val="dash"/>
            <a:headEnd type="none" w="med" len="med"/>
            <a:tailEnd type="triangle" w="med" len="med"/>
          </a:ln>
        </p:spPr>
      </p:sp>
      <p:sp>
        <p:nvSpPr>
          <p:cNvPr id="285752" name="Line 858"/>
          <p:cNvSpPr/>
          <p:nvPr/>
        </p:nvSpPr>
        <p:spPr>
          <a:xfrm flipH="1">
            <a:off x="6588125" y="4508500"/>
            <a:ext cx="612775" cy="468313"/>
          </a:xfrm>
          <a:prstGeom prst="line">
            <a:avLst/>
          </a:prstGeom>
          <a:ln w="9525" cap="flat" cmpd="sng">
            <a:solidFill>
              <a:schemeClr val="tx1"/>
            </a:solidFill>
            <a:prstDash val="dash"/>
            <a:headEnd type="none" w="med" len="med"/>
            <a:tailEnd type="triangle" w="med" len="med"/>
          </a:ln>
        </p:spPr>
      </p:sp>
      <p:sp>
        <p:nvSpPr>
          <p:cNvPr id="285753" name="Line 859"/>
          <p:cNvSpPr/>
          <p:nvPr/>
        </p:nvSpPr>
        <p:spPr>
          <a:xfrm>
            <a:off x="7200900" y="4508500"/>
            <a:ext cx="971550" cy="468313"/>
          </a:xfrm>
          <a:prstGeom prst="line">
            <a:avLst/>
          </a:prstGeom>
          <a:ln w="9525" cap="flat" cmpd="sng">
            <a:solidFill>
              <a:schemeClr val="tx1"/>
            </a:solidFill>
            <a:prstDash val="dash"/>
            <a:headEnd type="none" w="med" len="med"/>
            <a:tailEnd type="triangle" w="med" len="med"/>
          </a:ln>
        </p:spPr>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7745" name="对象 1"/>
          <p:cNvGraphicFramePr/>
          <p:nvPr/>
        </p:nvGraphicFramePr>
        <p:xfrm>
          <a:off x="361950" y="790575"/>
          <a:ext cx="7624763" cy="6046788"/>
        </p:xfrm>
        <a:graphic>
          <a:graphicData uri="http://schemas.openxmlformats.org/presentationml/2006/ole">
            <mc:AlternateContent xmlns:mc="http://schemas.openxmlformats.org/markup-compatibility/2006">
              <mc:Choice xmlns:v="urn:schemas-microsoft-com:vml" Requires="v">
                <p:oleObj spid="_x0000_s3081" name="" r:id="rId1" imgW="6789420" imgH="4907280" progId="Paint.Picture">
                  <p:embed/>
                </p:oleObj>
              </mc:Choice>
              <mc:Fallback>
                <p:oleObj name="" r:id="rId1" imgW="6789420" imgH="4907280" progId="Paint.Picture">
                  <p:embed/>
                  <p:pic>
                    <p:nvPicPr>
                      <p:cNvPr id="0" name="图片 3080"/>
                      <p:cNvPicPr/>
                      <p:nvPr/>
                    </p:nvPicPr>
                    <p:blipFill>
                      <a:blip r:embed="rId2"/>
                      <a:stretch>
                        <a:fillRect/>
                      </a:stretch>
                    </p:blipFill>
                    <p:spPr>
                      <a:xfrm>
                        <a:off x="361950" y="790575"/>
                        <a:ext cx="7624763" cy="6046788"/>
                      </a:xfrm>
                      <a:prstGeom prst="rect">
                        <a:avLst/>
                      </a:prstGeom>
                      <a:noFill/>
                      <a:ln w="38100">
                        <a:noFill/>
                        <a:miter/>
                      </a:ln>
                    </p:spPr>
                  </p:pic>
                </p:oleObj>
              </mc:Fallback>
            </mc:AlternateContent>
          </a:graphicData>
        </a:graphic>
      </p:graphicFrame>
      <p:sp>
        <p:nvSpPr>
          <p:cNvPr id="287746" name="文本框 165894"/>
          <p:cNvSpPr txBox="1"/>
          <p:nvPr/>
        </p:nvSpPr>
        <p:spPr>
          <a:xfrm>
            <a:off x="4689475" y="2078038"/>
            <a:ext cx="4221163" cy="2282825"/>
          </a:xfrm>
          <a:prstGeom prst="rect">
            <a:avLst/>
          </a:prstGeom>
          <a:noFill/>
          <a:ln w="9525">
            <a:noFill/>
          </a:ln>
        </p:spPr>
        <p:txBody>
          <a:bodyPr>
            <a:spAutoFit/>
          </a:bodyPr>
          <a:p>
            <a:pPr eaLnBrk="0" hangingPunct="0"/>
            <a:r>
              <a:rPr lang="en-US" altLang="zh-CN" sz="2400">
                <a:latin typeface="Arial" panose="020B0604020202020204" pitchFamily="34" charset="0"/>
              </a:rPr>
              <a:t>ComputePageCost-2</a:t>
            </a:r>
            <a:r>
              <a:rPr lang="zh-CN" altLang="en-US" sz="2400" dirty="0">
                <a:latin typeface="Arial" panose="020B0604020202020204" pitchFamily="34" charset="0"/>
              </a:rPr>
              <a:t>个接口：</a:t>
            </a:r>
            <a:endParaRPr lang="zh-CN" altLang="en-US" sz="2400" dirty="0">
              <a:latin typeface="Arial" panose="020B0604020202020204" pitchFamily="34" charset="0"/>
            </a:endParaRPr>
          </a:p>
          <a:p>
            <a:pPr eaLnBrk="0" hangingPunct="0"/>
            <a:endParaRPr lang="zh-CN" altLang="en-US" sz="2400" dirty="0">
              <a:latin typeface="Arial" panose="020B0604020202020204" pitchFamily="34" charset="0"/>
            </a:endParaRPr>
          </a:p>
          <a:p>
            <a:pPr eaLnBrk="0" hangingPunct="0"/>
            <a:r>
              <a:rPr lang="en-US" altLang="zh-CN" sz="2400" err="1">
                <a:latin typeface="Arial" panose="020B0604020202020204" pitchFamily="34" charset="0"/>
              </a:rPr>
              <a:t>getJobData</a:t>
            </a:r>
            <a:r>
              <a:rPr lang="en-US" altLang="zh-CN" sz="2400">
                <a:latin typeface="Arial" panose="020B0604020202020204" pitchFamily="34" charset="0"/>
              </a:rPr>
              <a:t>-</a:t>
            </a:r>
            <a:r>
              <a:rPr lang="zh-CN" altLang="en-US" sz="2400" dirty="0">
                <a:latin typeface="Arial" panose="020B0604020202020204" pitchFamily="34" charset="0"/>
              </a:rPr>
              <a:t>访问相关打印任务数据</a:t>
            </a:r>
            <a:endParaRPr lang="zh-CN" altLang="en-US" sz="2400" dirty="0">
              <a:latin typeface="Arial" panose="020B0604020202020204" pitchFamily="34" charset="0"/>
            </a:endParaRPr>
          </a:p>
          <a:p>
            <a:pPr eaLnBrk="0" hangingPunct="0"/>
            <a:r>
              <a:rPr lang="en-US" altLang="zh-CN" sz="2400" err="1">
                <a:latin typeface="Arial" panose="020B0604020202020204" pitchFamily="34" charset="0"/>
              </a:rPr>
              <a:t>accessCostDB</a:t>
            </a:r>
            <a:r>
              <a:rPr lang="en-US" altLang="zh-CN" sz="2400">
                <a:latin typeface="Arial" panose="020B0604020202020204" pitchFamily="34" charset="0"/>
              </a:rPr>
              <a:t>-</a:t>
            </a:r>
            <a:r>
              <a:rPr lang="zh-CN" altLang="en-US" sz="2400" dirty="0">
                <a:latin typeface="Arial" panose="020B0604020202020204" pitchFamily="34" charset="0"/>
              </a:rPr>
              <a:t>访问印刷成本数据库</a:t>
            </a:r>
            <a:endParaRPr lang="zh-CN" altLang="en-US" sz="2400" dirty="0">
              <a:latin typeface="Arial" panose="020B0604020202020204" pitchFamily="34" charset="0"/>
            </a:endParaRPr>
          </a:p>
        </p:txBody>
      </p:sp>
      <p:sp>
        <p:nvSpPr>
          <p:cNvPr id="287747" name="Rectangle 4"/>
          <p:cNvSpPr>
            <a:spLocks noRot="1"/>
          </p:cNvSpPr>
          <p:nvPr/>
        </p:nvSpPr>
        <p:spPr>
          <a:xfrm>
            <a:off x="0" y="0"/>
            <a:ext cx="7494588" cy="790575"/>
          </a:xfrm>
          <a:prstGeom prst="rect">
            <a:avLst/>
          </a:prstGeom>
          <a:noFill/>
          <a:ln w="9525">
            <a:noFill/>
          </a:ln>
        </p:spPr>
        <p:txBody>
          <a:bodyPr anchor="ctr" anchorCtr="0"/>
          <a:p>
            <a:pPr eaLnBrk="0" hangingPunct="0"/>
            <a:r>
              <a:rPr lang="en-US" altLang="zh-CN" b="1">
                <a:latin typeface="Arial" panose="020B0604020202020204" pitchFamily="34" charset="0"/>
              </a:rPr>
              <a:t>Refine </a:t>
            </a:r>
            <a:r>
              <a:rPr lang="en-US" altLang="ja-JP" b="1">
                <a:latin typeface="Arial" panose="020B0604020202020204" pitchFamily="34" charset="0"/>
              </a:rPr>
              <a:t>Component</a:t>
            </a:r>
            <a:r>
              <a:rPr lang="en-US" altLang="zh-CN" b="1">
                <a:latin typeface="Arial" panose="020B0604020202020204" pitchFamily="34" charset="0"/>
              </a:rPr>
              <a:t> </a:t>
            </a:r>
            <a:endParaRPr lang="en-US" altLang="ja-JP" b="1">
              <a:latin typeface="Arial" panose="020B0604020202020204"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887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88771" name="Rectangle 6"/>
          <p:cNvSpPr>
            <a:spLocks noRot="1"/>
          </p:cNvSpPr>
          <p:nvPr/>
        </p:nvSpPr>
        <p:spPr>
          <a:xfrm>
            <a:off x="0" y="0"/>
            <a:ext cx="8424863" cy="765175"/>
          </a:xfrm>
          <a:prstGeom prst="rect">
            <a:avLst/>
          </a:prstGeom>
          <a:noFill/>
          <a:ln w="9525">
            <a:noFill/>
          </a:ln>
        </p:spPr>
        <p:txBody>
          <a:bodyPr anchor="ctr" anchorCtr="0"/>
          <a:p>
            <a:pPr eaLnBrk="0" hangingPunct="0"/>
            <a:r>
              <a:rPr lang="en-US" altLang="zh-CN" b="1">
                <a:latin typeface="Arial" panose="020B0604020202020204" pitchFamily="34" charset="0"/>
              </a:rPr>
              <a:t>11.2 </a:t>
            </a:r>
            <a:r>
              <a:rPr lang="en-US" altLang="ja-JP" b="1">
                <a:latin typeface="Arial" panose="020B0604020202020204" pitchFamily="34" charset="0"/>
              </a:rPr>
              <a:t>Design </a:t>
            </a:r>
            <a:r>
              <a:rPr lang="en-US" altLang="zh-CN" b="1">
                <a:latin typeface="Arial" panose="020B0604020202020204" pitchFamily="34" charset="0"/>
              </a:rPr>
              <a:t>class-based components</a:t>
            </a:r>
            <a:endParaRPr lang="en-US" altLang="ja-JP" b="1">
              <a:latin typeface="Arial" panose="020B0604020202020204" pitchFamily="34" charset="0"/>
            </a:endParaRPr>
          </a:p>
        </p:txBody>
      </p:sp>
      <p:sp>
        <p:nvSpPr>
          <p:cNvPr id="288772" name="Rectangle 7"/>
          <p:cNvSpPr>
            <a:spLocks noRot="1"/>
          </p:cNvSpPr>
          <p:nvPr/>
        </p:nvSpPr>
        <p:spPr>
          <a:xfrm>
            <a:off x="503238" y="981075"/>
            <a:ext cx="7740650" cy="4535488"/>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zh-CN" sz="2400">
                <a:latin typeface="Arial" panose="020B0604020202020204" pitchFamily="34" charset="0"/>
              </a:rPr>
              <a:t>Focuses on the elaboration of problem domain specific classes the definition and refinement of infrastructure classes contained in the requirements model</a:t>
            </a: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zh-CN" sz="2400">
                <a:latin typeface="Arial" panose="020B0604020202020204" pitchFamily="34" charset="0"/>
              </a:rPr>
              <a:t>The detailed description of the attributes, operations, and interfaces used by these classes is the design detail required as a precursor to the construction activity.</a:t>
            </a: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构件级设计主要关注“需求模型中问题域特定类的细化和基础设施类的定义和细化”</a:t>
            </a:r>
            <a:endParaRPr lang="zh-CN" altLang="en-US" sz="2400" b="1"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就是</a:t>
            </a:r>
            <a:r>
              <a:rPr lang="zh-CN" altLang="en-US" sz="2400" b="1" dirty="0">
                <a:solidFill>
                  <a:srgbClr val="FF0000"/>
                </a:solidFill>
                <a:latin typeface="Arial" panose="020B0604020202020204" pitchFamily="34" charset="0"/>
                <a:ea typeface="宋体" panose="02010600030101010101" pitchFamily="2" charset="-122"/>
              </a:rPr>
              <a:t>类的定义和细化</a:t>
            </a:r>
            <a:r>
              <a:rPr lang="zh-CN" altLang="en-US" sz="2400" b="1" dirty="0">
                <a:latin typeface="Arial" panose="020B0604020202020204" pitchFamily="34" charset="0"/>
                <a:ea typeface="宋体" panose="02010600030101010101" pitchFamily="2" charset="-122"/>
              </a:rPr>
              <a:t>，类之间的接口定义和细化</a:t>
            </a:r>
            <a:endParaRPr lang="zh-CN" altLang="en-US" sz="2400" b="1" dirty="0">
              <a:latin typeface="Arial" panose="020B0604020202020204" pitchFamily="34" charset="0"/>
              <a:ea typeface="宋体" panose="02010600030101010101" pitchFamily="2"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8255"/>
            <a:ext cx="8458200" cy="678611"/>
          </a:xfrm>
        </p:spPr>
        <p:txBody>
          <a:bodyPr>
            <a:noAutofit/>
          </a:bodyPr>
          <a:lstStyle/>
          <a:p>
            <a:r>
              <a:rPr lang="en-US" sz="4000" noProof="0" dirty="0">
                <a:latin typeface="Times New Roman" panose="02020603050405020304" charset="0"/>
                <a:cs typeface="Times New Roman" panose="02020603050405020304" charset="0"/>
              </a:rPr>
              <a:t>Basic Component Design Principles</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251459" y="836018"/>
            <a:ext cx="8304711" cy="4878029"/>
          </a:xfrm>
        </p:spPr>
        <p:txBody>
          <a:bodyPr vert="horz" lIns="91440" tIns="45720" rIns="91440" bIns="45720" rtlCol="0">
            <a:noAutofit/>
          </a:bodyPr>
          <a:lstStyle/>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Open-Closed Principle (O</a:t>
            </a:r>
            <a:r>
              <a:rPr lang="en-US" altLang="en-US" sz="2000" b="1" noProof="0" dirty="0">
                <a:solidFill>
                  <a:schemeClr val="tx1"/>
                </a:solidFill>
                <a:latin typeface="Times New Roman" panose="02020603050405020304" charset="0"/>
                <a:cs typeface="Times New Roman" panose="02020603050405020304" charset="0"/>
              </a:rPr>
              <a:t> C</a:t>
            </a:r>
            <a:r>
              <a:rPr lang="en-US" altLang="en-US" sz="2000" b="1" noProof="0" dirty="0">
                <a:solidFill>
                  <a:schemeClr val="tx1"/>
                </a:solidFill>
                <a:latin typeface="Times New Roman" panose="02020603050405020304" charset="0"/>
                <a:cs typeface="Times New Roman" panose="02020603050405020304" charset="0"/>
              </a:rPr>
              <a:t> P)</a:t>
            </a:r>
            <a:r>
              <a:rPr lang="en-US" altLang="en-US" sz="2000" noProof="0" dirty="0">
                <a:solidFill>
                  <a:schemeClr val="tx1"/>
                </a:solidFill>
                <a:latin typeface="Times New Roman" panose="02020603050405020304" charset="0"/>
                <a:cs typeface="Times New Roman" panose="02020603050405020304" charset="0"/>
              </a:rPr>
              <a:t>. </a:t>
            </a:r>
            <a:r>
              <a:rPr lang="en-US" altLang="en-US" sz="2000" i="1" noProof="0" dirty="0">
                <a:solidFill>
                  <a:schemeClr val="tx1"/>
                </a:solidFill>
                <a:latin typeface="Times New Roman" panose="02020603050405020304" charset="0"/>
                <a:cs typeface="Times New Roman" panose="02020603050405020304" charset="0"/>
              </a:rPr>
              <a:t>“A module [component] should be open for extension but closed for modification.</a:t>
            </a:r>
            <a:endParaRPr lang="en-US" altLang="en-US" sz="2000" i="1"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err="1">
                <a:solidFill>
                  <a:schemeClr val="tx1"/>
                </a:solidFill>
                <a:latin typeface="Times New Roman" panose="02020603050405020304" charset="0"/>
                <a:cs typeface="Times New Roman" panose="02020603050405020304" charset="0"/>
              </a:rPr>
              <a:t>Liskov</a:t>
            </a:r>
            <a:r>
              <a:rPr lang="en-US" altLang="en-US" sz="2000" b="1" noProof="0" dirty="0">
                <a:solidFill>
                  <a:schemeClr val="tx1"/>
                </a:solidFill>
                <a:latin typeface="Times New Roman" panose="02020603050405020304" charset="0"/>
                <a:cs typeface="Times New Roman" panose="02020603050405020304" charset="0"/>
              </a:rPr>
              <a:t> Substitution Principle (L</a:t>
            </a:r>
            <a:r>
              <a:rPr lang="en-US" altLang="en-US" sz="2000" b="1" noProof="0" dirty="0">
                <a:solidFill>
                  <a:schemeClr val="tx1"/>
                </a:solidFill>
                <a:latin typeface="Times New Roman" panose="02020603050405020304" charset="0"/>
                <a:cs typeface="Times New Roman" panose="02020603050405020304" charset="0"/>
              </a:rPr>
              <a:t> S</a:t>
            </a:r>
            <a:r>
              <a:rPr lang="en-US" altLang="en-US" sz="2000" b="1" noProof="0" dirty="0">
                <a:solidFill>
                  <a:schemeClr val="tx1"/>
                </a:solidFill>
                <a:latin typeface="Times New Roman" panose="02020603050405020304" charset="0"/>
                <a:cs typeface="Times New Roman" panose="02020603050405020304" charset="0"/>
              </a:rPr>
              <a:t> P). </a:t>
            </a:r>
            <a:r>
              <a:rPr lang="en-US" altLang="en-US" sz="2000" i="1" noProof="0" dirty="0">
                <a:solidFill>
                  <a:schemeClr val="tx1"/>
                </a:solidFill>
                <a:latin typeface="Times New Roman" panose="02020603050405020304" charset="0"/>
                <a:cs typeface="Times New Roman" panose="02020603050405020304" charset="0"/>
              </a:rPr>
              <a:t>“Subclasses should be substitutable for their base classes.</a:t>
            </a:r>
            <a:endParaRPr lang="en-US" altLang="en-US" sz="2000" i="1"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Dependency Inversion Principle (D</a:t>
            </a:r>
            <a:r>
              <a:rPr lang="en-US" altLang="en-US" sz="2000" b="1" noProof="0" dirty="0">
                <a:solidFill>
                  <a:schemeClr val="tx1"/>
                </a:solidFill>
                <a:latin typeface="Times New Roman" panose="02020603050405020304" charset="0"/>
                <a:cs typeface="Times New Roman" panose="02020603050405020304" charset="0"/>
              </a:rPr>
              <a:t> I</a:t>
            </a:r>
            <a:r>
              <a:rPr lang="en-US" altLang="en-US" sz="2000" b="1" noProof="0" dirty="0">
                <a:solidFill>
                  <a:schemeClr val="tx1"/>
                </a:solidFill>
                <a:latin typeface="Times New Roman" panose="02020603050405020304" charset="0"/>
                <a:cs typeface="Times New Roman" panose="02020603050405020304" charset="0"/>
              </a:rPr>
              <a:t> P). </a:t>
            </a:r>
            <a:r>
              <a:rPr lang="en-US" altLang="en-US" sz="2000" i="1" noProof="0" dirty="0">
                <a:solidFill>
                  <a:schemeClr val="tx1"/>
                </a:solidFill>
                <a:latin typeface="Times New Roman" panose="02020603050405020304" charset="0"/>
                <a:cs typeface="Times New Roman" panose="02020603050405020304" charset="0"/>
              </a:rPr>
              <a:t>“Depend on abstractions. Do not depend on concretions.”</a:t>
            </a:r>
            <a:endParaRPr lang="en-US" altLang="en-US" sz="2000"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Interface Segregation Principle (I</a:t>
            </a:r>
            <a:r>
              <a:rPr lang="en-US" altLang="en-US" sz="2000" b="1" noProof="0" dirty="0">
                <a:solidFill>
                  <a:schemeClr val="tx1"/>
                </a:solidFill>
                <a:latin typeface="Times New Roman" panose="02020603050405020304" charset="0"/>
                <a:cs typeface="Times New Roman" panose="02020603050405020304" charset="0"/>
              </a:rPr>
              <a:t> S</a:t>
            </a:r>
            <a:r>
              <a:rPr lang="en-US" altLang="en-US" sz="2000" b="1" noProof="0" dirty="0">
                <a:solidFill>
                  <a:schemeClr val="tx1"/>
                </a:solidFill>
                <a:latin typeface="Times New Roman" panose="02020603050405020304" charset="0"/>
                <a:cs typeface="Times New Roman" panose="02020603050405020304" charset="0"/>
              </a:rPr>
              <a:t> P).</a:t>
            </a:r>
            <a:r>
              <a:rPr lang="en-US" altLang="en-US" sz="2000" b="1" i="1" noProof="0" dirty="0">
                <a:solidFill>
                  <a:schemeClr val="tx1"/>
                </a:solidFill>
                <a:latin typeface="Times New Roman" panose="02020603050405020304" charset="0"/>
                <a:cs typeface="Times New Roman" panose="02020603050405020304" charset="0"/>
              </a:rPr>
              <a:t> </a:t>
            </a:r>
            <a:r>
              <a:rPr lang="en-US" altLang="en-US" sz="2000" i="1" noProof="0" dirty="0">
                <a:solidFill>
                  <a:schemeClr val="tx1"/>
                </a:solidFill>
                <a:latin typeface="Times New Roman" panose="02020603050405020304" charset="0"/>
                <a:cs typeface="Times New Roman" panose="02020603050405020304" charset="0"/>
              </a:rPr>
              <a:t>“Many client-specific interfaces are better than one general purpose interface.</a:t>
            </a:r>
            <a:endParaRPr lang="en-US" altLang="en-US" sz="2000" i="1"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Release Reuse Equivalency Principle (R</a:t>
            </a:r>
            <a:r>
              <a:rPr lang="en-US" altLang="en-US" sz="2000" b="1" noProof="0" dirty="0">
                <a:solidFill>
                  <a:schemeClr val="tx1"/>
                </a:solidFill>
                <a:latin typeface="Times New Roman" panose="02020603050405020304" charset="0"/>
                <a:cs typeface="Times New Roman" panose="02020603050405020304" charset="0"/>
              </a:rPr>
              <a:t> E</a:t>
            </a:r>
            <a:r>
              <a:rPr lang="en-US" altLang="en-US" sz="2000" b="1" noProof="0" dirty="0">
                <a:solidFill>
                  <a:schemeClr val="tx1"/>
                </a:solidFill>
                <a:latin typeface="Times New Roman" panose="02020603050405020304" charset="0"/>
                <a:cs typeface="Times New Roman" panose="02020603050405020304" charset="0"/>
              </a:rPr>
              <a:t> P). </a:t>
            </a:r>
            <a:r>
              <a:rPr lang="en-US" altLang="en-US" sz="2000" i="1" noProof="0" dirty="0">
                <a:solidFill>
                  <a:schemeClr val="tx1"/>
                </a:solidFill>
                <a:latin typeface="Times New Roman" panose="02020603050405020304" charset="0"/>
                <a:cs typeface="Times New Roman" panose="02020603050405020304" charset="0"/>
              </a:rPr>
              <a:t>“The granule of reuse is the granule of release.”</a:t>
            </a:r>
            <a:endParaRPr lang="en-US" altLang="en-US" sz="2000"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Common Closure Principle (C </a:t>
            </a:r>
            <a:r>
              <a:rPr lang="en-US" altLang="en-US" sz="2000" b="1" noProof="0" dirty="0" err="1">
                <a:solidFill>
                  <a:schemeClr val="tx1"/>
                </a:solidFill>
                <a:latin typeface="Times New Roman" panose="02020603050405020304" charset="0"/>
                <a:cs typeface="Times New Roman" panose="02020603050405020304" charset="0"/>
              </a:rPr>
              <a:t>C</a:t>
            </a:r>
            <a:r>
              <a:rPr lang="en-US" altLang="en-US" sz="2000" b="1" noProof="0" dirty="0">
                <a:solidFill>
                  <a:schemeClr val="tx1"/>
                </a:solidFill>
                <a:latin typeface="Times New Roman" panose="02020603050405020304" charset="0"/>
                <a:cs typeface="Times New Roman" panose="02020603050405020304" charset="0"/>
              </a:rPr>
              <a:t> P). </a:t>
            </a:r>
            <a:r>
              <a:rPr lang="en-US" altLang="en-US" sz="2000" i="1" noProof="0" dirty="0">
                <a:solidFill>
                  <a:schemeClr val="tx1"/>
                </a:solidFill>
                <a:latin typeface="Times New Roman" panose="02020603050405020304" charset="0"/>
                <a:cs typeface="Times New Roman" panose="02020603050405020304" charset="0"/>
              </a:rPr>
              <a:t>“Classes that change together belong together.”</a:t>
            </a:r>
            <a:endParaRPr lang="en-US" altLang="en-US" sz="2000" i="1" noProof="0" dirty="0">
              <a:solidFill>
                <a:schemeClr val="tx1"/>
              </a:solidFill>
              <a:latin typeface="Times New Roman" panose="02020603050405020304" charset="0"/>
              <a:cs typeface="Times New Roman" panose="02020603050405020304" charset="0"/>
            </a:endParaRPr>
          </a:p>
          <a:p>
            <a:pPr marL="292735" indent="-292735">
              <a:lnSpc>
                <a:spcPct val="90000"/>
              </a:lnSpc>
              <a:spcBef>
                <a:spcPts val="1000"/>
              </a:spcBef>
              <a:spcAft>
                <a:spcPts val="0"/>
              </a:spcAft>
              <a:buFont typeface="Arial" panose="020B0604020202020204" pitchFamily="34" charset="0"/>
              <a:buChar char="•"/>
            </a:pPr>
            <a:r>
              <a:rPr lang="en-US" altLang="en-US" sz="2000" b="1" noProof="0" dirty="0">
                <a:solidFill>
                  <a:schemeClr val="tx1"/>
                </a:solidFill>
                <a:latin typeface="Times New Roman" panose="02020603050405020304" charset="0"/>
                <a:cs typeface="Times New Roman" panose="02020603050405020304" charset="0"/>
              </a:rPr>
              <a:t>Common Reuse Principle (C</a:t>
            </a:r>
            <a:r>
              <a:rPr lang="en-US" altLang="en-US" sz="2000" b="1" noProof="0" dirty="0">
                <a:solidFill>
                  <a:schemeClr val="tx1"/>
                </a:solidFill>
                <a:latin typeface="Times New Roman" panose="02020603050405020304" charset="0"/>
                <a:cs typeface="Times New Roman" panose="02020603050405020304" charset="0"/>
              </a:rPr>
              <a:t> R</a:t>
            </a:r>
            <a:r>
              <a:rPr lang="en-US" altLang="en-US" sz="2000" b="1" noProof="0" dirty="0">
                <a:solidFill>
                  <a:schemeClr val="tx1"/>
                </a:solidFill>
                <a:latin typeface="Times New Roman" panose="02020603050405020304" charset="0"/>
                <a:cs typeface="Times New Roman" panose="02020603050405020304" charset="0"/>
              </a:rPr>
              <a:t> P). </a:t>
            </a:r>
            <a:r>
              <a:rPr lang="en-US" altLang="en-US" sz="2000" i="1" noProof="0" dirty="0">
                <a:solidFill>
                  <a:schemeClr val="tx1"/>
                </a:solidFill>
                <a:latin typeface="Times New Roman" panose="02020603050405020304" charset="0"/>
                <a:cs typeface="Times New Roman" panose="02020603050405020304" charset="0"/>
              </a:rPr>
              <a:t>“Classes that aren’t reused together should not be grouped together.”</a:t>
            </a:r>
            <a:endParaRPr lang="en-US" altLang="en-US" sz="2000" b="1"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928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92867" name="Rectangle 4"/>
          <p:cNvSpPr>
            <a:spLocks noRot="1"/>
          </p:cNvSpPr>
          <p:nvPr/>
        </p:nvSpPr>
        <p:spPr>
          <a:xfrm>
            <a:off x="0" y="0"/>
            <a:ext cx="6562725" cy="765175"/>
          </a:xfrm>
          <a:prstGeom prst="rect">
            <a:avLst/>
          </a:prstGeom>
          <a:noFill/>
          <a:ln w="9525">
            <a:noFill/>
          </a:ln>
        </p:spPr>
        <p:txBody>
          <a:bodyPr anchor="ctr" anchorCtr="0"/>
          <a:p>
            <a:pPr eaLnBrk="0" hangingPunct="0"/>
            <a:r>
              <a:rPr lang="en-US" altLang="zh-CN" b="1">
                <a:latin typeface="Arial" panose="020B0604020202020204" pitchFamily="34" charset="0"/>
              </a:rPr>
              <a:t>11.2.1 </a:t>
            </a:r>
            <a:r>
              <a:rPr lang="en-US" altLang="ja-JP" b="1">
                <a:latin typeface="Arial" panose="020B0604020202020204" pitchFamily="34" charset="0"/>
              </a:rPr>
              <a:t>Basic Design Principles</a:t>
            </a:r>
            <a:endParaRPr lang="en-US" altLang="ja-JP" b="1">
              <a:latin typeface="Arial" panose="020B0604020202020204" pitchFamily="34" charset="0"/>
            </a:endParaRPr>
          </a:p>
        </p:txBody>
      </p:sp>
      <p:sp>
        <p:nvSpPr>
          <p:cNvPr id="292868" name="Rectangle 5"/>
          <p:cNvSpPr>
            <a:spLocks noRot="1"/>
          </p:cNvSpPr>
          <p:nvPr/>
        </p:nvSpPr>
        <p:spPr>
          <a:xfrm>
            <a:off x="358775" y="944563"/>
            <a:ext cx="8497888" cy="507682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Open-Closed Principle (OCP).</a:t>
            </a:r>
            <a:r>
              <a:rPr lang="zh-CN" altLang="en-US" sz="2000" dirty="0">
                <a:latin typeface="Arial" panose="020B0604020202020204" pitchFamily="34" charset="0"/>
              </a:rPr>
              <a:t>开闭原则</a:t>
            </a:r>
            <a:endParaRPr lang="zh-CN" altLang="en-US" sz="2000" dirty="0">
              <a:latin typeface="Arial" panose="020B0604020202020204" pitchFamily="34" charset="0"/>
            </a:endParaRPr>
          </a:p>
          <a:p>
            <a:pPr lvl="1" eaLnBrk="0" hangingPunct="0">
              <a:lnSpc>
                <a:spcPct val="90000"/>
              </a:lnSpc>
              <a:spcBef>
                <a:spcPct val="20000"/>
              </a:spcBef>
              <a:buClr>
                <a:srgbClr val="52A930"/>
              </a:buClr>
              <a:buFontTx/>
            </a:pPr>
            <a:r>
              <a:rPr lang="en-US" altLang="ja-JP" sz="2000" i="1">
                <a:latin typeface="Arial" panose="020B0604020202020204" pitchFamily="34" charset="0"/>
              </a:rPr>
              <a:t>“A module [component] should be open for extension but closed for modification</a:t>
            </a:r>
            <a:r>
              <a:rPr lang="en-US" altLang="zh-CN" sz="2000" i="1">
                <a:latin typeface="Arial" panose="020B0604020202020204" pitchFamily="34" charset="0"/>
              </a:rPr>
              <a:t>. </a:t>
            </a:r>
            <a:r>
              <a:rPr lang="zh-CN" altLang="en-US" sz="2000" i="1" dirty="0">
                <a:latin typeface="Arial" panose="020B0604020202020204" pitchFamily="34" charset="0"/>
              </a:rPr>
              <a:t>对扩展具有开放性，对修改具有封闭性</a:t>
            </a:r>
            <a:endParaRPr lang="zh-CN" altLang="en-US" sz="2000" i="1" dirty="0">
              <a:latin typeface="Arial" panose="020B0604020202020204" pitchFamily="34" charset="0"/>
            </a:endParaRPr>
          </a:p>
          <a:p>
            <a:pPr marL="800100" lvl="1" indent="-342900" eaLnBrk="0" hangingPunct="0">
              <a:lnSpc>
                <a:spcPct val="90000"/>
              </a:lnSpc>
              <a:spcBef>
                <a:spcPct val="20000"/>
              </a:spcBef>
              <a:buClr>
                <a:srgbClr val="52A930"/>
              </a:buClr>
              <a:buFontTx/>
              <a:buChar char="n"/>
            </a:pPr>
            <a:endParaRPr lang="zh-CN" altLang="en-US" sz="2000" i="1"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a:t>
            </a:r>
            <a:r>
              <a:rPr lang="en-US" altLang="ja-JP" sz="2000" err="1">
                <a:latin typeface="Arial" panose="020B0604020202020204" pitchFamily="34" charset="0"/>
              </a:rPr>
              <a:t>Liskov</a:t>
            </a:r>
            <a:r>
              <a:rPr lang="en-US" altLang="ja-JP" sz="2000">
                <a:latin typeface="Arial" panose="020B0604020202020204" pitchFamily="34" charset="0"/>
              </a:rPr>
              <a:t> Substitution Principle (LSP). </a:t>
            </a:r>
            <a:r>
              <a:rPr lang="zh-CN" altLang="en-US" sz="2000" dirty="0">
                <a:latin typeface="Arial" panose="020B0604020202020204" pitchFamily="34" charset="0"/>
              </a:rPr>
              <a:t>替换原则</a:t>
            </a:r>
            <a:r>
              <a:rPr lang="ja-JP" altLang="en-US" sz="2000" dirty="0">
                <a:latin typeface="Arial" panose="020B0604020202020204" pitchFamily="34" charset="0"/>
              </a:rPr>
              <a:t> </a:t>
            </a:r>
            <a:endParaRPr lang="zh-CN" altLang="en-US" sz="2000" dirty="0">
              <a:latin typeface="Arial" panose="020B0604020202020204" pitchFamily="34" charset="0"/>
            </a:endParaRPr>
          </a:p>
          <a:p>
            <a:pPr lvl="1" eaLnBrk="0" hangingPunct="0">
              <a:lnSpc>
                <a:spcPct val="90000"/>
              </a:lnSpc>
              <a:spcBef>
                <a:spcPct val="20000"/>
              </a:spcBef>
              <a:buClr>
                <a:srgbClr val="52A930"/>
              </a:buClr>
              <a:buFontTx/>
            </a:pPr>
            <a:r>
              <a:rPr lang="en-US" altLang="ja-JP" sz="2000" i="1">
                <a:latin typeface="Palatino" pitchFamily="-128" charset="0"/>
              </a:rPr>
              <a:t>“</a:t>
            </a:r>
            <a:r>
              <a:rPr lang="en-US" altLang="ja-JP" sz="2000" i="1">
                <a:latin typeface="Arial" panose="020B0604020202020204" pitchFamily="34" charset="0"/>
              </a:rPr>
              <a:t>Subclasses should be substitutable for their base classes.</a:t>
            </a:r>
            <a:r>
              <a:rPr lang="zh-CN" altLang="en-US" sz="2000" i="1" dirty="0">
                <a:latin typeface="Arial" panose="020B0604020202020204" pitchFamily="34" charset="0"/>
              </a:rPr>
              <a:t>子类可以替换它们的基类</a:t>
            </a:r>
            <a:endParaRPr lang="zh-CN" altLang="en-US" sz="2000" i="1" dirty="0">
              <a:latin typeface="Arial" panose="020B0604020202020204" pitchFamily="34" charset="0"/>
            </a:endParaRPr>
          </a:p>
          <a:p>
            <a:pPr marL="800100" lvl="1" indent="-342900" eaLnBrk="0" hangingPunct="0">
              <a:lnSpc>
                <a:spcPct val="90000"/>
              </a:lnSpc>
              <a:spcBef>
                <a:spcPct val="20000"/>
              </a:spcBef>
              <a:buClr>
                <a:srgbClr val="52A930"/>
              </a:buClr>
              <a:buFontTx/>
              <a:buChar char="n"/>
            </a:pPr>
            <a:endParaRPr lang="zh-CN" altLang="en-US" sz="2000" i="1"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Dependency Inversion Principle (DIP).  </a:t>
            </a:r>
            <a:r>
              <a:rPr lang="zh-CN" altLang="en-US" sz="2000" dirty="0">
                <a:latin typeface="Arial" panose="020B0604020202020204" pitchFamily="34" charset="0"/>
              </a:rPr>
              <a:t>依赖倒置原则</a:t>
            </a:r>
            <a:endParaRPr lang="zh-CN" altLang="en-US" sz="2000" dirty="0">
              <a:latin typeface="Arial" panose="020B0604020202020204" pitchFamily="34" charset="0"/>
            </a:endParaRPr>
          </a:p>
          <a:p>
            <a:pPr lvl="1" eaLnBrk="0" hangingPunct="0">
              <a:lnSpc>
                <a:spcPct val="90000"/>
              </a:lnSpc>
              <a:spcBef>
                <a:spcPct val="20000"/>
              </a:spcBef>
              <a:buClr>
                <a:srgbClr val="52A930"/>
              </a:buClr>
              <a:buFontTx/>
            </a:pPr>
            <a:r>
              <a:rPr lang="en-US" altLang="ja-JP" sz="2000" i="1">
                <a:latin typeface="Palatino" pitchFamily="-128" charset="0"/>
              </a:rPr>
              <a:t>“</a:t>
            </a:r>
            <a:r>
              <a:rPr lang="en-US" altLang="ja-JP" sz="2000" i="1">
                <a:latin typeface="Arial" panose="020B0604020202020204" pitchFamily="34" charset="0"/>
              </a:rPr>
              <a:t>Depend on abstractions. Do not depend on concretions.</a:t>
            </a:r>
            <a:r>
              <a:rPr lang="en-US" altLang="ja-JP" sz="2000" i="1">
                <a:latin typeface="Palatino" pitchFamily="-128" charset="0"/>
              </a:rPr>
              <a:t>”</a:t>
            </a:r>
            <a:r>
              <a:rPr lang="en-US" altLang="ja-JP" sz="2000">
                <a:latin typeface="Arial" panose="020B0604020202020204" pitchFamily="34" charset="0"/>
              </a:rPr>
              <a:t> </a:t>
            </a:r>
            <a:r>
              <a:rPr lang="zh-CN" altLang="en-US" sz="2000" i="1" dirty="0">
                <a:latin typeface="Arial" panose="020B0604020202020204" pitchFamily="34" charset="0"/>
                <a:ea typeface="宋体" panose="02010600030101010101" pitchFamily="2" charset="-122"/>
              </a:rPr>
              <a:t>依赖于抽象（抽象类），而不是依赖于具体实现，降低了客户程序与实现细节的耦合度。</a:t>
            </a:r>
            <a:endParaRPr lang="zh-CN" altLang="en-US" sz="2000" i="1"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Tx/>
              <a:buChar char="n"/>
            </a:pPr>
            <a:endParaRPr lang="zh-CN" altLang="en-US" sz="2000" i="1"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Interface Segregation Principle (ISP).</a:t>
            </a:r>
            <a:r>
              <a:rPr lang="en-US" altLang="ja-JP" sz="2000" i="1">
                <a:latin typeface="Arial" panose="020B0604020202020204" pitchFamily="34" charset="0"/>
              </a:rPr>
              <a:t> </a:t>
            </a:r>
            <a:r>
              <a:rPr lang="zh-CN" altLang="en-US" sz="2000" dirty="0">
                <a:latin typeface="Arial" panose="020B0604020202020204" pitchFamily="34" charset="0"/>
              </a:rPr>
              <a:t>接口分离原则</a:t>
            </a:r>
            <a:endParaRPr lang="zh-CN" altLang="en-US" sz="2000" dirty="0">
              <a:latin typeface="Arial" panose="020B0604020202020204" pitchFamily="34" charset="0"/>
            </a:endParaRPr>
          </a:p>
          <a:p>
            <a:pPr lvl="1" eaLnBrk="0" hangingPunct="0">
              <a:lnSpc>
                <a:spcPct val="90000"/>
              </a:lnSpc>
              <a:spcBef>
                <a:spcPct val="20000"/>
              </a:spcBef>
              <a:buClr>
                <a:srgbClr val="52A930"/>
              </a:buClr>
              <a:buFontTx/>
            </a:pPr>
            <a:r>
              <a:rPr lang="en-US" altLang="ja-JP" sz="2000" i="1">
                <a:latin typeface="Palatino" pitchFamily="-128" charset="0"/>
              </a:rPr>
              <a:t>“</a:t>
            </a:r>
            <a:r>
              <a:rPr lang="en-US" altLang="ja-JP" sz="2000" i="1">
                <a:latin typeface="Arial" panose="020B0604020202020204" pitchFamily="34" charset="0"/>
              </a:rPr>
              <a:t>Many client-specific interfaces are better than one general purpose interface.</a:t>
            </a:r>
            <a:r>
              <a:rPr lang="en-US" altLang="zh-CN" sz="2000" i="1">
                <a:latin typeface="Arial" panose="020B0604020202020204" pitchFamily="34" charset="0"/>
              </a:rPr>
              <a:t> </a:t>
            </a:r>
            <a:r>
              <a:rPr lang="zh-CN" altLang="en-US" sz="2000" i="1" dirty="0">
                <a:latin typeface="Arial" panose="020B0604020202020204" pitchFamily="34" charset="0"/>
              </a:rPr>
              <a:t>设计多个用户接口比一个通用接口更好</a:t>
            </a:r>
            <a:endParaRPr lang="zh-CN" altLang="en-US" sz="2000" i="1" dirty="0">
              <a:latin typeface="Arial" panose="020B0604020202020204" pitchFamily="34" charset="0"/>
            </a:endParaRPr>
          </a:p>
          <a:p>
            <a:pPr marL="2057400" lvl="4" indent="-228600" eaLnBrk="0" hangingPunct="0">
              <a:lnSpc>
                <a:spcPct val="90000"/>
              </a:lnSpc>
              <a:spcBef>
                <a:spcPct val="20000"/>
              </a:spcBef>
              <a:buClr>
                <a:srgbClr val="52A930"/>
              </a:buClr>
            </a:pPr>
            <a:endParaRPr lang="en-US" altLang="zh-CN" sz="2000" i="1">
              <a:latin typeface="Arial" panose="020B060402020202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908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90819" name="Rectangle 4"/>
          <p:cNvSpPr>
            <a:spLocks noRot="1"/>
          </p:cNvSpPr>
          <p:nvPr/>
        </p:nvSpPr>
        <p:spPr>
          <a:xfrm>
            <a:off x="0" y="0"/>
            <a:ext cx="6562725" cy="765175"/>
          </a:xfrm>
          <a:prstGeom prst="rect">
            <a:avLst/>
          </a:prstGeom>
          <a:noFill/>
          <a:ln w="9525">
            <a:noFill/>
          </a:ln>
        </p:spPr>
        <p:txBody>
          <a:bodyPr anchor="ctr" anchorCtr="0"/>
          <a:p>
            <a:pPr eaLnBrk="0" hangingPunct="0"/>
            <a:r>
              <a:rPr lang="en-US" altLang="zh-CN" b="1">
                <a:latin typeface="Arial" panose="020B0604020202020204" pitchFamily="34" charset="0"/>
              </a:rPr>
              <a:t>11.2.1 </a:t>
            </a:r>
            <a:r>
              <a:rPr lang="en-US" altLang="ja-JP" b="1">
                <a:solidFill>
                  <a:srgbClr val="FF0000"/>
                </a:solidFill>
                <a:latin typeface="Arial" panose="020B0604020202020204" pitchFamily="34" charset="0"/>
              </a:rPr>
              <a:t>Basic Design Principles</a:t>
            </a:r>
            <a:endParaRPr lang="en-US" altLang="ja-JP" b="1">
              <a:solidFill>
                <a:srgbClr val="FF0000"/>
              </a:solidFill>
              <a:latin typeface="Arial" panose="020B0604020202020204" pitchFamily="34" charset="0"/>
            </a:endParaRPr>
          </a:p>
        </p:txBody>
      </p:sp>
      <p:sp>
        <p:nvSpPr>
          <p:cNvPr id="290820" name="Rectangle 5"/>
          <p:cNvSpPr>
            <a:spLocks noRot="1"/>
          </p:cNvSpPr>
          <p:nvPr/>
        </p:nvSpPr>
        <p:spPr>
          <a:xfrm>
            <a:off x="358775" y="944563"/>
            <a:ext cx="7958138" cy="507682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ea typeface="宋体" panose="02010600030101010101" pitchFamily="2" charset="-122"/>
              </a:rPr>
              <a:t>“开</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闭”原则也就是“对可变性的封装原则”（</a:t>
            </a:r>
            <a:r>
              <a:rPr lang="en-US" altLang="zh-CN" sz="2000">
                <a:latin typeface="Arial" panose="020B0604020202020204" pitchFamily="34" charset="0"/>
                <a:ea typeface="宋体" panose="02010600030101010101" pitchFamily="2" charset="-122"/>
              </a:rPr>
              <a:t>Principle of Encapsulation of Variation </a:t>
            </a:r>
            <a:r>
              <a:rPr lang="zh-CN" altLang="en-US" sz="2000" dirty="0">
                <a:latin typeface="Arial" panose="020B0604020202020204" pitchFamily="34" charset="0"/>
                <a:ea typeface="宋体" panose="02010600030101010101" pitchFamily="2" charset="-122"/>
              </a:rPr>
              <a:t>，</a:t>
            </a:r>
            <a:r>
              <a:rPr lang="en-US" altLang="zh-CN" sz="2000">
                <a:latin typeface="Arial" panose="020B0604020202020204" pitchFamily="34" charset="0"/>
                <a:ea typeface="宋体" panose="02010600030101010101" pitchFamily="2" charset="-122"/>
              </a:rPr>
              <a:t>EVP</a:t>
            </a:r>
            <a:r>
              <a:rPr lang="zh-CN" altLang="en-US"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rPr>
              <a:t> </a:t>
            </a:r>
            <a:endParaRPr lang="zh-CN" altLang="en-US" sz="20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ea typeface="宋体" panose="02010600030101010101" pitchFamily="2" charset="-122"/>
              </a:rPr>
              <a:t>实现“开</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闭”原则的关键步骤是</a:t>
            </a:r>
            <a:r>
              <a:rPr lang="zh-CN" altLang="en-US" sz="2000" dirty="0">
                <a:solidFill>
                  <a:srgbClr val="FF0000"/>
                </a:solidFill>
                <a:latin typeface="Arial" panose="020B0604020202020204" pitchFamily="34" charset="0"/>
                <a:ea typeface="宋体" panose="02010600030101010101" pitchFamily="2" charset="-122"/>
              </a:rPr>
              <a:t>抽象化</a:t>
            </a:r>
            <a:r>
              <a:rPr lang="zh-CN" altLang="en-US" sz="2000" dirty="0">
                <a:latin typeface="Arial" panose="020B0604020202020204" pitchFamily="34" charset="0"/>
                <a:ea typeface="宋体" panose="02010600030101010101" pitchFamily="2" charset="-122"/>
              </a:rPr>
              <a:t>。基类与子类之间的继承关系就是抽象化的体现。因此，里氏替换原则是对实现抽象化的具体步骤的规范。</a:t>
            </a:r>
            <a:endParaRPr lang="zh-CN" altLang="en-US" sz="20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solidFill>
                  <a:srgbClr val="FF0000"/>
                </a:solidFill>
                <a:latin typeface="Arial" panose="020B0604020202020204" pitchFamily="34" charset="0"/>
                <a:ea typeface="宋体" panose="02010600030101010101" pitchFamily="2" charset="-122"/>
              </a:rPr>
              <a:t>“开</a:t>
            </a:r>
            <a:r>
              <a:rPr lang="en-US" altLang="zh-CN" sz="2000">
                <a:solidFill>
                  <a:srgbClr val="FF0000"/>
                </a:solidFill>
                <a:latin typeface="Arial" panose="020B0604020202020204" pitchFamily="34" charset="0"/>
                <a:ea typeface="宋体" panose="02010600030101010101" pitchFamily="2" charset="-122"/>
              </a:rPr>
              <a:t>-</a:t>
            </a:r>
            <a:r>
              <a:rPr lang="zh-CN" altLang="en-US" sz="2000" dirty="0">
                <a:solidFill>
                  <a:srgbClr val="FF0000"/>
                </a:solidFill>
                <a:latin typeface="Arial" panose="020B0604020202020204" pitchFamily="34" charset="0"/>
                <a:ea typeface="宋体" panose="02010600030101010101" pitchFamily="2" charset="-122"/>
              </a:rPr>
              <a:t>闭”原则与依赖倒置原则是目标和手段的关系</a:t>
            </a:r>
            <a:r>
              <a:rPr lang="zh-CN" altLang="en-US" sz="2000" dirty="0">
                <a:latin typeface="Arial" panose="020B0604020202020204" pitchFamily="34" charset="0"/>
                <a:ea typeface="宋体" panose="02010600030101010101" pitchFamily="2" charset="-122"/>
              </a:rPr>
              <a:t>。如果说开闭原则是目标</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依赖倒置原则是到达</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开闭</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原则的手段。如果要达到最好的</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开闭</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原则</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就要尽量的遵守依赖倒置原则，依赖倒置原则是对</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抽象化</a:t>
            </a:r>
            <a:r>
              <a:rPr lang="en-US" altLang="zh-CN" sz="200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的最好规范。</a:t>
            </a:r>
            <a:endParaRPr lang="zh-CN" altLang="en-US" sz="20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ea typeface="宋体" panose="02010600030101010101" pitchFamily="2" charset="-122"/>
              </a:rPr>
              <a:t>以</a:t>
            </a:r>
            <a:r>
              <a:rPr lang="zh-CN" altLang="en-US" sz="2000" dirty="0">
                <a:solidFill>
                  <a:srgbClr val="FF0000"/>
                </a:solidFill>
                <a:latin typeface="Arial" panose="020B0604020202020204" pitchFamily="34" charset="0"/>
                <a:ea typeface="宋体" panose="02010600030101010101" pitchFamily="2" charset="-122"/>
              </a:rPr>
              <a:t>抽象方式耦合</a:t>
            </a:r>
            <a:r>
              <a:rPr lang="zh-CN" altLang="en-US" sz="2000" dirty="0">
                <a:latin typeface="Arial" panose="020B0604020202020204" pitchFamily="34" charset="0"/>
                <a:ea typeface="宋体" panose="02010600030101010101" pitchFamily="2" charset="-122"/>
              </a:rPr>
              <a:t>是依赖倒置原则的关键。抽象耦合关系总要涉及具体类从抽象类继承，并且需要保证在任何引用到基类的地方都可以改换成其子类，因此，里氏替换原则是依赖倒转原则的基础。</a:t>
            </a:r>
            <a:r>
              <a:rPr lang="zh-CN" altLang="en-US" sz="2000" dirty="0">
                <a:latin typeface="Arial" panose="020B0604020202020204" pitchFamily="34" charset="0"/>
              </a:rPr>
              <a:t>（程序扩展很容易，</a:t>
            </a:r>
            <a:r>
              <a:rPr lang="zh-CN" altLang="en-US" sz="2000" b="1" dirty="0">
                <a:ea typeface="宋体" panose="02010600030101010101" pitchFamily="2" charset="-122"/>
                <a:sym typeface="+mn-ea"/>
              </a:rPr>
              <a:t>是面向对象的重要标志</a:t>
            </a:r>
            <a:r>
              <a:rPr lang="zh-CN" altLang="en-US" sz="2000" dirty="0">
                <a:latin typeface="Arial" panose="020B0604020202020204" pitchFamily="34" charset="0"/>
              </a:rPr>
              <a:t>）</a:t>
            </a:r>
            <a:endParaRPr lang="zh-CN" altLang="en-US" sz="20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ea typeface="宋体" panose="02010600030101010101" pitchFamily="2" charset="-122"/>
              </a:rPr>
              <a:t>接口隔离原则：表明客户端不应该被强迫实现一些他们不会使用的接口，应该把胖接口中的方法分组，然后用多个接口代替它，每个接口服务于一个子模块。简单地说，就是</a:t>
            </a:r>
            <a:r>
              <a:rPr lang="zh-CN" altLang="en-US" sz="2000" dirty="0">
                <a:solidFill>
                  <a:srgbClr val="FF0000"/>
                </a:solidFill>
                <a:latin typeface="Arial" panose="020B0604020202020204" pitchFamily="34" charset="0"/>
                <a:ea typeface="宋体" panose="02010600030101010101" pitchFamily="2" charset="-122"/>
              </a:rPr>
              <a:t>使用多个专门的接口比使用单个接口要好得多。</a:t>
            </a:r>
            <a:r>
              <a:rPr lang="zh-CN" altLang="en-US" sz="2000" dirty="0">
                <a:solidFill>
                  <a:srgbClr val="FF0000"/>
                </a:solidFill>
                <a:latin typeface="Arial" panose="020B0604020202020204" pitchFamily="34" charset="0"/>
              </a:rPr>
              <a:t> </a:t>
            </a:r>
            <a:r>
              <a:rPr lang="zh-CN" altLang="en-US" sz="2000" dirty="0">
                <a:solidFill>
                  <a:srgbClr val="FF0000"/>
                </a:solidFill>
                <a:latin typeface="Arial" panose="020B0604020202020204" pitchFamily="34" charset="0"/>
                <a:ea typeface="宋体" panose="02010600030101010101" pitchFamily="2" charset="-122"/>
              </a:rPr>
              <a:t>也就是说，一个类对另外一个类的依赖性应当是建立在最小的接口上。</a:t>
            </a:r>
            <a:endParaRPr lang="zh-CN" altLang="en-US" sz="2000"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949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94915" name="Rectangle 6"/>
          <p:cNvSpPr>
            <a:spLocks noRot="1"/>
          </p:cNvSpPr>
          <p:nvPr/>
        </p:nvSpPr>
        <p:spPr>
          <a:xfrm>
            <a:off x="0" y="0"/>
            <a:ext cx="8748713"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Open-Closed Principle (</a:t>
            </a:r>
            <a:r>
              <a:rPr lang="en-US" altLang="ja-JP">
                <a:solidFill>
                  <a:srgbClr val="FF0000"/>
                </a:solidFill>
                <a:latin typeface="Arial" panose="020B0604020202020204" pitchFamily="34" charset="0"/>
              </a:rPr>
              <a:t>OCP</a:t>
            </a:r>
            <a:r>
              <a:rPr lang="en-US" altLang="ja-JP">
                <a:latin typeface="Arial" panose="020B0604020202020204" pitchFamily="34" charset="0"/>
              </a:rPr>
              <a:t>). </a:t>
            </a:r>
            <a:endParaRPr lang="en-US" altLang="ja-JP">
              <a:latin typeface="Arial" panose="020B0604020202020204" pitchFamily="34" charset="0"/>
            </a:endParaRPr>
          </a:p>
        </p:txBody>
      </p:sp>
      <p:sp>
        <p:nvSpPr>
          <p:cNvPr id="294916" name="Rectangle 7"/>
          <p:cNvSpPr>
            <a:spLocks noRot="1"/>
          </p:cNvSpPr>
          <p:nvPr/>
        </p:nvSpPr>
        <p:spPr>
          <a:xfrm>
            <a:off x="323850" y="836613"/>
            <a:ext cx="8569325" cy="1187450"/>
          </a:xfrm>
          <a:prstGeom prst="rect">
            <a:avLst/>
          </a:prstGeom>
          <a:noFill/>
          <a:ln w="9525">
            <a:noFill/>
          </a:ln>
        </p:spPr>
        <p:txBody>
          <a:bodyPr/>
          <a:p>
            <a:pPr marL="342900" indent="-342900" eaLnBrk="0" hangingPunct="0">
              <a:lnSpc>
                <a:spcPct val="90000"/>
              </a:lnSpc>
              <a:spcBef>
                <a:spcPct val="20000"/>
              </a:spcBef>
              <a:buClr>
                <a:srgbClr val="52A930"/>
              </a:buClr>
            </a:pPr>
            <a:r>
              <a:rPr lang="zh-CN" altLang="en-US" sz="2000" dirty="0">
                <a:latin typeface="Arial" panose="020B0604020202020204" pitchFamily="34" charset="0"/>
              </a:rPr>
              <a:t>    </a:t>
            </a:r>
            <a:r>
              <a:rPr lang="zh-CN" altLang="en-US" sz="2000" dirty="0">
                <a:solidFill>
                  <a:srgbClr val="FF0000"/>
                </a:solidFill>
                <a:latin typeface="Arial" panose="020B0604020202020204" pitchFamily="34" charset="0"/>
              </a:rPr>
              <a:t>构件无需对内部进行修改就可以扩展</a:t>
            </a:r>
            <a:endParaRPr lang="zh-CN" altLang="en-US" sz="2000" dirty="0">
              <a:solidFill>
                <a:srgbClr val="FF0000"/>
              </a:solidFill>
              <a:latin typeface="Arial" panose="020B0604020202020204" pitchFamily="34" charset="0"/>
            </a:endParaRPr>
          </a:p>
          <a:p>
            <a:pPr marL="342900" indent="-342900" eaLnBrk="0" hangingPunct="0">
              <a:lnSpc>
                <a:spcPct val="90000"/>
              </a:lnSpc>
              <a:spcBef>
                <a:spcPct val="20000"/>
              </a:spcBef>
              <a:buClr>
                <a:srgbClr val="52A930"/>
              </a:buClr>
            </a:pPr>
            <a:endParaRPr lang="zh-CN" altLang="en-US" sz="2000" dirty="0">
              <a:solidFill>
                <a:srgbClr val="FF0000"/>
              </a:solidFill>
              <a:latin typeface="Arial" panose="020B0604020202020204" pitchFamily="34" charset="0"/>
            </a:endParaRPr>
          </a:p>
          <a:p>
            <a:pPr marL="342900" indent="-342900" eaLnBrk="0" hangingPunct="0">
              <a:lnSpc>
                <a:spcPct val="90000"/>
              </a:lnSpc>
              <a:spcBef>
                <a:spcPct val="20000"/>
              </a:spcBef>
              <a:buClr>
                <a:srgbClr val="52A930"/>
              </a:buClr>
            </a:pPr>
            <a:r>
              <a:rPr lang="en-US" altLang="zh-CN" sz="1800" i="1">
                <a:latin typeface="Palatino" pitchFamily="-128" charset="0"/>
              </a:rPr>
              <a:t>     Figure 11.4 following the OCP </a:t>
            </a:r>
            <a:r>
              <a:rPr lang="zh-CN" altLang="en-US" sz="1800" i="1" dirty="0">
                <a:latin typeface="Palatino" pitchFamily="-128" charset="0"/>
              </a:rPr>
              <a:t>（对于不同传感器， </a:t>
            </a:r>
            <a:r>
              <a:rPr lang="en-US" altLang="zh-CN" sz="1800" i="1">
                <a:latin typeface="Palatino" pitchFamily="-128" charset="0"/>
              </a:rPr>
              <a:t>sensor</a:t>
            </a:r>
            <a:r>
              <a:rPr lang="zh-CN" altLang="en-US" sz="1800" i="1" dirty="0">
                <a:latin typeface="Palatino" pitchFamily="-128" charset="0"/>
              </a:rPr>
              <a:t>接口都向</a:t>
            </a:r>
            <a:r>
              <a:rPr lang="en-US" altLang="zh-CN" sz="1800" i="1">
                <a:latin typeface="Palatino" pitchFamily="-128" charset="0"/>
              </a:rPr>
              <a:t>Detector</a:t>
            </a:r>
            <a:r>
              <a:rPr lang="zh-CN" altLang="en-US" sz="1800" i="1" dirty="0">
                <a:latin typeface="Palatino" pitchFamily="-128" charset="0"/>
              </a:rPr>
              <a:t>构件呈现一致的视图</a:t>
            </a:r>
            <a:r>
              <a:rPr lang="en-US" altLang="zh-CN" sz="1800" i="1">
                <a:latin typeface="Palatino" pitchFamily="-128" charset="0"/>
              </a:rPr>
              <a:t>:</a:t>
            </a:r>
            <a:r>
              <a:rPr lang="zh-CN" altLang="en-US" sz="1800" i="1" dirty="0">
                <a:latin typeface="Palatino" pitchFamily="-128" charset="0"/>
              </a:rPr>
              <a:t>若要添加新的传感器，</a:t>
            </a:r>
            <a:r>
              <a:rPr lang="zh-CN" altLang="en-US" sz="1800" i="1" dirty="0">
                <a:solidFill>
                  <a:schemeClr val="accent6"/>
                </a:solidFill>
                <a:latin typeface="Palatino" pitchFamily="-128" charset="0"/>
              </a:rPr>
              <a:t>只需增加一个</a:t>
            </a:r>
            <a:r>
              <a:rPr lang="en-US" altLang="zh-CN" sz="1800" i="1">
                <a:solidFill>
                  <a:schemeClr val="accent6"/>
                </a:solidFill>
                <a:latin typeface="Palatino" pitchFamily="-128" charset="0"/>
              </a:rPr>
              <a:t>Sensor</a:t>
            </a:r>
            <a:r>
              <a:rPr lang="zh-CN" altLang="en-US" sz="1800" i="1" dirty="0">
                <a:solidFill>
                  <a:schemeClr val="accent6"/>
                </a:solidFill>
                <a:latin typeface="Palatino" pitchFamily="-128" charset="0"/>
              </a:rPr>
              <a:t>的子类</a:t>
            </a:r>
            <a:r>
              <a:rPr lang="zh-CN" altLang="en-US" sz="1800" i="1" dirty="0">
                <a:latin typeface="Palatino" pitchFamily="-128" charset="0"/>
              </a:rPr>
              <a:t>，</a:t>
            </a:r>
            <a:r>
              <a:rPr lang="en-US" altLang="zh-CN" sz="1800" i="1">
                <a:solidFill>
                  <a:srgbClr val="FF0000"/>
                </a:solidFill>
                <a:latin typeface="Palatino" pitchFamily="-128" charset="0"/>
              </a:rPr>
              <a:t>Detector</a:t>
            </a:r>
            <a:r>
              <a:rPr lang="zh-CN" altLang="en-US" sz="1800" i="1" dirty="0">
                <a:solidFill>
                  <a:srgbClr val="FF0000"/>
                </a:solidFill>
                <a:latin typeface="Palatino" pitchFamily="-128" charset="0"/>
              </a:rPr>
              <a:t>构件无需任何改变</a:t>
            </a:r>
            <a:r>
              <a:rPr lang="zh-CN" altLang="en-US" sz="1800" i="1" dirty="0">
                <a:latin typeface="Palatino" pitchFamily="-128" charset="0"/>
              </a:rPr>
              <a:t>）</a:t>
            </a:r>
            <a:endParaRPr lang="zh-CN" altLang="en-US" sz="1800" i="1"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en-US" altLang="ja-JP" sz="2000" b="1">
              <a:latin typeface="Arial" panose="020B0604020202020204" pitchFamily="34" charset="0"/>
            </a:endParaRPr>
          </a:p>
        </p:txBody>
      </p:sp>
      <p:grpSp>
        <p:nvGrpSpPr>
          <p:cNvPr id="294917" name="Group 31"/>
          <p:cNvGrpSpPr/>
          <p:nvPr/>
        </p:nvGrpSpPr>
        <p:grpSpPr>
          <a:xfrm>
            <a:off x="395288" y="2384425"/>
            <a:ext cx="8064500" cy="3529013"/>
            <a:chOff x="907" y="1412"/>
            <a:chExt cx="4536" cy="1837"/>
          </a:xfrm>
        </p:grpSpPr>
        <p:sp>
          <p:nvSpPr>
            <p:cNvPr id="294918" name="Rectangle 8"/>
            <p:cNvSpPr/>
            <p:nvPr/>
          </p:nvSpPr>
          <p:spPr>
            <a:xfrm>
              <a:off x="3651" y="1412"/>
              <a:ext cx="1089" cy="340"/>
            </a:xfrm>
            <a:prstGeom prst="rect">
              <a:avLst/>
            </a:prstGeom>
            <a:solidFill>
              <a:srgbClr val="C0C0C0"/>
            </a:solid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Detector</a:t>
              </a:r>
              <a:endParaRPr lang="en-US" altLang="ja-JP" sz="1400">
                <a:latin typeface="Arial" panose="020B0604020202020204" pitchFamily="34" charset="0"/>
              </a:endParaRPr>
            </a:p>
          </p:txBody>
        </p:sp>
        <p:sp>
          <p:nvSpPr>
            <p:cNvPr id="294919" name="Rectangle 10"/>
            <p:cNvSpPr/>
            <p:nvPr/>
          </p:nvSpPr>
          <p:spPr>
            <a:xfrm>
              <a:off x="3583" y="1525"/>
              <a:ext cx="227" cy="113"/>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94920" name="Rectangle 11"/>
            <p:cNvSpPr/>
            <p:nvPr/>
          </p:nvSpPr>
          <p:spPr>
            <a:xfrm>
              <a:off x="1769" y="1412"/>
              <a:ext cx="884" cy="861"/>
            </a:xfrm>
            <a:prstGeom prst="rect">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94921" name="Text Box 12"/>
            <p:cNvSpPr txBox="1"/>
            <p:nvPr/>
          </p:nvSpPr>
          <p:spPr>
            <a:xfrm>
              <a:off x="1814" y="1412"/>
              <a:ext cx="804" cy="712"/>
            </a:xfrm>
            <a:prstGeom prst="rect">
              <a:avLst/>
            </a:prstGeom>
            <a:noFill/>
            <a:ln w="9525">
              <a:noFill/>
            </a:ln>
          </p:spPr>
          <p:txBody>
            <a:bodyPr>
              <a:spAutoFit/>
            </a:bodyPr>
            <a:p>
              <a:pPr eaLnBrk="0" hangingPunct="0"/>
              <a:r>
                <a:rPr lang="en-US" altLang="zh-CN" sz="1400">
                  <a:latin typeface="Arial" panose="020B0604020202020204" pitchFamily="34" charset="0"/>
                </a:rPr>
                <a:t>&lt;&lt;interface&gt;&gt;</a:t>
              </a:r>
              <a:endParaRPr lang="en-US" altLang="zh-CN" sz="1400">
                <a:latin typeface="Arial" panose="020B0604020202020204" pitchFamily="34" charset="0"/>
              </a:endParaRPr>
            </a:p>
            <a:p>
              <a:pPr eaLnBrk="0" hangingPunct="0"/>
              <a:r>
                <a:rPr lang="en-US" altLang="zh-CN" sz="1400">
                  <a:latin typeface="Arial" panose="020B0604020202020204" pitchFamily="34" charset="0"/>
                </a:rPr>
                <a:t>   Sensor</a:t>
              </a:r>
              <a:endParaRPr lang="en-US" altLang="zh-CN" sz="1400">
                <a:latin typeface="Arial" panose="020B0604020202020204" pitchFamily="34" charset="0"/>
              </a:endParaRPr>
            </a:p>
            <a:p>
              <a:pPr eaLnBrk="0" hangingPunct="0"/>
              <a:r>
                <a:rPr lang="en-US" altLang="zh-CN" sz="1400">
                  <a:latin typeface="Arial" panose="020B0604020202020204" pitchFamily="34" charset="0"/>
                </a:rPr>
                <a:t>read()</a:t>
              </a:r>
              <a:endParaRPr lang="en-US" altLang="zh-CN" sz="1400">
                <a:latin typeface="Arial" panose="020B0604020202020204" pitchFamily="34" charset="0"/>
              </a:endParaRPr>
            </a:p>
            <a:p>
              <a:pPr eaLnBrk="0" hangingPunct="0"/>
              <a:r>
                <a:rPr lang="en-US" altLang="zh-CN" sz="1400">
                  <a:latin typeface="Arial" panose="020B0604020202020204" pitchFamily="34" charset="0"/>
                </a:rPr>
                <a:t>enable()</a:t>
              </a:r>
              <a:endParaRPr lang="en-US" altLang="zh-CN" sz="1400">
                <a:latin typeface="Arial" panose="020B0604020202020204" pitchFamily="34" charset="0"/>
              </a:endParaRPr>
            </a:p>
            <a:p>
              <a:pPr eaLnBrk="0" hangingPunct="0"/>
              <a:r>
                <a:rPr lang="en-US" altLang="zh-CN" sz="1400">
                  <a:latin typeface="Arial" panose="020B0604020202020204" pitchFamily="34" charset="0"/>
                </a:rPr>
                <a:t>disable()</a:t>
              </a:r>
              <a:endParaRPr lang="en-US" altLang="zh-CN" sz="1400">
                <a:latin typeface="Arial" panose="020B0604020202020204" pitchFamily="34" charset="0"/>
              </a:endParaRPr>
            </a:p>
            <a:p>
              <a:pPr eaLnBrk="0" hangingPunct="0"/>
              <a:r>
                <a:rPr lang="en-US" altLang="zh-CN" sz="1400">
                  <a:latin typeface="Arial" panose="020B0604020202020204" pitchFamily="34" charset="0"/>
                </a:rPr>
                <a:t>test()</a:t>
              </a:r>
              <a:endParaRPr lang="en-US" altLang="ja-JP" sz="1400">
                <a:latin typeface="Arial" panose="020B0604020202020204" pitchFamily="34" charset="0"/>
              </a:endParaRPr>
            </a:p>
          </p:txBody>
        </p:sp>
        <p:sp>
          <p:nvSpPr>
            <p:cNvPr id="294922" name="Rectangle 13"/>
            <p:cNvSpPr/>
            <p:nvPr/>
          </p:nvSpPr>
          <p:spPr>
            <a:xfrm>
              <a:off x="907" y="2863"/>
              <a:ext cx="771" cy="386"/>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Window/</a:t>
              </a:r>
              <a:endParaRPr lang="en-US" altLang="zh-CN" sz="1400">
                <a:latin typeface="Arial" panose="020B0604020202020204" pitchFamily="34" charset="0"/>
              </a:endParaRPr>
            </a:p>
            <a:p>
              <a:pPr algn="ctr" eaLnBrk="0" hangingPunct="0"/>
              <a:r>
                <a:rPr lang="en-US" altLang="zh-CN" sz="1400">
                  <a:latin typeface="Arial" panose="020B0604020202020204" pitchFamily="34" charset="0"/>
                </a:rPr>
                <a:t>Door Sensor</a:t>
              </a:r>
              <a:endParaRPr lang="en-US" altLang="ja-JP" sz="1400">
                <a:latin typeface="Arial" panose="020B0604020202020204" pitchFamily="34" charset="0"/>
              </a:endParaRPr>
            </a:p>
          </p:txBody>
        </p:sp>
        <p:sp>
          <p:nvSpPr>
            <p:cNvPr id="294923" name="Rectangle 18"/>
            <p:cNvSpPr/>
            <p:nvPr/>
          </p:nvSpPr>
          <p:spPr>
            <a:xfrm>
              <a:off x="1814" y="2863"/>
              <a:ext cx="771" cy="386"/>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Smoke Sensor</a:t>
              </a:r>
              <a:endParaRPr lang="en-US" altLang="ja-JP" sz="1400">
                <a:latin typeface="Arial" panose="020B0604020202020204" pitchFamily="34" charset="0"/>
              </a:endParaRPr>
            </a:p>
          </p:txBody>
        </p:sp>
        <p:sp>
          <p:nvSpPr>
            <p:cNvPr id="294924" name="Rectangle 19"/>
            <p:cNvSpPr/>
            <p:nvPr/>
          </p:nvSpPr>
          <p:spPr>
            <a:xfrm>
              <a:off x="2699" y="2863"/>
              <a:ext cx="861" cy="386"/>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Motion Detector</a:t>
              </a:r>
              <a:endParaRPr lang="en-US" altLang="ja-JP" sz="1400">
                <a:latin typeface="Arial" panose="020B0604020202020204" pitchFamily="34" charset="0"/>
              </a:endParaRPr>
            </a:p>
          </p:txBody>
        </p:sp>
        <p:sp>
          <p:nvSpPr>
            <p:cNvPr id="294925" name="Rectangle 20"/>
            <p:cNvSpPr/>
            <p:nvPr/>
          </p:nvSpPr>
          <p:spPr>
            <a:xfrm>
              <a:off x="3719" y="2863"/>
              <a:ext cx="771" cy="386"/>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Heat Sensor</a:t>
              </a:r>
              <a:endParaRPr lang="en-US" altLang="ja-JP" sz="1400">
                <a:latin typeface="Arial" panose="020B0604020202020204" pitchFamily="34" charset="0"/>
              </a:endParaRPr>
            </a:p>
          </p:txBody>
        </p:sp>
        <p:sp>
          <p:nvSpPr>
            <p:cNvPr id="294926" name="Rectangle 21"/>
            <p:cNvSpPr/>
            <p:nvPr/>
          </p:nvSpPr>
          <p:spPr>
            <a:xfrm>
              <a:off x="4672" y="2863"/>
              <a:ext cx="771" cy="386"/>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r>
                <a:rPr lang="en-US" altLang="zh-CN" sz="1400">
                  <a:latin typeface="Arial" panose="020B0604020202020204" pitchFamily="34" charset="0"/>
                </a:rPr>
                <a:t>CO2 Sensor</a:t>
              </a:r>
              <a:endParaRPr lang="en-US" altLang="ja-JP" sz="1400">
                <a:latin typeface="Arial" panose="020B0604020202020204" pitchFamily="34" charset="0"/>
              </a:endParaRPr>
            </a:p>
          </p:txBody>
        </p:sp>
        <p:sp>
          <p:nvSpPr>
            <p:cNvPr id="294927" name="AutoShape 22"/>
            <p:cNvSpPr/>
            <p:nvPr/>
          </p:nvSpPr>
          <p:spPr>
            <a:xfrm>
              <a:off x="2109" y="2273"/>
              <a:ext cx="181" cy="181"/>
            </a:xfrm>
            <a:prstGeom prst="triangle">
              <a:avLst>
                <a:gd name="adj" fmla="val 50000"/>
              </a:avLst>
            </a:prstGeom>
            <a:no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294928" name="Line 23"/>
            <p:cNvSpPr/>
            <p:nvPr/>
          </p:nvSpPr>
          <p:spPr>
            <a:xfrm>
              <a:off x="2200" y="2455"/>
              <a:ext cx="0" cy="136"/>
            </a:xfrm>
            <a:prstGeom prst="line">
              <a:avLst/>
            </a:prstGeom>
            <a:ln w="9525" cap="flat" cmpd="sng">
              <a:solidFill>
                <a:schemeClr val="tx1"/>
              </a:solidFill>
              <a:prstDash val="dash"/>
              <a:headEnd type="none" w="med" len="med"/>
              <a:tailEnd type="none" w="med" len="med"/>
            </a:ln>
          </p:spPr>
        </p:sp>
        <p:sp>
          <p:nvSpPr>
            <p:cNvPr id="294929" name="Line 24"/>
            <p:cNvSpPr/>
            <p:nvPr/>
          </p:nvSpPr>
          <p:spPr>
            <a:xfrm>
              <a:off x="1315" y="2614"/>
              <a:ext cx="3765" cy="0"/>
            </a:xfrm>
            <a:prstGeom prst="line">
              <a:avLst/>
            </a:prstGeom>
            <a:ln w="9525" cap="flat" cmpd="sng">
              <a:solidFill>
                <a:schemeClr val="tx1"/>
              </a:solidFill>
              <a:prstDash val="dash"/>
              <a:headEnd type="none" w="med" len="med"/>
              <a:tailEnd type="none" w="med" len="med"/>
            </a:ln>
          </p:spPr>
        </p:sp>
        <p:sp>
          <p:nvSpPr>
            <p:cNvPr id="294930" name="Line 25"/>
            <p:cNvSpPr/>
            <p:nvPr/>
          </p:nvSpPr>
          <p:spPr>
            <a:xfrm>
              <a:off x="1315" y="2614"/>
              <a:ext cx="0" cy="249"/>
            </a:xfrm>
            <a:prstGeom prst="line">
              <a:avLst/>
            </a:prstGeom>
            <a:ln w="9525" cap="flat" cmpd="sng">
              <a:solidFill>
                <a:schemeClr val="tx1"/>
              </a:solidFill>
              <a:prstDash val="dash"/>
              <a:headEnd type="none" w="med" len="med"/>
              <a:tailEnd type="none" w="med" len="med"/>
            </a:ln>
          </p:spPr>
        </p:sp>
        <p:sp>
          <p:nvSpPr>
            <p:cNvPr id="294931" name="Line 26"/>
            <p:cNvSpPr/>
            <p:nvPr/>
          </p:nvSpPr>
          <p:spPr>
            <a:xfrm>
              <a:off x="2200" y="2614"/>
              <a:ext cx="0" cy="249"/>
            </a:xfrm>
            <a:prstGeom prst="line">
              <a:avLst/>
            </a:prstGeom>
            <a:ln w="9525" cap="flat" cmpd="sng">
              <a:solidFill>
                <a:schemeClr val="tx1"/>
              </a:solidFill>
              <a:prstDash val="dash"/>
              <a:headEnd type="none" w="med" len="med"/>
              <a:tailEnd type="none" w="med" len="med"/>
            </a:ln>
          </p:spPr>
        </p:sp>
        <p:sp>
          <p:nvSpPr>
            <p:cNvPr id="294932" name="Line 27"/>
            <p:cNvSpPr/>
            <p:nvPr/>
          </p:nvSpPr>
          <p:spPr>
            <a:xfrm>
              <a:off x="3129" y="2614"/>
              <a:ext cx="0" cy="249"/>
            </a:xfrm>
            <a:prstGeom prst="line">
              <a:avLst/>
            </a:prstGeom>
            <a:ln w="9525" cap="flat" cmpd="sng">
              <a:solidFill>
                <a:schemeClr val="tx1"/>
              </a:solidFill>
              <a:prstDash val="dash"/>
              <a:headEnd type="none" w="med" len="med"/>
              <a:tailEnd type="none" w="med" len="med"/>
            </a:ln>
          </p:spPr>
        </p:sp>
        <p:sp>
          <p:nvSpPr>
            <p:cNvPr id="294933" name="Line 28"/>
            <p:cNvSpPr/>
            <p:nvPr/>
          </p:nvSpPr>
          <p:spPr>
            <a:xfrm>
              <a:off x="4059" y="2614"/>
              <a:ext cx="0" cy="249"/>
            </a:xfrm>
            <a:prstGeom prst="line">
              <a:avLst/>
            </a:prstGeom>
            <a:ln w="9525" cap="flat" cmpd="sng">
              <a:solidFill>
                <a:schemeClr val="tx1"/>
              </a:solidFill>
              <a:prstDash val="dash"/>
              <a:headEnd type="none" w="med" len="med"/>
              <a:tailEnd type="none" w="med" len="med"/>
            </a:ln>
          </p:spPr>
        </p:sp>
        <p:sp>
          <p:nvSpPr>
            <p:cNvPr id="294934" name="Line 29"/>
            <p:cNvSpPr/>
            <p:nvPr/>
          </p:nvSpPr>
          <p:spPr>
            <a:xfrm>
              <a:off x="5080" y="2636"/>
              <a:ext cx="0" cy="249"/>
            </a:xfrm>
            <a:prstGeom prst="line">
              <a:avLst/>
            </a:prstGeom>
            <a:ln w="9525" cap="flat" cmpd="sng">
              <a:solidFill>
                <a:schemeClr val="tx1"/>
              </a:solidFill>
              <a:prstDash val="dash"/>
              <a:headEnd type="none" w="med" len="med"/>
              <a:tailEnd type="none" w="med" len="med"/>
            </a:ln>
          </p:spPr>
        </p:sp>
        <p:sp>
          <p:nvSpPr>
            <p:cNvPr id="294935" name="Line 30"/>
            <p:cNvSpPr/>
            <p:nvPr/>
          </p:nvSpPr>
          <p:spPr>
            <a:xfrm flipH="1">
              <a:off x="2631" y="1684"/>
              <a:ext cx="1020" cy="0"/>
            </a:xfrm>
            <a:prstGeom prst="line">
              <a:avLst/>
            </a:prstGeom>
            <a:ln w="9525" cap="flat" cmpd="sng">
              <a:solidFill>
                <a:schemeClr val="tx1"/>
              </a:solidFill>
              <a:prstDash val="dash"/>
              <a:headEnd type="none" w="med" len="med"/>
              <a:tailEnd type="triangle" w="med" len="med"/>
            </a:ln>
          </p:spPr>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969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96963"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a:t>
            </a:r>
            <a:r>
              <a:rPr lang="en-US" altLang="ja-JP" err="1">
                <a:latin typeface="Arial" panose="020B0604020202020204" pitchFamily="34" charset="0"/>
              </a:rPr>
              <a:t>Liskov</a:t>
            </a:r>
            <a:r>
              <a:rPr lang="en-US" altLang="ja-JP">
                <a:latin typeface="Arial" panose="020B0604020202020204" pitchFamily="34" charset="0"/>
              </a:rPr>
              <a:t> Substitution Principle (LSP) </a:t>
            </a:r>
            <a:endParaRPr lang="en-US" altLang="ja-JP">
              <a:latin typeface="Arial" panose="020B0604020202020204" pitchFamily="34" charset="0"/>
            </a:endParaRPr>
          </a:p>
        </p:txBody>
      </p:sp>
      <p:sp>
        <p:nvSpPr>
          <p:cNvPr id="296964" name="Rectangle 7"/>
          <p:cNvSpPr>
            <a:spLocks noRot="1"/>
          </p:cNvSpPr>
          <p:nvPr/>
        </p:nvSpPr>
        <p:spPr>
          <a:xfrm>
            <a:off x="142875" y="836613"/>
            <a:ext cx="8750300" cy="5184775"/>
          </a:xfrm>
          <a:prstGeom prst="rect">
            <a:avLst/>
          </a:prstGeom>
          <a:noFill/>
          <a:ln w="9525">
            <a:noFill/>
          </a:ln>
        </p:spPr>
        <p:txBody>
          <a:bodyPr/>
          <a:p>
            <a:pPr marL="342900" indent="-342900" eaLnBrk="0" hangingPunct="0">
              <a:lnSpc>
                <a:spcPct val="90000"/>
              </a:lnSpc>
              <a:spcBef>
                <a:spcPct val="20000"/>
              </a:spcBef>
              <a:buClr>
                <a:srgbClr val="52A930"/>
              </a:buClr>
            </a:pPr>
            <a:r>
              <a:rPr lang="zh-CN" altLang="en-US" sz="2400" dirty="0">
                <a:latin typeface="Arial" panose="020B0604020202020204" pitchFamily="34" charset="0"/>
              </a:rPr>
              <a:t>替换原则</a:t>
            </a:r>
            <a:r>
              <a:rPr lang="ja-JP" altLang="en-US" sz="2400" dirty="0">
                <a:latin typeface="Arial" panose="020B0604020202020204" pitchFamily="34" charset="0"/>
              </a:rPr>
              <a:t> </a:t>
            </a:r>
            <a:endParaRPr lang="zh-CN" altLang="en-US" sz="2400" dirty="0">
              <a:latin typeface="Arial" panose="020B0604020202020204" pitchFamily="34" charset="0"/>
            </a:endParaRPr>
          </a:p>
          <a:p>
            <a:pPr marL="742950" lvl="1" indent="-285750" eaLnBrk="0" hangingPunct="0">
              <a:buFontTx/>
            </a:pPr>
            <a:r>
              <a:rPr lang="en-US" altLang="ja-JP" sz="2400" i="1">
                <a:latin typeface="Arial" panose="020B0604020202020204" pitchFamily="34" charset="0"/>
              </a:rPr>
              <a:t>“Subclasses should be substitutable for their base classes.</a:t>
            </a:r>
            <a:r>
              <a:rPr lang="zh-CN" altLang="en-US" sz="2400" i="1" dirty="0">
                <a:latin typeface="Arial" panose="020B0604020202020204" pitchFamily="34" charset="0"/>
              </a:rPr>
              <a:t>子类可以替换它们的基类</a:t>
            </a:r>
            <a:endParaRPr lang="zh-CN" altLang="en-US" sz="2400" i="1" dirty="0">
              <a:latin typeface="Arial" panose="020B0604020202020204" pitchFamily="34" charset="0"/>
            </a:endParaRPr>
          </a:p>
          <a:p>
            <a:pPr marL="742950" lvl="1" indent="-285750" eaLnBrk="0" hangingPunct="0">
              <a:buFontTx/>
            </a:pPr>
            <a:endParaRPr lang="zh-CN" altLang="en-US" sz="2400" i="1" dirty="0">
              <a:latin typeface="Arial" panose="020B0604020202020204" pitchFamily="34" charset="0"/>
            </a:endParaRPr>
          </a:p>
          <a:p>
            <a:pPr marL="742950" lvl="1" indent="-285750" eaLnBrk="0" hangingPunct="0">
              <a:buFontTx/>
            </a:pPr>
            <a:r>
              <a:rPr lang="zh-CN" altLang="en-US" sz="2400" i="1" dirty="0">
                <a:latin typeface="Arial" panose="020B0604020202020204" pitchFamily="34" charset="0"/>
              </a:rPr>
              <a:t>基类</a:t>
            </a:r>
            <a:r>
              <a:rPr lang="en-US" altLang="zh-CN" sz="2400" i="1">
                <a:latin typeface="Arial" panose="020B0604020202020204" pitchFamily="34" charset="0"/>
              </a:rPr>
              <a:t>-</a:t>
            </a:r>
            <a:r>
              <a:rPr lang="zh-CN" altLang="en-US" sz="2400" i="1" dirty="0">
                <a:latin typeface="Arial" panose="020B0604020202020204" pitchFamily="34" charset="0"/>
              </a:rPr>
              <a:t>椭圆</a:t>
            </a:r>
            <a:endParaRPr lang="zh-CN" altLang="en-US" sz="2400" i="1" dirty="0">
              <a:latin typeface="Arial" panose="020B0604020202020204" pitchFamily="34" charset="0"/>
            </a:endParaRPr>
          </a:p>
          <a:p>
            <a:pPr marL="742950" lvl="1" indent="-285750" eaLnBrk="0" hangingPunct="0">
              <a:buFontTx/>
            </a:pPr>
            <a:r>
              <a:rPr lang="zh-CN" altLang="en-US" sz="2400" i="1" dirty="0">
                <a:latin typeface="Arial" panose="020B0604020202020204" pitchFamily="34" charset="0"/>
              </a:rPr>
              <a:t>子类</a:t>
            </a:r>
            <a:r>
              <a:rPr lang="en-US" altLang="zh-CN" sz="2400" i="1">
                <a:latin typeface="Arial" panose="020B0604020202020204" pitchFamily="34" charset="0"/>
              </a:rPr>
              <a:t>-</a:t>
            </a:r>
            <a:r>
              <a:rPr lang="zh-CN" altLang="en-US" sz="2400" i="1" dirty="0">
                <a:latin typeface="Arial" panose="020B0604020202020204" pitchFamily="34" charset="0"/>
              </a:rPr>
              <a:t>园</a:t>
            </a:r>
            <a:endParaRPr lang="zh-CN" altLang="en-US" sz="2400" i="1" dirty="0">
              <a:latin typeface="Arial" panose="020B0604020202020204" pitchFamily="34" charset="0"/>
            </a:endParaRPr>
          </a:p>
          <a:p>
            <a:pPr marL="742950" lvl="1" indent="-285750" eaLnBrk="0" hangingPunct="0">
              <a:buFontTx/>
            </a:pPr>
            <a:r>
              <a:rPr lang="zh-CN" altLang="en-US" sz="2400" i="1" dirty="0">
                <a:latin typeface="Arial" panose="020B0604020202020204" pitchFamily="34" charset="0"/>
              </a:rPr>
              <a:t>长方形</a:t>
            </a:r>
            <a:r>
              <a:rPr lang="en-US" altLang="zh-CN" sz="2400" i="1">
                <a:latin typeface="Arial" panose="020B0604020202020204" pitchFamily="34" charset="0"/>
              </a:rPr>
              <a:t>-</a:t>
            </a:r>
            <a:r>
              <a:rPr lang="zh-CN" altLang="en-US" sz="2400" i="1" dirty="0">
                <a:latin typeface="Arial" panose="020B0604020202020204" pitchFamily="34" charset="0"/>
              </a:rPr>
              <a:t>正方形</a:t>
            </a:r>
            <a:endParaRPr lang="zh-CN" altLang="en-US" sz="2400" i="1" dirty="0">
              <a:latin typeface="Arial" panose="020B0604020202020204" pitchFamily="34" charset="0"/>
            </a:endParaRPr>
          </a:p>
          <a:p>
            <a:pPr marL="742950" lvl="1" indent="-285750" eaLnBrk="0" hangingPunct="0">
              <a:buFontTx/>
            </a:pPr>
            <a:endParaRPr lang="zh-CN" altLang="en-US" sz="2400" i="1" dirty="0">
              <a:latin typeface="Arial" panose="020B0604020202020204" pitchFamily="34" charset="0"/>
            </a:endParaRPr>
          </a:p>
          <a:p>
            <a:pPr marL="742950" lvl="1" indent="-285750" eaLnBrk="0" hangingPunct="0">
              <a:buFontTx/>
            </a:pPr>
            <a:endParaRPr lang="zh-CN" altLang="en-US" i="1" dirty="0">
              <a:latin typeface="Arial" panose="020B0604020202020204" pitchFamily="34" charset="0"/>
              <a:ea typeface="宋体" panose="02010600030101010101" pitchFamily="2" charset="-122"/>
            </a:endParaRPr>
          </a:p>
          <a:p>
            <a:pPr marL="742950" lvl="1" indent="-285750" eaLnBrk="0" hangingPunct="0">
              <a:buFontTx/>
            </a:pPr>
            <a:endParaRPr lang="zh-CN" altLang="en-US" i="1" dirty="0">
              <a:latin typeface="Arial" panose="020B0604020202020204" pitchFamily="34" charset="0"/>
              <a:ea typeface="宋体" panose="02010600030101010101" pitchFamily="2" charset="-122"/>
            </a:endParaRPr>
          </a:p>
          <a:p>
            <a:pPr marL="742950" lvl="1" indent="-285750" eaLnBrk="0" hangingPunct="0">
              <a:buFontTx/>
            </a:pPr>
            <a:endParaRPr lang="zh-CN" altLang="en-US" i="1" dirty="0">
              <a:latin typeface="Arial" panose="020B0604020202020204" pitchFamily="34" charset="0"/>
              <a:ea typeface="宋体" panose="02010600030101010101" pitchFamily="2" charset="-122"/>
            </a:endParaRPr>
          </a:p>
          <a:p>
            <a:pPr marL="742950" lvl="1" indent="-285750" eaLnBrk="0" hangingPunct="0">
              <a:buFontTx/>
            </a:pPr>
            <a:r>
              <a:rPr lang="zh-CN" altLang="en-US" i="1" dirty="0">
                <a:latin typeface="Arial" panose="020B0604020202020204" pitchFamily="34" charset="0"/>
                <a:ea typeface="宋体" panose="02010600030101010101" pitchFamily="2" charset="-122"/>
              </a:rPr>
              <a:t>娣，美人也，爱娣，非爱美人也</a:t>
            </a:r>
            <a:r>
              <a:rPr lang="en-US" altLang="zh-CN" i="1">
                <a:latin typeface="Arial" panose="020B0604020202020204" pitchFamily="34" charset="0"/>
                <a:ea typeface="宋体" panose="02010600030101010101" pitchFamily="2" charset="-122"/>
              </a:rPr>
              <a:t>….</a:t>
            </a:r>
            <a:endParaRPr lang="en-US" altLang="zh-CN" i="1">
              <a:latin typeface="Arial" panose="020B0604020202020204" pitchFamily="34" charset="0"/>
              <a:ea typeface="宋体" panose="02010600030101010101" pitchFamily="2" charset="-122"/>
            </a:endParaRPr>
          </a:p>
          <a:p>
            <a:pPr marL="742950" lvl="1" indent="-285750" eaLnBrk="0" hangingPunct="0">
              <a:buFontTx/>
            </a:pPr>
            <a:r>
              <a:rPr lang="zh-CN" altLang="en-US" i="1" dirty="0">
                <a:latin typeface="Arial" panose="020B0604020202020204" pitchFamily="34" charset="0"/>
                <a:ea typeface="宋体" panose="02010600030101010101" pitchFamily="2" charset="-122"/>
              </a:rPr>
              <a:t>盗，人也；恶盗，非恶人也</a:t>
            </a:r>
            <a:endParaRPr lang="en-US" altLang="ja-JP" i="1">
              <a:latin typeface="Arial" panose="020B0604020202020204" pitchFamily="34" charset="0"/>
              <a:ea typeface="宋体" panose="02010600030101010101" pitchFamily="2" charset="-122"/>
            </a:endParaRPr>
          </a:p>
        </p:txBody>
      </p:sp>
      <p:pic>
        <p:nvPicPr>
          <p:cNvPr id="296965" name="Picture 4" descr="substitutability"/>
          <p:cNvPicPr>
            <a:picLocks noChangeAspect="1"/>
          </p:cNvPicPr>
          <p:nvPr/>
        </p:nvPicPr>
        <p:blipFill>
          <a:blip r:embed="rId1"/>
          <a:stretch>
            <a:fillRect/>
          </a:stretch>
        </p:blipFill>
        <p:spPr>
          <a:xfrm>
            <a:off x="2916238" y="1952625"/>
            <a:ext cx="5400675" cy="3216275"/>
          </a:xfrm>
          <a:prstGeom prst="rect">
            <a:avLst/>
          </a:prstGeom>
          <a:noFill/>
          <a:ln w="9525">
            <a:noFill/>
          </a:ln>
          <a:effectLst>
            <a:outerShdw dist="35921" dir="2699999" algn="ctr" rotWithShape="0">
              <a:srgbClr val="808080"/>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a:xfrm>
            <a:off x="304800" y="228600"/>
            <a:ext cx="8839200" cy="381000"/>
          </a:xfrm>
        </p:spPr>
        <p:txBody>
          <a:bodyPr vert="horz" wrap="square" lIns="91440" tIns="45720" rIns="91440" bIns="45720" anchor="ctr" anchorCtr="0"/>
          <a:p>
            <a:r>
              <a:rPr lang="zh-CN" altLang="en-US" dirty="0"/>
              <a:t>软件质量属性</a:t>
            </a:r>
            <a:r>
              <a:rPr lang="en-US" altLang="zh-CN"/>
              <a:t>Quality attributes-</a:t>
            </a:r>
            <a:r>
              <a:rPr lang="en-US" altLang="zh-CN">
                <a:solidFill>
                  <a:srgbClr val="FF0000"/>
                </a:solidFill>
              </a:rPr>
              <a:t>FURPS  </a:t>
            </a:r>
            <a:r>
              <a:rPr lang="zh-CN" altLang="en-US" dirty="0">
                <a:solidFill>
                  <a:srgbClr val="FF0000"/>
                </a:solidFill>
              </a:rPr>
              <a:t>（重点掌握）</a:t>
            </a:r>
            <a:endParaRPr lang="zh-CN" altLang="en-US" dirty="0">
              <a:solidFill>
                <a:srgbClr val="FF0000"/>
              </a:solidFill>
            </a:endParaRPr>
          </a:p>
        </p:txBody>
      </p:sp>
      <p:sp>
        <p:nvSpPr>
          <p:cNvPr id="41986" name="Rectangle 3"/>
          <p:cNvSpPr>
            <a:spLocks noGrp="1"/>
          </p:cNvSpPr>
          <p:nvPr>
            <p:ph idx="1"/>
          </p:nvPr>
        </p:nvSpPr>
        <p:spPr>
          <a:xfrm>
            <a:off x="323850" y="836613"/>
            <a:ext cx="8820150" cy="5256212"/>
          </a:xfrm>
          <a:prstGeom prst="rect">
            <a:avLst/>
          </a:prstGeom>
          <a:noFill/>
          <a:ln>
            <a:solidFill>
              <a:srgbClr val="000000"/>
            </a:solidFill>
            <a:miter/>
          </a:ln>
        </p:spPr>
        <p:txBody>
          <a:bodyPr/>
          <a:p>
            <a:pPr>
              <a:lnSpc>
                <a:spcPct val="80000"/>
              </a:lnSpc>
              <a:buFont typeface="Wingdings" panose="05000000000000000000" pitchFamily="2" charset="2"/>
              <a:buChar char="n"/>
            </a:pPr>
            <a:r>
              <a:rPr lang="en-US" altLang="zh-CN" sz="2000">
                <a:solidFill>
                  <a:srgbClr val="FF0000"/>
                </a:solidFill>
              </a:rPr>
              <a:t>F</a:t>
            </a:r>
            <a:r>
              <a:rPr lang="en-US" altLang="zh-CN" sz="2000"/>
              <a:t>unctionality </a:t>
            </a:r>
            <a:r>
              <a:rPr lang="zh-CN" altLang="en-US" sz="2000" dirty="0"/>
              <a:t>功能性</a:t>
            </a:r>
            <a:endParaRPr lang="en-US" altLang="zh-CN" sz="2000"/>
          </a:p>
          <a:p>
            <a:pPr>
              <a:lnSpc>
                <a:spcPct val="80000"/>
              </a:lnSpc>
              <a:buFont typeface="Wingdings" panose="05000000000000000000" pitchFamily="2" charset="2"/>
              <a:buChar char="n"/>
            </a:pPr>
            <a:r>
              <a:rPr lang="en-US" altLang="zh-CN" sz="2000">
                <a:solidFill>
                  <a:srgbClr val="FF0000"/>
                </a:solidFill>
              </a:rPr>
              <a:t>U</a:t>
            </a:r>
            <a:r>
              <a:rPr lang="en-US" altLang="zh-CN" sz="2000"/>
              <a:t>sability </a:t>
            </a:r>
            <a:r>
              <a:rPr lang="zh-CN" altLang="en-US" sz="2000" dirty="0"/>
              <a:t>易用性</a:t>
            </a:r>
            <a:endParaRPr lang="en-US" altLang="zh-CN" sz="2000"/>
          </a:p>
          <a:p>
            <a:pPr>
              <a:lnSpc>
                <a:spcPct val="80000"/>
              </a:lnSpc>
              <a:buFont typeface="Wingdings" panose="05000000000000000000" pitchFamily="2" charset="2"/>
              <a:buChar char="n"/>
            </a:pPr>
            <a:r>
              <a:rPr lang="en-US" altLang="zh-CN" sz="2000">
                <a:solidFill>
                  <a:srgbClr val="FF0000"/>
                </a:solidFill>
              </a:rPr>
              <a:t>R</a:t>
            </a:r>
            <a:r>
              <a:rPr lang="en-US" altLang="zh-CN" sz="2000"/>
              <a:t>eliability </a:t>
            </a:r>
            <a:r>
              <a:rPr lang="zh-CN" altLang="en-US" sz="2000" dirty="0"/>
              <a:t>可靠性</a:t>
            </a:r>
            <a:endParaRPr lang="en-US" altLang="zh-CN" sz="2000"/>
          </a:p>
          <a:p>
            <a:pPr>
              <a:lnSpc>
                <a:spcPct val="80000"/>
              </a:lnSpc>
              <a:buFont typeface="Wingdings" panose="05000000000000000000" pitchFamily="2" charset="2"/>
              <a:buChar char="n"/>
            </a:pPr>
            <a:r>
              <a:rPr lang="en-US" altLang="zh-CN" sz="2000">
                <a:solidFill>
                  <a:srgbClr val="FF0000"/>
                </a:solidFill>
              </a:rPr>
              <a:t>P</a:t>
            </a:r>
            <a:r>
              <a:rPr lang="en-US" altLang="zh-CN" sz="2000"/>
              <a:t>erformance-</a:t>
            </a:r>
            <a:r>
              <a:rPr lang="zh-CN" altLang="en-US" sz="2000" dirty="0"/>
              <a:t>高性能</a:t>
            </a:r>
            <a:r>
              <a:rPr lang="en-US" altLang="zh-CN" sz="2000"/>
              <a:t>processing speed/response time/</a:t>
            </a:r>
            <a:endParaRPr lang="en-US" altLang="zh-CN" sz="2000"/>
          </a:p>
          <a:p>
            <a:pPr>
              <a:lnSpc>
                <a:spcPct val="80000"/>
              </a:lnSpc>
              <a:buFont typeface="Wingdings" panose="05000000000000000000" pitchFamily="2" charset="2"/>
              <a:buNone/>
            </a:pPr>
            <a:r>
              <a:rPr lang="en-US" altLang="zh-CN" sz="2000"/>
              <a:t>                          resource consumption/throughput/efficiency</a:t>
            </a:r>
            <a:endParaRPr lang="en-US" altLang="zh-CN" sz="2000"/>
          </a:p>
          <a:p>
            <a:pPr>
              <a:lnSpc>
                <a:spcPct val="80000"/>
              </a:lnSpc>
              <a:buFont typeface="Wingdings" panose="05000000000000000000" pitchFamily="2" charset="2"/>
              <a:buChar char="n"/>
            </a:pPr>
            <a:r>
              <a:rPr lang="en-US" altLang="zh-CN" sz="2000">
                <a:solidFill>
                  <a:srgbClr val="FF0000"/>
                </a:solidFill>
              </a:rPr>
              <a:t>S</a:t>
            </a:r>
            <a:r>
              <a:rPr lang="en-US" altLang="zh-CN" sz="2000"/>
              <a:t>upportability- </a:t>
            </a:r>
            <a:r>
              <a:rPr lang="zh-CN" altLang="en-US" sz="2000" dirty="0"/>
              <a:t>可支持性（可维护、可测试、兼容、可配置、简易性等）</a:t>
            </a:r>
            <a:endParaRPr lang="en-US" altLang="zh-CN" sz="2000"/>
          </a:p>
          <a:p>
            <a:pPr lvl="1">
              <a:lnSpc>
                <a:spcPct val="80000"/>
              </a:lnSpc>
              <a:buFont typeface="Wingdings" panose="05000000000000000000" pitchFamily="2" charset="2"/>
              <a:buChar char="n"/>
            </a:pPr>
            <a:r>
              <a:rPr lang="en-US" altLang="zh-CN" sz="2000"/>
              <a:t>maintainability/testability/compatibility/</a:t>
            </a:r>
            <a:endParaRPr lang="en-US" altLang="zh-CN" sz="2000"/>
          </a:p>
          <a:p>
            <a:pPr lvl="1">
              <a:lnSpc>
                <a:spcPct val="80000"/>
              </a:lnSpc>
              <a:buFont typeface="Wingdings" panose="05000000000000000000" pitchFamily="2" charset="2"/>
              <a:buChar char="n"/>
            </a:pPr>
            <a:r>
              <a:rPr lang="en-US" altLang="zh-CN" sz="2000"/>
              <a:t>Configurability-the ability to organize and control elements of the software configuration</a:t>
            </a:r>
            <a:endParaRPr lang="en-US" altLang="zh-CN" sz="2000"/>
          </a:p>
          <a:p>
            <a:pPr lvl="1">
              <a:lnSpc>
                <a:spcPct val="80000"/>
              </a:lnSpc>
              <a:buFont typeface="Wingdings" panose="05000000000000000000" pitchFamily="2" charset="2"/>
              <a:buChar char="n"/>
            </a:pPr>
            <a:r>
              <a:rPr lang="en-US" altLang="zh-CN" sz="2000"/>
              <a:t>Convenient Installation</a:t>
            </a:r>
            <a:endParaRPr lang="en-US" altLang="zh-CN" sz="2000"/>
          </a:p>
          <a:p>
            <a:pPr lvl="1">
              <a:lnSpc>
                <a:spcPct val="80000"/>
              </a:lnSpc>
              <a:buFont typeface="Wingdings" panose="05000000000000000000" pitchFamily="2" charset="2"/>
              <a:buChar char="n"/>
            </a:pPr>
            <a:r>
              <a:rPr lang="en-US" altLang="zh-CN" sz="2000"/>
              <a:t>Locate problems easily</a:t>
            </a:r>
            <a:endParaRPr lang="en-US" altLang="zh-CN" sz="2000"/>
          </a:p>
          <a:p>
            <a:pPr lvl="1">
              <a:lnSpc>
                <a:spcPct val="80000"/>
              </a:lnSpc>
              <a:buFont typeface="Wingdings" panose="05000000000000000000" pitchFamily="2" charset="2"/>
              <a:buNone/>
            </a:pPr>
            <a:endParaRPr lang="en-US" altLang="zh-CN" sz="2000"/>
          </a:p>
          <a:p>
            <a:pPr>
              <a:lnSpc>
                <a:spcPct val="80000"/>
              </a:lnSpc>
              <a:buNone/>
            </a:pPr>
            <a:r>
              <a:rPr lang="en-US" altLang="zh-CN" sz="2000"/>
              <a:t>Proposed by HP, short for  FURPS</a:t>
            </a:r>
            <a:endParaRPr lang="en-US" altLang="zh-CN" sz="2000"/>
          </a:p>
          <a:p>
            <a:pPr>
              <a:lnSpc>
                <a:spcPct val="80000"/>
              </a:lnSpc>
              <a:buNone/>
            </a:pPr>
            <a:r>
              <a:rPr lang="en-US" altLang="zh-CN" sz="2000"/>
              <a:t>FURPS quality attributes represent a target for all software design</a:t>
            </a:r>
            <a:endParaRPr lang="en-US" altLang="zh-CN" sz="2000"/>
          </a:p>
          <a:p>
            <a:pPr>
              <a:lnSpc>
                <a:spcPct val="80000"/>
              </a:lnSpc>
            </a:pPr>
            <a:r>
              <a:rPr lang="zh-CN" altLang="en-US" sz="2000" dirty="0">
                <a:ea typeface="宋体" panose="02010600030101010101" pitchFamily="2" charset="-122"/>
              </a:rPr>
              <a:t>并不是每个软件质量属性都具有相同的权重，有的应用强调功能性，特别突出安全性；有的可能要求性能，特别突出处理速度；有的强调可靠性。</a:t>
            </a:r>
            <a:endParaRPr lang="zh-CN" altLang="en-US" sz="2000" dirty="0">
              <a:ea typeface="宋体" panose="02010600030101010101" pitchFamily="2" charset="-122"/>
            </a:endParaRPr>
          </a:p>
          <a:p>
            <a:pPr>
              <a:lnSpc>
                <a:spcPct val="80000"/>
              </a:lnSpc>
            </a:pPr>
            <a:r>
              <a:rPr lang="zh-CN" altLang="en-US" sz="2000" dirty="0">
                <a:ea typeface="宋体" panose="02010600030101010101" pitchFamily="2" charset="-122"/>
              </a:rPr>
              <a:t>必须在设计开始时就考虑这些质量属性，而不是在设计完成后和构造开始时才考虑</a:t>
            </a:r>
            <a:endParaRPr lang="zh-CN" altLang="en-US" sz="2000" dirty="0">
              <a:ea typeface="宋体" panose="02010600030101010101" pitchFamily="2" charset="-122"/>
            </a:endParaRPr>
          </a:p>
          <a:p>
            <a:pPr>
              <a:lnSpc>
                <a:spcPct val="80000"/>
              </a:lnSpc>
              <a:buNone/>
            </a:pPr>
            <a:endParaRPr lang="en-US" altLang="zh-CN" sz="2000">
              <a:ea typeface="宋体" panose="02010600030101010101" pitchFamily="2" charset="-122"/>
            </a:endParaRPr>
          </a:p>
          <a:p>
            <a:pPr>
              <a:lnSpc>
                <a:spcPct val="80000"/>
              </a:lnSpc>
              <a:buNone/>
            </a:pPr>
            <a:endParaRPr lang="en-US" altLang="zh-CN" sz="2000"/>
          </a:p>
        </p:txBody>
      </p:sp>
      <p:sp>
        <p:nvSpPr>
          <p:cNvPr id="4198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98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990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299011"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a:t>
            </a:r>
            <a:r>
              <a:rPr lang="en-US" altLang="ja-JP" err="1">
                <a:latin typeface="Arial" panose="020B0604020202020204" pitchFamily="34" charset="0"/>
              </a:rPr>
              <a:t>Liskov</a:t>
            </a:r>
            <a:r>
              <a:rPr lang="en-US" altLang="ja-JP">
                <a:latin typeface="Arial" panose="020B0604020202020204" pitchFamily="34" charset="0"/>
              </a:rPr>
              <a:t> Substitution Principle (LSP) </a:t>
            </a:r>
            <a:endParaRPr lang="en-US" altLang="ja-JP">
              <a:latin typeface="Arial" panose="020B0604020202020204" pitchFamily="34" charset="0"/>
            </a:endParaRPr>
          </a:p>
        </p:txBody>
      </p:sp>
      <p:sp>
        <p:nvSpPr>
          <p:cNvPr id="299012" name="Rectangle 7"/>
          <p:cNvSpPr>
            <a:spLocks noRot="1"/>
          </p:cNvSpPr>
          <p:nvPr/>
        </p:nvSpPr>
        <p:spPr>
          <a:xfrm>
            <a:off x="63500" y="836613"/>
            <a:ext cx="9080500" cy="5184775"/>
          </a:xfrm>
          <a:prstGeom prst="rect">
            <a:avLst/>
          </a:prstGeom>
          <a:noFill/>
          <a:ln w="9525">
            <a:noFill/>
          </a:ln>
        </p:spPr>
        <p:txBody>
          <a:bodyPr/>
          <a:p>
            <a:pPr marL="342900" indent="-342900" eaLnBrk="0" hangingPunct="0">
              <a:lnSpc>
                <a:spcPct val="90000"/>
              </a:lnSpc>
              <a:spcBef>
                <a:spcPct val="20000"/>
              </a:spcBef>
              <a:buClr>
                <a:srgbClr val="52A930"/>
              </a:buClr>
            </a:pPr>
            <a:r>
              <a:rPr lang="zh-CN" altLang="en-US" sz="2400" dirty="0">
                <a:latin typeface="Arial" panose="020B0604020202020204" pitchFamily="34" charset="0"/>
              </a:rPr>
              <a:t>替换原则</a:t>
            </a:r>
            <a:r>
              <a:rPr lang="ja-JP" altLang="en-US" sz="2400" dirty="0">
                <a:latin typeface="Arial" panose="020B0604020202020204" pitchFamily="34" charset="0"/>
              </a:rPr>
              <a:t> </a:t>
            </a:r>
            <a:r>
              <a:rPr lang="zh-CN" altLang="ja-JP" sz="2400" dirty="0">
                <a:latin typeface="Arial" panose="020B0604020202020204" pitchFamily="34" charset="0"/>
                <a:ea typeface="宋体" panose="02010600030101010101" pitchFamily="2" charset="-122"/>
              </a:rPr>
              <a:t>：</a:t>
            </a:r>
            <a:r>
              <a:rPr lang="zh-CN" altLang="en-US" sz="2400" i="1" dirty="0">
                <a:latin typeface="Arial" panose="020B0604020202020204" pitchFamily="34" charset="0"/>
              </a:rPr>
              <a:t>子类可以替换它们的基类</a:t>
            </a:r>
            <a:endParaRPr lang="zh-CN" altLang="en-US" sz="2400" i="1" dirty="0">
              <a:latin typeface="Arial" panose="020B0604020202020204" pitchFamily="34" charset="0"/>
            </a:endParaRPr>
          </a:p>
          <a:p>
            <a:pPr marL="342900" indent="-342900" eaLnBrk="0" hangingPunct="0">
              <a:lnSpc>
                <a:spcPct val="90000"/>
              </a:lnSpc>
              <a:spcBef>
                <a:spcPct val="20000"/>
              </a:spcBef>
              <a:buClr>
                <a:srgbClr val="52A930"/>
              </a:buClr>
            </a:pPr>
            <a:endParaRPr lang="zh-CN" altLang="en-US" sz="2400" i="1" dirty="0">
              <a:latin typeface="Arial" panose="020B0604020202020204" pitchFamily="34" charset="0"/>
            </a:endParaRPr>
          </a:p>
          <a:p>
            <a:pPr marL="342900" indent="-342900" eaLnBrk="0" hangingPunct="0">
              <a:lnSpc>
                <a:spcPct val="90000"/>
              </a:lnSpc>
              <a:spcBef>
                <a:spcPct val="20000"/>
              </a:spcBef>
              <a:buClr>
                <a:srgbClr val="52A930"/>
              </a:buClr>
            </a:pPr>
            <a:r>
              <a:rPr lang="zh-CN" altLang="en-US" sz="2400" dirty="0">
                <a:solidFill>
                  <a:srgbClr val="FF0000"/>
                </a:solidFill>
                <a:latin typeface="宋体" panose="02010600030101010101" pitchFamily="2" charset="-122"/>
                <a:ea typeface="宋体" panose="02010600030101010101" pitchFamily="2" charset="-122"/>
              </a:rPr>
              <a:t>在进行设计时，我们尽量从抽象类继承，而不是从具体类继承</a:t>
            </a:r>
            <a:endParaRPr lang="zh-CN" altLang="en-US" sz="2400" dirty="0">
              <a:solidFill>
                <a:srgbClr val="FF0000"/>
              </a:solidFill>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pPr>
            <a:endParaRPr lang="zh-CN" altLang="en-US" sz="2400" dirty="0">
              <a:solidFill>
                <a:srgbClr val="FF0000"/>
              </a:solidFill>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pPr>
            <a:r>
              <a:rPr lang="zh-CN" altLang="en-US" sz="2400" dirty="0">
                <a:latin typeface="Arial" panose="020B0604020202020204" pitchFamily="34" charset="0"/>
                <a:ea typeface="宋体" panose="02010600030101010101" pitchFamily="2" charset="-122"/>
              </a:rPr>
              <a:t>即：子类应该可以替换任何基类能够出现的地方，并且经过替换以后，代码还能正常工作。另外，不应该在代码中出现</a:t>
            </a:r>
            <a:r>
              <a:rPr lang="en-US" altLang="zh-CN" sz="2400">
                <a:latin typeface="Arial" panose="020B0604020202020204" pitchFamily="34" charset="0"/>
                <a:ea typeface="宋体" panose="02010600030101010101" pitchFamily="2" charset="-122"/>
              </a:rPr>
              <a:t>if/else</a:t>
            </a:r>
            <a:r>
              <a:rPr lang="zh-CN" altLang="en-US" sz="2400" dirty="0">
                <a:latin typeface="Arial" panose="020B0604020202020204" pitchFamily="34" charset="0"/>
                <a:ea typeface="宋体" panose="02010600030101010101" pitchFamily="2" charset="-122"/>
              </a:rPr>
              <a:t>之类对子类类型进行判断的条件。里氏替换原则</a:t>
            </a:r>
            <a:r>
              <a:rPr lang="en-US" altLang="zh-CN" sz="2400">
                <a:latin typeface="Arial" panose="020B0604020202020204" pitchFamily="34" charset="0"/>
                <a:ea typeface="宋体" panose="02010600030101010101" pitchFamily="2" charset="-122"/>
              </a:rPr>
              <a:t>LSP</a:t>
            </a:r>
            <a:r>
              <a:rPr lang="zh-CN" altLang="en-US" sz="2400" dirty="0">
                <a:latin typeface="Arial" panose="020B0604020202020204" pitchFamily="34" charset="0"/>
                <a:ea typeface="宋体" panose="02010600030101010101" pitchFamily="2" charset="-122"/>
              </a:rPr>
              <a:t>是使代码符合开闭原则的一个重要保证。</a:t>
            </a:r>
            <a:r>
              <a:rPr lang="zh-CN" altLang="en-US" sz="2400" dirty="0">
                <a:solidFill>
                  <a:srgbClr val="FF0000"/>
                </a:solidFill>
                <a:latin typeface="Arial" panose="020B0604020202020204" pitchFamily="34" charset="0"/>
                <a:ea typeface="宋体" panose="02010600030101010101" pitchFamily="2" charset="-122"/>
              </a:rPr>
              <a:t>正是由于子类型的可替换性才使得父类型的模块在无需修改的情况下就可以扩展。</a:t>
            </a:r>
            <a:endParaRPr lang="zh-CN" altLang="en-US" sz="2400" dirty="0">
              <a:solidFill>
                <a:srgbClr val="FF0000"/>
              </a:solidFill>
              <a:latin typeface="Arial" panose="020B0604020202020204" pitchFamily="34" charset="0"/>
              <a:ea typeface="宋体" panose="02010600030101010101" pitchFamily="2" charset="-122"/>
            </a:endParaRPr>
          </a:p>
          <a:p>
            <a:pPr marL="742950" lvl="1" indent="-285750" eaLnBrk="0" hangingPunct="0">
              <a:buFontTx/>
            </a:pPr>
            <a:endParaRPr lang="zh-CN" altLang="en-US" sz="2400" dirty="0">
              <a:solidFill>
                <a:srgbClr val="FF0000"/>
              </a:solidFill>
              <a:latin typeface="Arial" panose="020B0604020202020204" pitchFamily="34" charset="0"/>
              <a:ea typeface="宋体" panose="02010600030101010101" pitchFamily="2" charset="-122"/>
            </a:endParaRPr>
          </a:p>
          <a:p>
            <a:pPr marL="742950" lvl="1" indent="-285750" eaLnBrk="0" hangingPunct="0">
              <a:buFontTx/>
            </a:pPr>
            <a:r>
              <a:rPr lang="zh-CN" altLang="en-US" sz="2400" dirty="0">
                <a:latin typeface="Arial" panose="020B0604020202020204" pitchFamily="34" charset="0"/>
                <a:ea typeface="宋体" panose="02010600030101010101" pitchFamily="2" charset="-122"/>
              </a:rPr>
              <a:t>在很多情况下，在设计初期我们类之间的关系不是很明确，</a:t>
            </a:r>
            <a:r>
              <a:rPr lang="en-US" altLang="zh-CN" sz="2400">
                <a:latin typeface="Arial" panose="020B0604020202020204" pitchFamily="34" charset="0"/>
                <a:ea typeface="宋体" panose="02010600030101010101" pitchFamily="2" charset="-122"/>
              </a:rPr>
              <a:t>LSP</a:t>
            </a:r>
            <a:r>
              <a:rPr lang="zh-CN" altLang="en-US" sz="2400" dirty="0">
                <a:latin typeface="Arial" panose="020B0604020202020204" pitchFamily="34" charset="0"/>
                <a:ea typeface="宋体" panose="02010600030101010101" pitchFamily="2" charset="-122"/>
              </a:rPr>
              <a:t>则给了我们一个判断和设计类之间关系的基准：需不需要继承，以及怎样设计继承关系。</a:t>
            </a:r>
            <a:endParaRPr lang="en-US" altLang="ja-JP" sz="2400">
              <a:latin typeface="Arial" panose="020B0604020202020204" pitchFamily="34" charset="0"/>
              <a:ea typeface="宋体" panose="02010600030101010101" pitchFamily="2"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010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01059"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a:t>
            </a:r>
            <a:r>
              <a:rPr lang="en-US" altLang="ja-JP" err="1">
                <a:latin typeface="Arial" panose="020B0604020202020204" pitchFamily="34" charset="0"/>
              </a:rPr>
              <a:t>Liskov</a:t>
            </a:r>
            <a:r>
              <a:rPr lang="en-US" altLang="ja-JP">
                <a:latin typeface="Arial" panose="020B0604020202020204" pitchFamily="34" charset="0"/>
              </a:rPr>
              <a:t> Substitution Principle (LSP) </a:t>
            </a:r>
            <a:endParaRPr lang="en-US" altLang="ja-JP">
              <a:latin typeface="Arial" panose="020B0604020202020204" pitchFamily="34" charset="0"/>
            </a:endParaRPr>
          </a:p>
        </p:txBody>
      </p:sp>
      <p:sp>
        <p:nvSpPr>
          <p:cNvPr id="295940" name="Rectangle 7"/>
          <p:cNvSpPr>
            <a:spLocks noRot="1"/>
          </p:cNvSpPr>
          <p:nvPr/>
        </p:nvSpPr>
        <p:spPr>
          <a:xfrm>
            <a:off x="503238" y="836613"/>
            <a:ext cx="8253413" cy="5400675"/>
          </a:xfrm>
          <a:prstGeom prst="rect">
            <a:avLst/>
          </a:prstGeom>
          <a:noFill/>
          <a:ln w="9525">
            <a:noFill/>
          </a:ln>
        </p:spPr>
        <p:txBody>
          <a:bodyPr/>
          <a:p>
            <a:pPr marL="342900" indent="-342900" eaLnBrk="0" fontAlgn="base" hangingPunct="0">
              <a:lnSpc>
                <a:spcPct val="90000"/>
              </a:lnSpc>
              <a:spcBef>
                <a:spcPct val="20000"/>
              </a:spcBef>
              <a:buClr>
                <a:srgbClr val="52A930"/>
              </a:buClr>
            </a:pPr>
            <a:r>
              <a:rPr lang="zh-CN" altLang="ja-JP" sz="2400" strike="noStrike" noProof="1" dirty="0">
                <a:latin typeface="宋体" panose="02010600030101010101" pitchFamily="2" charset="-122"/>
                <a:ea typeface="宋体" panose="02010600030101010101" pitchFamily="2" charset="-122"/>
                <a:cs typeface="宋体" panose="02010600030101010101" pitchFamily="2" charset="-122"/>
              </a:rPr>
              <a:t>举例：</a:t>
            </a:r>
            <a:endParaRPr lang="zh-CN" altLang="ja-JP" sz="2400" strike="noStrike" noProof="1" dirty="0">
              <a:latin typeface="宋体" panose="02010600030101010101" pitchFamily="2" charset="-122"/>
              <a:ea typeface="宋体" panose="02010600030101010101" pitchFamily="2" charset="-122"/>
              <a:cs typeface="宋体" panose="02010600030101010101" pitchFamily="2" charset="-122"/>
            </a:endParaRPr>
          </a:p>
          <a:p>
            <a:pPr marL="342900" indent="-342900" eaLnBrk="0" fontAlgn="base" hangingPunct="0">
              <a:lnSpc>
                <a:spcPct val="90000"/>
              </a:lnSpc>
              <a:spcBef>
                <a:spcPct val="20000"/>
              </a:spcBef>
              <a:buClr>
                <a:srgbClr val="52A930"/>
              </a:buClr>
            </a:pPr>
            <a:endParaRPr lang="zh-CN" altLang="ja-JP"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eaLnBrk="0" fontAlgn="base" hangingPunct="0">
              <a:lnSpc>
                <a:spcPct val="90000"/>
              </a:lnSpc>
              <a:spcBef>
                <a:spcPct val="20000"/>
              </a:spcBef>
              <a:buClr>
                <a:srgbClr val="52A930"/>
              </a:buClr>
              <a:buFont typeface="Arial" panose="020B0604020202020204" pitchFamily="34" charset="0"/>
              <a:buChar char="•"/>
            </a:pPr>
            <a:r>
              <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rPr>
              <a:t>在数学领域里，正方形毫无疑问是长方形，它是一个长宽相等的长方形。所以，应该让正方形继承自长方形。</a:t>
            </a:r>
            <a:endPar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l" eaLnBrk="0" fontAlgn="base" hangingPunct="0">
              <a:lnSpc>
                <a:spcPct val="90000"/>
              </a:lnSpc>
              <a:spcBef>
                <a:spcPct val="20000"/>
              </a:spcBef>
              <a:buClr>
                <a:srgbClr val="52A930"/>
              </a:buClr>
              <a:buFont typeface="Arial" panose="020B0604020202020204" pitchFamily="34" charset="0"/>
              <a:buChar char="•"/>
            </a:pPr>
            <a:r>
              <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rPr>
              <a:t>如果直接继承，不符合</a:t>
            </a:r>
            <a:r>
              <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rPr>
              <a:t>里氏代换原则</a:t>
            </a:r>
            <a:endPar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eaLnBrk="0" fontAlgn="base" hangingPunct="0">
              <a:lnSpc>
                <a:spcPct val="90000"/>
              </a:lnSpc>
              <a:spcBef>
                <a:spcPct val="20000"/>
              </a:spcBef>
              <a:buClr>
                <a:srgbClr val="52A930"/>
              </a:buClr>
              <a:buFont typeface="Arial" panose="020B0604020202020204" pitchFamily="34" charset="0"/>
              <a:buChar char="•"/>
            </a:pPr>
            <a:r>
              <a:rPr lang="zh-CN" altLang="en-US" sz="2400" strike="noStrike" noProof="1" dirty="0">
                <a:solidFill>
                  <a:srgbClr val="FF0000"/>
                </a:solidFill>
                <a:latin typeface="宋体" panose="02010600030101010101" pitchFamily="2" charset="-122"/>
                <a:ea typeface="宋体" panose="02010600030101010101" pitchFamily="2" charset="-122"/>
                <a:cs typeface="+mn-cs"/>
                <a:sym typeface="+mn-ea"/>
              </a:rPr>
              <a:t>在进行设计时，我们尽量从抽象类继承，而不是从具体类继承。</a:t>
            </a:r>
            <a:r>
              <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rPr>
              <a:t>为了符合里氏代换原则，我们可以为长方形和正方形创建一个父类Base，并在其中定义好共有的属性。保证这个父类的代码不改变。</a:t>
            </a:r>
            <a:endPar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eaLnBrk="0" fontAlgn="base" hangingPunct="0">
              <a:lnSpc>
                <a:spcPct val="90000"/>
              </a:lnSpc>
              <a:spcBef>
                <a:spcPct val="20000"/>
              </a:spcBef>
              <a:buClr>
                <a:srgbClr val="52A930"/>
              </a:buClr>
              <a:buFont typeface="Arial" panose="020B0604020202020204" pitchFamily="34" charset="0"/>
              <a:buChar char="•"/>
            </a:pPr>
            <a:endPar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eaLnBrk="0" fontAlgn="base" hangingPunct="0">
              <a:lnSpc>
                <a:spcPct val="90000"/>
              </a:lnSpc>
              <a:spcBef>
                <a:spcPct val="20000"/>
              </a:spcBef>
              <a:buClr>
                <a:srgbClr val="52A930"/>
              </a:buClr>
              <a:buFont typeface="Arial" panose="020B0604020202020204" pitchFamily="34" charset="0"/>
              <a:buChar char="•"/>
            </a:pPr>
            <a:endParaRPr lang="zh-CN" altLang="en-US" sz="24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eaLnBrk="0" fontAlgn="base" hangingPunct="0">
              <a:lnSpc>
                <a:spcPct val="90000"/>
              </a:lnSpc>
              <a:spcBef>
                <a:spcPct val="20000"/>
              </a:spcBef>
              <a:buClr>
                <a:srgbClr val="52A930"/>
              </a:buClr>
              <a:buFont typeface="Arial" panose="020B0604020202020204" pitchFamily="34" charset="0"/>
            </a:pPr>
            <a:r>
              <a:rPr lang="zh-CN" altLang="en-US" sz="2000" strike="noStrike" noProof="1" dirty="0">
                <a:latin typeface="宋体" panose="02010600030101010101" pitchFamily="2" charset="-122"/>
                <a:ea typeface="宋体" panose="02010600030101010101" pitchFamily="2" charset="-122"/>
                <a:cs typeface="宋体" panose="02010600030101010101" pitchFamily="2" charset="-122"/>
                <a:sym typeface="+mn-ea"/>
              </a:rPr>
              <a:t>简单的理解为一个软件实体如果使用的是一个父类，那么一定适用于其子类，而且它察觉不出父类对象和子类对象的区别。也就是说，软件里面，把父类都替换成它的子类，程序的行为没有变化。</a:t>
            </a:r>
            <a:endParaRPr lang="zh-CN" altLang="en-US" sz="2000" strike="noStrike" noProof="1" dirty="0">
              <a:latin typeface="宋体" panose="02010600030101010101" pitchFamily="2" charset="-122"/>
              <a:ea typeface="宋体" panose="02010600030101010101" pitchFamily="2" charset="-122"/>
              <a:cs typeface="宋体" panose="02010600030101010101" pitchFamily="2" charset="-122"/>
              <a:sym typeface="+mn-ea"/>
            </a:endParaRPr>
          </a:p>
          <a:p>
            <a:pPr marL="342900" indent="-342900" eaLnBrk="0" fontAlgn="base" hangingPunct="0">
              <a:lnSpc>
                <a:spcPct val="90000"/>
              </a:lnSpc>
              <a:spcBef>
                <a:spcPct val="20000"/>
              </a:spcBef>
              <a:buClr>
                <a:srgbClr val="52A930"/>
              </a:buClr>
              <a:buFont typeface="Arial" panose="020B0604020202020204" pitchFamily="34" charset="0"/>
              <a:buChar char="•"/>
            </a:pPr>
            <a:endParaRPr lang="zh-CN" altLang="en-US" sz="2400" strike="noStrike" noProof="1" dirty="0">
              <a:solidFill>
                <a:srgbClr val="FF0000"/>
              </a:solidFill>
              <a:latin typeface="宋体" panose="02010600030101010101" pitchFamily="2" charset="-122"/>
              <a:ea typeface="宋体" panose="02010600030101010101" pitchFamily="2" charset="-122"/>
            </a:endParaRPr>
          </a:p>
          <a:p>
            <a:pPr marL="342900" indent="-342900" eaLnBrk="0" fontAlgn="base" hangingPunct="0">
              <a:lnSpc>
                <a:spcPct val="90000"/>
              </a:lnSpc>
              <a:spcBef>
                <a:spcPct val="20000"/>
              </a:spcBef>
              <a:buClr>
                <a:srgbClr val="52A930"/>
              </a:buClr>
            </a:pPr>
            <a:endParaRPr lang="zh-CN" altLang="en-US" sz="2400" strike="noStrike" noProof="1" dirty="0">
              <a:solidFill>
                <a:srgbClr val="FF0000"/>
              </a:solidFill>
              <a:latin typeface="宋体" panose="02010600030101010101" pitchFamily="2" charset="-122"/>
              <a:ea typeface="宋体" panose="02010600030101010101" pitchFamily="2" charset="-122"/>
            </a:endParaRPr>
          </a:p>
          <a:p>
            <a:pPr marL="342900" indent="-342900" eaLnBrk="0" fontAlgn="base" hangingPunct="0">
              <a:lnSpc>
                <a:spcPct val="90000"/>
              </a:lnSpc>
              <a:spcBef>
                <a:spcPct val="20000"/>
              </a:spcBef>
              <a:buClr>
                <a:srgbClr val="52A930"/>
              </a:buClr>
              <a:buFont typeface="Arial" panose="020B0604020202020204" pitchFamily="34" charset="0"/>
              <a:buChar char="•"/>
            </a:pPr>
            <a:endParaRPr lang="en-US" altLang="ja-JP" sz="2400" strike="noStrike" noProof="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031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03107"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Dependency Inversion Principle (DIP)</a:t>
            </a:r>
            <a:endParaRPr lang="en-US" altLang="ja-JP">
              <a:latin typeface="Arial" panose="020B0604020202020204" pitchFamily="34" charset="0"/>
            </a:endParaRPr>
          </a:p>
        </p:txBody>
      </p:sp>
      <p:sp>
        <p:nvSpPr>
          <p:cNvPr id="297988" name="Rectangle 7"/>
          <p:cNvSpPr>
            <a:spLocks noRot="1"/>
          </p:cNvSpPr>
          <p:nvPr/>
        </p:nvSpPr>
        <p:spPr>
          <a:xfrm>
            <a:off x="142875" y="836613"/>
            <a:ext cx="8750300" cy="5184775"/>
          </a:xfrm>
          <a:prstGeom prst="rect">
            <a:avLst/>
          </a:prstGeom>
          <a:noFill/>
          <a:ln w="9525">
            <a:noFill/>
          </a:ln>
        </p:spPr>
        <p:txBody>
          <a:bodyPr/>
          <a:p>
            <a:pPr marL="342900" indent="-342900" eaLnBrk="0" fontAlgn="base" hangingPunct="0"/>
            <a:r>
              <a:rPr lang="zh-CN" altLang="en-US" sz="2400" strike="noStrike" noProof="1" dirty="0">
                <a:latin typeface="Arial" panose="020B0604020202020204" pitchFamily="34" charset="0"/>
                <a:ea typeface="MS PGothic" panose="020B0600070205080204" pitchFamily="34" charset="-128"/>
                <a:cs typeface="+mn-cs"/>
              </a:rPr>
              <a:t>依赖倒置原则  （一个良好的设计就是良好的抽象）</a:t>
            </a:r>
            <a:endParaRPr lang="zh-CN" altLang="en-US" sz="2400" strike="noStrike" noProof="1" dirty="0">
              <a:latin typeface="Arial" panose="020B0604020202020204" pitchFamily="34" charset="0"/>
            </a:endParaRPr>
          </a:p>
          <a:p>
            <a:pPr marL="742950" lvl="1" indent="-285750" eaLnBrk="0" fontAlgn="base" hangingPunct="0">
              <a:buFontTx/>
            </a:pPr>
            <a:r>
              <a:rPr lang="en-US" altLang="ja-JP" sz="2400" strike="noStrike" noProof="1">
                <a:latin typeface="Arial" panose="020B0604020202020204" pitchFamily="34" charset="0"/>
                <a:ea typeface="MS PGothic" panose="020B0600070205080204" pitchFamily="34" charset="-128"/>
                <a:cs typeface="+mn-cs"/>
              </a:rPr>
              <a:t>“Depend on </a:t>
            </a:r>
            <a:r>
              <a:rPr lang="en-US" altLang="ja-JP" sz="2400" strike="noStrike" noProof="1">
                <a:solidFill>
                  <a:srgbClr val="FF0000"/>
                </a:solidFill>
                <a:latin typeface="Arial" panose="020B0604020202020204" pitchFamily="34" charset="0"/>
                <a:ea typeface="MS PGothic" panose="020B0600070205080204" pitchFamily="34" charset="-128"/>
                <a:cs typeface="+mn-cs"/>
              </a:rPr>
              <a:t>abstractions</a:t>
            </a:r>
            <a:r>
              <a:rPr lang="en-US" altLang="ja-JP" sz="2400" strike="noStrike" noProof="1">
                <a:latin typeface="Arial" panose="020B0604020202020204" pitchFamily="34" charset="0"/>
                <a:ea typeface="MS PGothic" panose="020B0600070205080204" pitchFamily="34" charset="-128"/>
                <a:cs typeface="+mn-cs"/>
              </a:rPr>
              <a:t>. Do not depend on concretions.” </a:t>
            </a:r>
            <a:r>
              <a:rPr lang="zh-CN" altLang="en-US" sz="2400" strike="noStrike" noProof="1" dirty="0">
                <a:solidFill>
                  <a:srgbClr val="FF0000"/>
                </a:solidFill>
                <a:latin typeface="Arial" panose="020B0604020202020204" pitchFamily="34" charset="0"/>
                <a:ea typeface="MS PGothic" panose="020B0600070205080204" pitchFamily="34" charset="-128"/>
                <a:cs typeface="+mn-cs"/>
              </a:rPr>
              <a:t>依赖于抽象</a:t>
            </a:r>
            <a:r>
              <a:rPr lang="zh-CN" altLang="en-US" sz="2400" strike="noStrike" noProof="1" dirty="0">
                <a:latin typeface="Arial" panose="020B0604020202020204" pitchFamily="34" charset="0"/>
                <a:ea typeface="MS PGothic" panose="020B0600070205080204" pitchFamily="34" charset="-128"/>
                <a:cs typeface="+mn-cs"/>
              </a:rPr>
              <a:t>（抽象类），而不是依赖于具体实现，降低了客户程序与实现细节的耦合度。</a:t>
            </a:r>
            <a:endParaRPr lang="zh-CN" altLang="en-US" sz="2400" strike="noStrike" noProof="1" dirty="0">
              <a:latin typeface="Arial" panose="020B0604020202020204" pitchFamily="34" charset="0"/>
            </a:endParaRPr>
          </a:p>
          <a:p>
            <a:pPr marL="742950" lvl="1" indent="-285750" eaLnBrk="0" fontAlgn="base" hangingPunct="0">
              <a:buFontTx/>
            </a:pPr>
            <a:endParaRPr lang="zh-CN" altLang="en-US" sz="2400" strike="noStrike" noProof="1" dirty="0">
              <a:latin typeface="Arial" panose="020B0604020202020204" pitchFamily="34" charset="0"/>
            </a:endParaRPr>
          </a:p>
          <a:p>
            <a:pPr marL="285750" lvl="0" indent="-285750" eaLnBrk="0" fontAlgn="base" hangingPunct="0">
              <a:buFontTx/>
            </a:pPr>
            <a:r>
              <a:rPr lang="zh-CN" altLang="en-US" sz="2400" strike="noStrike" noProof="1" dirty="0">
                <a:latin typeface="Arial" panose="020B0604020202020204" pitchFamily="34" charset="0"/>
                <a:ea typeface="MS PGothic" panose="020B0600070205080204" pitchFamily="34" charset="-128"/>
                <a:cs typeface="+mn-cs"/>
              </a:rPr>
              <a:t>   </a:t>
            </a:r>
            <a:r>
              <a:rPr lang="zh-CN" altLang="en-US" sz="2400" strike="noStrike" noProof="1" dirty="0">
                <a:solidFill>
                  <a:srgbClr val="FF0000"/>
                </a:solidFill>
                <a:latin typeface="Arial" panose="020B0604020202020204" pitchFamily="34" charset="0"/>
                <a:ea typeface="MS PGothic" panose="020B0600070205080204" pitchFamily="34" charset="-128"/>
                <a:cs typeface="+mn-cs"/>
              </a:rPr>
              <a:t>抽象可以比较容易地对设计进行扩展</a:t>
            </a:r>
            <a:r>
              <a:rPr lang="zh-CN" altLang="en-US" sz="2400" strike="noStrike" noProof="1" dirty="0">
                <a:latin typeface="Arial" panose="020B0604020202020204" pitchFamily="34" charset="0"/>
                <a:ea typeface="MS PGothic" panose="020B0600070205080204" pitchFamily="34" charset="-128"/>
                <a:cs typeface="+mn-cs"/>
              </a:rPr>
              <a:t>，构件依赖的其他具体构件（而不是抽象的类）越多，扩展起来就越困难</a:t>
            </a:r>
            <a:endParaRPr lang="zh-CN" altLang="en-US" sz="2400" strike="noStrike" noProof="1" dirty="0">
              <a:latin typeface="Arial" panose="020B0604020202020204" pitchFamily="34" charset="0"/>
            </a:endParaRPr>
          </a:p>
          <a:p>
            <a:pPr marL="742950" lvl="1" indent="-285750" algn="ctr" eaLnBrk="0" fontAlgn="base" hangingPunct="0">
              <a:buFontTx/>
            </a:pPr>
            <a:r>
              <a:rPr lang="zh-CN" altLang="en-US" sz="2400" strike="noStrike" noProof="1" dirty="0">
                <a:latin typeface="Arial" panose="020B0604020202020204" pitchFamily="34" charset="0"/>
                <a:ea typeface="宋体" panose="02010600030101010101" pitchFamily="2" charset="-122"/>
                <a:cs typeface="+mn-cs"/>
              </a:rPr>
              <a:t>（与OCP原则的理念一致）</a:t>
            </a:r>
            <a:endParaRPr lang="zh-CN" altLang="en-US" sz="2400" strike="noStrike" noProof="1" dirty="0">
              <a:latin typeface="Arial" panose="020B0604020202020204" pitchFamily="34" charset="0"/>
              <a:ea typeface="宋体" panose="02010600030101010101" pitchFamily="2" charset="-122"/>
            </a:endParaRPr>
          </a:p>
          <a:p>
            <a:pPr marL="742950" lvl="1" indent="-285750" eaLnBrk="0" fontAlgn="base" hangingPunct="0">
              <a:buFontTx/>
            </a:pPr>
            <a:endParaRPr lang="zh-CN" altLang="en-US" sz="2400" strike="noStrike" noProof="1" dirty="0">
              <a:latin typeface="Arial" panose="020B0604020202020204" pitchFamily="34" charset="0"/>
              <a:ea typeface="宋体" panose="02010600030101010101" pitchFamily="2" charset="-122"/>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3" name="灯片编号占位符 5"/>
          <p:cNvSpPr txBox="1">
            <a:spLocks noGrp="1"/>
          </p:cNvSpPr>
          <p:nvPr/>
        </p:nvSpPr>
        <p:spPr>
          <a:xfrm>
            <a:off x="6553200" y="6248400"/>
            <a:ext cx="1905000" cy="457200"/>
          </a:xfrm>
          <a:prstGeom prst="rect">
            <a:avLst/>
          </a:prstGeom>
          <a:noFill/>
          <a:ln w="9525">
            <a:noFill/>
          </a:ln>
        </p:spPr>
        <p:txBody>
          <a:bodyPr anchor="b" anchorCtr="0"/>
          <a:p>
            <a:pPr algn="r"/>
            <a:fld id="{9A0DB2DC-4C9A-4742-B13C-FB6460FD3503}" type="slidenum">
              <a:rPr lang="zh-CN" altLang="en-US" sz="1400" dirty="0">
                <a:latin typeface="Helvetica" charset="0"/>
              </a:rPr>
            </a:fld>
            <a:endParaRPr lang="zh-CN" altLang="en-US" sz="1400" dirty="0">
              <a:latin typeface="Helvetica" charset="0"/>
            </a:endParaRPr>
          </a:p>
        </p:txBody>
      </p:sp>
      <p:sp>
        <p:nvSpPr>
          <p:cNvPr id="305154" name="Rectangle 2"/>
          <p:cNvSpPr>
            <a:spLocks noGrp="1"/>
          </p:cNvSpPr>
          <p:nvPr>
            <p:ph type="title"/>
          </p:nvPr>
        </p:nvSpPr>
        <p:spPr>
          <a:xfrm>
            <a:off x="215900" y="0"/>
            <a:ext cx="8458200" cy="1143000"/>
          </a:xfrm>
        </p:spPr>
        <p:txBody>
          <a:bodyPr vert="horz" wrap="square" lIns="91440" tIns="45720" rIns="91440" bIns="45720" anchor="ctr" anchorCtr="0"/>
          <a:p>
            <a:pPr eaLnBrk="1" hangingPunct="1"/>
            <a:r>
              <a:rPr lang="en-US" altLang="zh-CN" sz="2000" b="0"/>
              <a:t>Dependency Inversion Principle</a:t>
            </a:r>
            <a:r>
              <a:rPr lang="zh-CN" altLang="en-US" sz="2000" b="0" dirty="0"/>
              <a:t>（参考）</a:t>
            </a:r>
            <a:endParaRPr lang="zh-CN" altLang="en-US" sz="2000" b="0" dirty="0"/>
          </a:p>
        </p:txBody>
      </p:sp>
      <p:sp>
        <p:nvSpPr>
          <p:cNvPr id="305155" name="矩形 517125"/>
          <p:cNvSpPr/>
          <p:nvPr/>
        </p:nvSpPr>
        <p:spPr>
          <a:xfrm>
            <a:off x="358775" y="1160463"/>
            <a:ext cx="7488238" cy="3503612"/>
          </a:xfrm>
          <a:prstGeom prst="rect">
            <a:avLst/>
          </a:prstGeom>
          <a:solidFill>
            <a:srgbClr val="FFFFFF"/>
          </a:solidFill>
          <a:ln w="9525">
            <a:noFill/>
          </a:ln>
        </p:spPr>
        <p:txBody>
          <a:bodyPr anchor="ctr" anchorCtr="0">
            <a:spAutoFit/>
          </a:bodyPr>
          <a:p>
            <a:pPr eaLnBrk="0" hangingPunct="0"/>
            <a:r>
              <a:rPr lang="zh-CN" altLang="en-US" b="1" dirty="0">
                <a:latin typeface="Arial" panose="020B0604020202020204" pitchFamily="34" charset="0"/>
                <a:ea typeface="宋体" panose="02010600030101010101" pitchFamily="2" charset="-122"/>
              </a:rPr>
              <a:t>依赖倒转原则是面向对象的重要标志：</a:t>
            </a:r>
            <a:endParaRPr lang="zh-CN" altLang="en-US" b="1" dirty="0">
              <a:latin typeface="Arial" panose="020B0604020202020204" pitchFamily="34" charset="0"/>
              <a:ea typeface="宋体" panose="02010600030101010101" pitchFamily="2" charset="-122"/>
            </a:endParaRPr>
          </a:p>
          <a:p>
            <a:pPr eaLnBrk="0" hangingPunct="0"/>
            <a:endParaRPr lang="zh-CN" altLang="en-US" b="1" dirty="0">
              <a:latin typeface="Arial" panose="020B0604020202020204" pitchFamily="34" charset="0"/>
              <a:ea typeface="宋体" panose="02010600030101010101" pitchFamily="2" charset="-122"/>
            </a:endParaRPr>
          </a:p>
          <a:p>
            <a:pPr eaLnBrk="0" hangingPunct="0"/>
            <a:r>
              <a:rPr lang="zh-CN" altLang="en-US" b="1" dirty="0">
                <a:latin typeface="Arial" panose="020B0604020202020204" pitchFamily="34" charset="0"/>
                <a:ea typeface="宋体" panose="02010600030101010101" pitchFamily="2" charset="-122"/>
              </a:rPr>
              <a:t>设计（编程）重点考虑的是如何针对抽象编程而不是针对细节编程，即程序的所有依赖关系都终止于抽象类或接口。那就是面向对象设计，反之那就是过程化设计。</a:t>
            </a:r>
            <a:r>
              <a:rPr lang="zh-CN" altLang="en-US" dirty="0">
                <a:latin typeface="Arial" panose="020B0604020202020204" pitchFamily="34" charset="0"/>
              </a:rPr>
              <a:t> </a:t>
            </a:r>
            <a:endParaRPr lang="zh-CN" altLang="en-US" dirty="0">
              <a:latin typeface="Arial" panose="020B0604020202020204" pitchFamily="34"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061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06179" name="Rectangle 6"/>
          <p:cNvSpPr>
            <a:spLocks noRot="1"/>
          </p:cNvSpPr>
          <p:nvPr/>
        </p:nvSpPr>
        <p:spPr>
          <a:xfrm>
            <a:off x="-107950" y="0"/>
            <a:ext cx="9612313"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Interface Segregation Principle (ISP)</a:t>
            </a:r>
            <a:endParaRPr lang="en-US" altLang="ja-JP">
              <a:latin typeface="Arial" panose="020B0604020202020204" pitchFamily="34" charset="0"/>
            </a:endParaRPr>
          </a:p>
        </p:txBody>
      </p:sp>
      <p:sp>
        <p:nvSpPr>
          <p:cNvPr id="306180" name="Rectangle 7"/>
          <p:cNvSpPr>
            <a:spLocks noRot="1"/>
          </p:cNvSpPr>
          <p:nvPr/>
        </p:nvSpPr>
        <p:spPr>
          <a:xfrm>
            <a:off x="179388" y="800100"/>
            <a:ext cx="8640762" cy="4968875"/>
          </a:xfrm>
          <a:prstGeom prst="rect">
            <a:avLst/>
          </a:prstGeom>
          <a:noFill/>
          <a:ln w="9525">
            <a:noFill/>
          </a:ln>
        </p:spPr>
        <p:txBody>
          <a:bodyPr/>
          <a:p>
            <a:pPr marL="342900" indent="-342900" eaLnBrk="0" hangingPunct="0"/>
            <a:r>
              <a:rPr lang="zh-CN" altLang="en-US" sz="2800" dirty="0">
                <a:latin typeface="Arial" panose="020B0604020202020204" pitchFamily="34" charset="0"/>
              </a:rPr>
              <a:t>接口分离原则 </a:t>
            </a:r>
            <a:endParaRPr lang="zh-CN" altLang="en-US" sz="2800" dirty="0">
              <a:latin typeface="Arial" panose="020B0604020202020204" pitchFamily="34" charset="0"/>
            </a:endParaRPr>
          </a:p>
          <a:p>
            <a:pPr marL="742950" lvl="1" indent="-285750" eaLnBrk="0" hangingPunct="0">
              <a:buFontTx/>
            </a:pPr>
            <a:r>
              <a:rPr lang="en-US" altLang="ja-JP" sz="2800" i="1">
                <a:latin typeface="Arial" panose="020B0604020202020204" pitchFamily="34" charset="0"/>
              </a:rPr>
              <a:t>“Many client-specific interfaces are better than one general purpose interface.</a:t>
            </a:r>
            <a:r>
              <a:rPr lang="en-US" altLang="zh-CN" sz="2800" i="1">
                <a:latin typeface="Arial" panose="020B0604020202020204" pitchFamily="34" charset="0"/>
              </a:rPr>
              <a:t> </a:t>
            </a:r>
            <a:r>
              <a:rPr lang="zh-CN" altLang="en-US" sz="2800" i="1" dirty="0">
                <a:latin typeface="Arial" panose="020B0604020202020204" pitchFamily="34" charset="0"/>
              </a:rPr>
              <a:t>设计多个用户接口比一个通用接口更好</a:t>
            </a:r>
            <a:endParaRPr lang="zh-CN" altLang="en-US" sz="2800" i="1" dirty="0">
              <a:latin typeface="Arial" panose="020B0604020202020204" pitchFamily="34" charset="0"/>
            </a:endParaRPr>
          </a:p>
          <a:p>
            <a:pPr marL="342900" indent="-342900" eaLnBrk="0" hangingPunct="0">
              <a:lnSpc>
                <a:spcPct val="90000"/>
              </a:lnSpc>
              <a:spcBef>
                <a:spcPct val="20000"/>
              </a:spcBef>
              <a:buClr>
                <a:srgbClr val="52A930"/>
              </a:buClr>
            </a:pPr>
            <a:endParaRPr lang="zh-CN" altLang="en-US" sz="2800" dirty="0">
              <a:latin typeface="Arial" panose="020B0604020202020204" pitchFamily="34" charset="0"/>
              <a:ea typeface="宋体" panose="02010600030101010101" pitchFamily="2" charset="-122"/>
            </a:endParaRPr>
          </a:p>
          <a:p>
            <a:pPr marL="342900" indent="-342900" eaLnBrk="0" hangingPunct="0"/>
            <a:r>
              <a:rPr lang="zh-CN" altLang="en-US" dirty="0">
                <a:latin typeface="Arial" panose="020B0604020202020204" pitchFamily="34" charset="0"/>
                <a:ea typeface="宋体" panose="02010600030101010101" pitchFamily="2" charset="-122"/>
              </a:rPr>
              <a:t>   </a:t>
            </a:r>
            <a:r>
              <a:rPr lang="zh-CN" altLang="en-US" sz="2800" dirty="0">
                <a:latin typeface="Arial" panose="020B0604020202020204" pitchFamily="34" charset="0"/>
                <a:ea typeface="宋体" panose="02010600030101010101" pitchFamily="2" charset="-122"/>
              </a:rPr>
              <a:t>具体而言，接口分离原则体现在：</a:t>
            </a:r>
            <a:endParaRPr lang="zh-CN" altLang="en-US" sz="2800" dirty="0">
              <a:latin typeface="Arial" panose="020B0604020202020204" pitchFamily="34" charset="0"/>
              <a:ea typeface="宋体" panose="02010600030101010101" pitchFamily="2" charset="-122"/>
            </a:endParaRPr>
          </a:p>
          <a:p>
            <a:pPr marL="342900" indent="-342900" eaLnBrk="0" hangingPunct="0"/>
            <a:r>
              <a:rPr lang="zh-CN" altLang="en-US" sz="2800" dirty="0">
                <a:latin typeface="Arial" panose="020B0604020202020204" pitchFamily="34" charset="0"/>
                <a:ea typeface="宋体" panose="02010600030101010101" pitchFamily="2" charset="-122"/>
              </a:rPr>
              <a:t>          接口应该是内聚的，应该避免“胖”接口。一个类对另外一个类的依赖应该建立在最小的接口上，不要强迫依赖不用的方法，这是一种接口污染。</a:t>
            </a:r>
            <a:r>
              <a:rPr lang="zh-CN" altLang="en-US" dirty="0">
                <a:latin typeface="Arial" panose="020B0604020202020204" pitchFamily="34" charset="0"/>
              </a:rPr>
              <a:t> </a:t>
            </a:r>
            <a:r>
              <a:rPr lang="zh-CN" altLang="en-US" sz="2400" dirty="0">
                <a:latin typeface="Arial" panose="020B0604020202020204" pitchFamily="34" charset="0"/>
                <a:ea typeface="宋体" panose="02010600030101010101" pitchFamily="2" charset="-122"/>
              </a:rPr>
              <a:t>    </a:t>
            </a:r>
            <a:endParaRPr lang="zh-CN" altLang="en-US" sz="2400" dirty="0">
              <a:latin typeface="Arial" panose="020B0604020202020204" pitchFamily="34" charset="0"/>
              <a:ea typeface="宋体" panose="02010600030101010101" pitchFamily="2" charset="-122"/>
            </a:endParaRPr>
          </a:p>
          <a:p>
            <a:pPr marL="342900" indent="-342900" eaLnBrk="0" hangingPunct="0"/>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082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08227" name="Rectangle 6"/>
          <p:cNvSpPr>
            <a:spLocks noRot="1"/>
          </p:cNvSpPr>
          <p:nvPr/>
        </p:nvSpPr>
        <p:spPr>
          <a:xfrm>
            <a:off x="-107950" y="0"/>
            <a:ext cx="9612313" cy="765175"/>
          </a:xfrm>
          <a:prstGeom prst="rect">
            <a:avLst/>
          </a:prstGeom>
          <a:noFill/>
          <a:ln w="9525">
            <a:noFill/>
          </a:ln>
        </p:spPr>
        <p:txBody>
          <a:bodyPr anchor="ctr" anchorCtr="0"/>
          <a:p>
            <a:pPr eaLnBrk="0" hangingPunct="0"/>
            <a:r>
              <a:rPr lang="en-US" altLang="zh-CN">
                <a:latin typeface="Arial" panose="020B0604020202020204" pitchFamily="34" charset="0"/>
              </a:rPr>
              <a:t>Example: </a:t>
            </a:r>
            <a:r>
              <a:rPr lang="en-US" altLang="ja-JP">
                <a:latin typeface="Arial" panose="020B0604020202020204" pitchFamily="34" charset="0"/>
              </a:rPr>
              <a:t>The Interface Segregation Principle (ISP)</a:t>
            </a:r>
            <a:endParaRPr lang="en-US" altLang="ja-JP">
              <a:latin typeface="Arial" panose="020B0604020202020204" pitchFamily="34" charset="0"/>
            </a:endParaRPr>
          </a:p>
        </p:txBody>
      </p:sp>
      <p:sp>
        <p:nvSpPr>
          <p:cNvPr id="308228" name="Rectangle 7"/>
          <p:cNvSpPr>
            <a:spLocks noRot="1"/>
          </p:cNvSpPr>
          <p:nvPr/>
        </p:nvSpPr>
        <p:spPr>
          <a:xfrm>
            <a:off x="179388" y="800100"/>
            <a:ext cx="8640762" cy="1981200"/>
          </a:xfrm>
          <a:prstGeom prst="rect">
            <a:avLst/>
          </a:prstGeom>
          <a:noFill/>
          <a:ln w="9525">
            <a:noFill/>
          </a:ln>
        </p:spPr>
        <p:txBody>
          <a:bodyPr/>
          <a:p>
            <a:pPr marL="342900" indent="-342900" eaLnBrk="0" hangingPunct="0"/>
            <a:r>
              <a:rPr lang="zh-CN" altLang="en-US" sz="2800" dirty="0">
                <a:latin typeface="Arial" panose="020B0604020202020204" pitchFamily="34" charset="0"/>
              </a:rPr>
              <a:t>接口分离原则 </a:t>
            </a:r>
            <a:endParaRPr lang="zh-CN" altLang="en-US" sz="2800" dirty="0">
              <a:latin typeface="Arial" panose="020B0604020202020204" pitchFamily="34" charset="0"/>
            </a:endParaRPr>
          </a:p>
          <a:p>
            <a:pPr marL="742950" lvl="1" indent="-285750" eaLnBrk="0" hangingPunct="0">
              <a:buFontTx/>
            </a:pPr>
            <a:r>
              <a:rPr lang="zh-CN" altLang="en-US" sz="2800" dirty="0">
                <a:latin typeface="Arial" panose="020B0604020202020204" pitchFamily="34" charset="0"/>
                <a:ea typeface="宋体" panose="02010600030101010101" pitchFamily="2" charset="-122"/>
              </a:rPr>
              <a:t>一个接口不需要提供太多的行为，一个接口应该只提供一种对外的功能，不应该把所有的操作都封装到一个接口当中（右图，将</a:t>
            </a:r>
            <a:r>
              <a:rPr lang="en-US" altLang="zh-CN" sz="2800">
                <a:latin typeface="Arial" panose="020B0604020202020204" pitchFamily="34" charset="0"/>
                <a:ea typeface="宋体" panose="02010600030101010101" pitchFamily="2" charset="-122"/>
              </a:rPr>
              <a:t>Service</a:t>
            </a:r>
            <a:r>
              <a:rPr lang="zh-CN" altLang="en-US" sz="2800" dirty="0">
                <a:latin typeface="Arial" panose="020B0604020202020204" pitchFamily="34" charset="0"/>
                <a:ea typeface="宋体" panose="02010600030101010101" pitchFamily="2" charset="-122"/>
              </a:rPr>
              <a:t>，分离为</a:t>
            </a:r>
            <a:r>
              <a:rPr lang="en-US" altLang="zh-CN" sz="2800" err="1">
                <a:latin typeface="Arial" panose="020B0604020202020204" pitchFamily="34" charset="0"/>
                <a:ea typeface="宋体" panose="02010600030101010101" pitchFamily="2" charset="-122"/>
              </a:rPr>
              <a:t>ServiceA,ServiceB,ServiceC</a:t>
            </a:r>
            <a:r>
              <a:rPr lang="zh-CN" altLang="en-US" sz="2800" dirty="0">
                <a:latin typeface="Arial" panose="020B0604020202020204" pitchFamily="34" charset="0"/>
                <a:ea typeface="宋体" panose="02010600030101010101" pitchFamily="2" charset="-122"/>
              </a:rPr>
              <a:t>）</a:t>
            </a:r>
            <a:r>
              <a:rPr lang="zh-CN" altLang="en-US" dirty="0">
                <a:latin typeface="Arial" panose="020B0604020202020204" pitchFamily="34" charset="0"/>
              </a:rPr>
              <a:t> </a:t>
            </a:r>
            <a:endParaRPr lang="zh-CN" altLang="en-US" dirty="0">
              <a:latin typeface="Arial" panose="020B0604020202020204" pitchFamily="34" charset="0"/>
            </a:endParaRPr>
          </a:p>
        </p:txBody>
      </p:sp>
      <p:pic>
        <p:nvPicPr>
          <p:cNvPr id="308229" name="图片 649222" descr="730e0cf3d7ca7bcbf3e4ba82bf096b63f724a884"/>
          <p:cNvPicPr>
            <a:picLocks noChangeAspect="1"/>
          </p:cNvPicPr>
          <p:nvPr/>
        </p:nvPicPr>
        <p:blipFill>
          <a:blip r:embed="rId1"/>
          <a:stretch>
            <a:fillRect/>
          </a:stretch>
        </p:blipFill>
        <p:spPr>
          <a:xfrm>
            <a:off x="0" y="3302000"/>
            <a:ext cx="4498975" cy="2898775"/>
          </a:xfrm>
          <a:prstGeom prst="rect">
            <a:avLst/>
          </a:prstGeom>
          <a:noFill/>
          <a:ln w="9525">
            <a:noFill/>
          </a:ln>
        </p:spPr>
      </p:pic>
      <p:pic>
        <p:nvPicPr>
          <p:cNvPr id="308230" name="图片 649224" descr="29381f30e924b8997b1005956f061d950a7bf66b"/>
          <p:cNvPicPr>
            <a:picLocks noChangeAspect="1"/>
          </p:cNvPicPr>
          <p:nvPr/>
        </p:nvPicPr>
        <p:blipFill>
          <a:blip r:embed="rId2"/>
          <a:stretch>
            <a:fillRect/>
          </a:stretch>
        </p:blipFill>
        <p:spPr>
          <a:xfrm>
            <a:off x="4140200" y="3302000"/>
            <a:ext cx="4975225" cy="2898775"/>
          </a:xfrm>
          <a:prstGeom prst="rect">
            <a:avLst/>
          </a:prstGeom>
          <a:noFill/>
          <a:ln w="9525">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102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10275" name="Rectangle 4"/>
          <p:cNvSpPr>
            <a:spLocks noRot="1"/>
          </p:cNvSpPr>
          <p:nvPr/>
        </p:nvSpPr>
        <p:spPr>
          <a:xfrm>
            <a:off x="0" y="0"/>
            <a:ext cx="6562725" cy="765175"/>
          </a:xfrm>
          <a:prstGeom prst="rect">
            <a:avLst/>
          </a:prstGeom>
          <a:noFill/>
          <a:ln w="9525">
            <a:noFill/>
          </a:ln>
        </p:spPr>
        <p:txBody>
          <a:bodyPr anchor="ctr" anchorCtr="0"/>
          <a:p>
            <a:pPr eaLnBrk="0" hangingPunct="0"/>
            <a:r>
              <a:rPr lang="en-US" altLang="ja-JP" b="1">
                <a:latin typeface="Arial" panose="020B0604020202020204" pitchFamily="34" charset="0"/>
              </a:rPr>
              <a:t>Basic Design Principles</a:t>
            </a:r>
            <a:r>
              <a:rPr lang="en-US" altLang="zh-CN" b="1">
                <a:latin typeface="Arial" panose="020B0604020202020204" pitchFamily="34" charset="0"/>
              </a:rPr>
              <a:t> -2</a:t>
            </a:r>
            <a:endParaRPr lang="en-US" altLang="ja-JP" b="1">
              <a:latin typeface="Arial" panose="020B0604020202020204" pitchFamily="34" charset="0"/>
            </a:endParaRPr>
          </a:p>
        </p:txBody>
      </p:sp>
      <p:sp>
        <p:nvSpPr>
          <p:cNvPr id="310276" name="Rectangle 5"/>
          <p:cNvSpPr>
            <a:spLocks noRot="1"/>
          </p:cNvSpPr>
          <p:nvPr/>
        </p:nvSpPr>
        <p:spPr>
          <a:xfrm>
            <a:off x="250825" y="981075"/>
            <a:ext cx="8569325" cy="5076825"/>
          </a:xfrm>
          <a:prstGeom prst="rect">
            <a:avLst/>
          </a:prstGeom>
          <a:noFill/>
          <a:ln w="9525">
            <a:noFill/>
          </a:ln>
        </p:spPr>
        <p:txBody>
          <a:bodyPr/>
          <a:p>
            <a:pPr marL="342900" indent="-342900" eaLnBrk="0" hangingPunct="0">
              <a:lnSpc>
                <a:spcPct val="90000"/>
              </a:lnSpc>
              <a:spcBef>
                <a:spcPct val="20000"/>
              </a:spcBef>
              <a:buClr>
                <a:srgbClr val="52A930"/>
              </a:buClr>
            </a:pPr>
            <a:r>
              <a:rPr lang="en-US" altLang="zh-CN" sz="2000">
                <a:latin typeface="Arial" panose="020B0604020202020204" pitchFamily="34" charset="0"/>
              </a:rPr>
              <a:t>Additional packaging principles: </a:t>
            </a:r>
            <a:r>
              <a:rPr lang="zh-CN" altLang="en-US" sz="2000" dirty="0">
                <a:latin typeface="Arial" panose="020B0604020202020204" pitchFamily="34" charset="0"/>
              </a:rPr>
              <a:t>（构件打包原则）</a:t>
            </a:r>
            <a:endParaRPr lang="zh-CN" altLang="en-US" sz="20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en-US" altLang="zh-CN" sz="20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Release Reuse Equivalency Principle (REP). </a:t>
            </a:r>
            <a:r>
              <a:rPr lang="zh-CN" altLang="en-US" sz="2000" b="1" dirty="0">
                <a:latin typeface="Arial" panose="020B0604020202020204" pitchFamily="34" charset="0"/>
                <a:ea typeface="宋体" panose="02010600030101010101" pitchFamily="2" charset="-122"/>
              </a:rPr>
              <a:t>发布复用等价性原</a:t>
            </a:r>
            <a:r>
              <a:rPr lang="zh-CN" altLang="en-US" sz="2000" b="1" dirty="0">
                <a:latin typeface="Arial" panose="020B0604020202020204" pitchFamily="34" charset="0"/>
              </a:rPr>
              <a:t>则</a:t>
            </a:r>
            <a:endParaRPr lang="zh-CN" altLang="en-US" sz="2000" b="1" dirty="0">
              <a:latin typeface="Arial" panose="020B0604020202020204" pitchFamily="34" charset="0"/>
            </a:endParaRPr>
          </a:p>
          <a:p>
            <a:pPr lvl="1" eaLnBrk="0" hangingPunct="0">
              <a:lnSpc>
                <a:spcPct val="90000"/>
              </a:lnSpc>
              <a:spcBef>
                <a:spcPct val="20000"/>
              </a:spcBef>
              <a:buClr>
                <a:srgbClr val="52A930"/>
              </a:buClr>
              <a:buFontTx/>
            </a:pPr>
            <a:r>
              <a:rPr lang="en-US" altLang="ja-JP" sz="1800" i="1">
                <a:latin typeface="Palatino" pitchFamily="-128" charset="0"/>
              </a:rPr>
              <a:t>“</a:t>
            </a:r>
            <a:r>
              <a:rPr lang="en-US" altLang="ja-JP" sz="1800" i="1">
                <a:latin typeface="Arial" panose="020B0604020202020204" pitchFamily="34" charset="0"/>
              </a:rPr>
              <a:t>The granule of reuse is the granule of release.</a:t>
            </a:r>
            <a:r>
              <a:rPr lang="en-US" altLang="ja-JP" sz="1800" i="1">
                <a:latin typeface="Palatino" pitchFamily="-128" charset="0"/>
              </a:rPr>
              <a:t>”</a:t>
            </a:r>
            <a:r>
              <a:rPr lang="en-US" altLang="ja-JP" sz="1800">
                <a:latin typeface="Arial" panose="020B0604020202020204" pitchFamily="34" charset="0"/>
              </a:rPr>
              <a:t> </a:t>
            </a:r>
            <a:r>
              <a:rPr lang="zh-CN" altLang="en-US" sz="1800" dirty="0">
                <a:latin typeface="Arial" panose="020B0604020202020204" pitchFamily="34" charset="0"/>
                <a:ea typeface="宋体" panose="02010600030101010101" pitchFamily="2" charset="-122"/>
              </a:rPr>
              <a:t>（建立一个发布控制系统，以支持和维护各种老版本，发布的复用版本内容一致、兼容）</a:t>
            </a:r>
            <a:endParaRPr lang="zh-CN" altLang="en-US" sz="18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Common Closure Principle (CCP). </a:t>
            </a:r>
            <a:r>
              <a:rPr lang="zh-CN" altLang="en-US" sz="2000" b="1" dirty="0">
                <a:latin typeface="Arial" panose="020B0604020202020204" pitchFamily="34" charset="0"/>
              </a:rPr>
              <a:t>共同封装原则</a:t>
            </a:r>
            <a:endParaRPr lang="zh-CN" altLang="en-US" sz="2000" b="1" dirty="0">
              <a:latin typeface="Arial" panose="020B0604020202020204" pitchFamily="34" charset="0"/>
            </a:endParaRPr>
          </a:p>
          <a:p>
            <a:pPr lvl="1" eaLnBrk="0" hangingPunct="0">
              <a:lnSpc>
                <a:spcPct val="90000"/>
              </a:lnSpc>
              <a:spcBef>
                <a:spcPct val="20000"/>
              </a:spcBef>
              <a:buClr>
                <a:srgbClr val="52A930"/>
              </a:buClr>
              <a:buFontTx/>
            </a:pPr>
            <a:r>
              <a:rPr lang="en-US" altLang="ja-JP" sz="1800" i="1">
                <a:latin typeface="Arial" panose="020B0604020202020204" pitchFamily="34" charset="0"/>
              </a:rPr>
              <a:t>“Classes that change together belong together.” </a:t>
            </a:r>
            <a:endParaRPr lang="en-US" altLang="zh-CN" sz="1800" i="1">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000">
                <a:latin typeface="Arial" panose="020B0604020202020204" pitchFamily="34" charset="0"/>
              </a:rPr>
              <a:t>The Common Reuse Principle (CRP). </a:t>
            </a:r>
            <a:r>
              <a:rPr lang="zh-CN" altLang="en-US" sz="2000" b="1" dirty="0">
                <a:latin typeface="Arial" panose="020B0604020202020204" pitchFamily="34" charset="0"/>
                <a:ea typeface="宋体" panose="02010600030101010101" pitchFamily="2" charset="-122"/>
              </a:rPr>
              <a:t>共同复用原则</a:t>
            </a:r>
            <a:endParaRPr lang="zh-CN" altLang="en-US" sz="2000" b="1" dirty="0">
              <a:latin typeface="Arial" panose="020B0604020202020204" pitchFamily="34" charset="0"/>
              <a:ea typeface="宋体" panose="02010600030101010101" pitchFamily="2" charset="-122"/>
            </a:endParaRPr>
          </a:p>
          <a:p>
            <a:pPr lvl="1" eaLnBrk="0" hangingPunct="0">
              <a:lnSpc>
                <a:spcPct val="90000"/>
              </a:lnSpc>
              <a:spcBef>
                <a:spcPct val="20000"/>
              </a:spcBef>
              <a:buClr>
                <a:srgbClr val="52A930"/>
              </a:buClr>
              <a:buFontTx/>
            </a:pPr>
            <a:r>
              <a:rPr lang="en-US" altLang="ja-JP" sz="1800" i="1">
                <a:latin typeface="Arial" panose="020B0604020202020204" pitchFamily="34" charset="0"/>
              </a:rPr>
              <a:t>“Classes that aren’t reused together should not be grouped together.” </a:t>
            </a:r>
            <a:endParaRPr lang="en-US" altLang="ja-JP" sz="1800" i="1">
              <a:latin typeface="Arial" panose="020B0604020202020204" pitchFamily="34"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123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12323" name="Rectangle 6"/>
          <p:cNvSpPr>
            <a:spLocks noRot="1"/>
          </p:cNvSpPr>
          <p:nvPr/>
        </p:nvSpPr>
        <p:spPr>
          <a:xfrm>
            <a:off x="0" y="0"/>
            <a:ext cx="7056438" cy="728663"/>
          </a:xfrm>
          <a:prstGeom prst="rect">
            <a:avLst/>
          </a:prstGeom>
          <a:noFill/>
          <a:ln w="9525">
            <a:noFill/>
          </a:ln>
        </p:spPr>
        <p:txBody>
          <a:bodyPr anchor="ctr" anchorCtr="0"/>
          <a:p>
            <a:pPr eaLnBrk="0" hangingPunct="0"/>
            <a:r>
              <a:rPr lang="en-US" altLang="zh-CN" b="1">
                <a:latin typeface="Arial" panose="020B0604020202020204" pitchFamily="34" charset="0"/>
              </a:rPr>
              <a:t>11.2.2 </a:t>
            </a:r>
            <a:r>
              <a:rPr lang="en-US" altLang="ja-JP" b="1">
                <a:latin typeface="Arial" panose="020B0604020202020204" pitchFamily="34" charset="0"/>
              </a:rPr>
              <a:t>Design Guidelines</a:t>
            </a:r>
            <a:r>
              <a:rPr lang="en-US" altLang="zh-CN" b="1">
                <a:latin typeface="Arial" panose="020B0604020202020204" pitchFamily="34" charset="0"/>
              </a:rPr>
              <a:t>-</a:t>
            </a:r>
            <a:r>
              <a:rPr lang="zh-CN" altLang="en-US" b="1" dirty="0">
                <a:latin typeface="Arial" panose="020B0604020202020204" pitchFamily="34" charset="0"/>
              </a:rPr>
              <a:t>参考</a:t>
            </a:r>
            <a:endParaRPr lang="ja-JP" altLang="en-US" b="1" dirty="0">
              <a:latin typeface="Arial" panose="020B0604020202020204" pitchFamily="34" charset="0"/>
            </a:endParaRPr>
          </a:p>
        </p:txBody>
      </p:sp>
      <p:sp>
        <p:nvSpPr>
          <p:cNvPr id="312324" name="Rectangle 7"/>
          <p:cNvSpPr>
            <a:spLocks noRot="1"/>
          </p:cNvSpPr>
          <p:nvPr/>
        </p:nvSpPr>
        <p:spPr>
          <a:xfrm>
            <a:off x="395288" y="1089025"/>
            <a:ext cx="8353425" cy="4895850"/>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zh-CN" altLang="en-US" sz="2000" dirty="0">
                <a:latin typeface="Arial" panose="020B0604020202020204" pitchFamily="34" charset="0"/>
              </a:rPr>
              <a:t>构件、接口的命名规范，图形化表示形式；依赖与继承表示形式</a:t>
            </a:r>
            <a:endParaRPr lang="zh-CN" altLang="en-US" sz="20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0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000">
                <a:latin typeface="Arial" panose="020B0604020202020204" pitchFamily="34" charset="0"/>
              </a:rPr>
              <a:t>Components</a:t>
            </a:r>
            <a:endParaRPr lang="en-US" altLang="zh-CN" sz="2000">
              <a:latin typeface="Arial" panose="020B0604020202020204" pitchFamily="34" charset="0"/>
            </a:endParaRPr>
          </a:p>
          <a:p>
            <a:pPr lvl="1" eaLnBrk="0" hangingPunct="0">
              <a:spcBef>
                <a:spcPct val="20000"/>
              </a:spcBef>
              <a:buClr>
                <a:srgbClr val="52A930"/>
              </a:buClr>
              <a:buFontTx/>
            </a:pPr>
            <a:r>
              <a:rPr lang="en-US" altLang="ja-JP" sz="2000">
                <a:latin typeface="Arial" panose="020B0604020202020204" pitchFamily="34" charset="0"/>
              </a:rPr>
              <a:t>Naming conventions</a:t>
            </a:r>
            <a:r>
              <a:rPr lang="zh-CN" altLang="en-US" sz="2000" dirty="0">
                <a:latin typeface="Arial" panose="020B0604020202020204" pitchFamily="34" charset="0"/>
              </a:rPr>
              <a:t>命名约定</a:t>
            </a:r>
            <a:r>
              <a:rPr lang="ja-JP" altLang="en-US" sz="2000" dirty="0">
                <a:latin typeface="Arial" panose="020B0604020202020204" pitchFamily="34" charset="0"/>
              </a:rPr>
              <a:t> </a:t>
            </a:r>
            <a:r>
              <a:rPr lang="en-US" altLang="ja-JP" sz="2000">
                <a:latin typeface="Arial" panose="020B0604020202020204" pitchFamily="34" charset="0"/>
              </a:rPr>
              <a:t>should be established for components that are specified as part of the architectural model and then refined and elaborated as part of the component-level model</a:t>
            </a:r>
            <a:endParaRPr lang="en-US" altLang="zh-CN" sz="20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000">
                <a:latin typeface="Arial" panose="020B0604020202020204" pitchFamily="34" charset="0"/>
              </a:rPr>
              <a:t>Interfaces</a:t>
            </a:r>
            <a:endParaRPr lang="en-US" altLang="zh-CN" sz="2000">
              <a:latin typeface="Arial" panose="020B0604020202020204" pitchFamily="34" charset="0"/>
            </a:endParaRPr>
          </a:p>
          <a:p>
            <a:pPr lvl="1" eaLnBrk="0" hangingPunct="0">
              <a:spcBef>
                <a:spcPct val="20000"/>
              </a:spcBef>
              <a:buClr>
                <a:srgbClr val="52A930"/>
              </a:buClr>
              <a:buFontTx/>
            </a:pPr>
            <a:r>
              <a:rPr lang="en-US" altLang="ja-JP" sz="2000">
                <a:latin typeface="Arial" panose="020B0604020202020204" pitchFamily="34" charset="0"/>
              </a:rPr>
              <a:t>Interfaces provide important information about communication and collaboration (as well as helping us to achieve the OC</a:t>
            </a:r>
            <a:r>
              <a:rPr lang="en-US" altLang="zh-CN" sz="2000">
                <a:latin typeface="Arial" panose="020B0604020202020204" pitchFamily="34" charset="0"/>
              </a:rPr>
              <a:t>P</a:t>
            </a:r>
            <a:r>
              <a:rPr lang="en-US" altLang="ja-JP" sz="2000">
                <a:latin typeface="Arial" panose="020B0604020202020204" pitchFamily="34" charset="0"/>
              </a:rPr>
              <a:t>)</a:t>
            </a:r>
            <a:endParaRPr lang="en-US" altLang="zh-CN" sz="20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000">
                <a:latin typeface="Arial" panose="020B0604020202020204" pitchFamily="34" charset="0"/>
              </a:rPr>
              <a:t>Dependencies and Inheritance</a:t>
            </a:r>
            <a:endParaRPr lang="en-US" altLang="zh-CN" sz="2000">
              <a:latin typeface="Arial" panose="020B0604020202020204" pitchFamily="34" charset="0"/>
            </a:endParaRPr>
          </a:p>
          <a:p>
            <a:pPr lvl="1" eaLnBrk="0" hangingPunct="0">
              <a:spcBef>
                <a:spcPct val="20000"/>
              </a:spcBef>
              <a:buClr>
                <a:srgbClr val="52A930"/>
              </a:buClr>
              <a:buFontTx/>
            </a:pPr>
            <a:r>
              <a:rPr lang="en-US" altLang="ja-JP" sz="2000">
                <a:latin typeface="Arial" panose="020B0604020202020204" pitchFamily="34" charset="0"/>
              </a:rPr>
              <a:t>it is a good idea to model dependencies from left to right and inheritance from bottom (derived classes) to top (base classes).</a:t>
            </a:r>
            <a:r>
              <a:rPr lang="zh-CN" altLang="en-US" sz="2000" dirty="0">
                <a:latin typeface="Arial" panose="020B0604020202020204" pitchFamily="34" charset="0"/>
              </a:rPr>
              <a:t> 依赖关系从左至右；继承关系自底向上</a:t>
            </a:r>
            <a:endParaRPr lang="zh-CN" altLang="en-US" sz="2000" dirty="0">
              <a:latin typeface="Arial" panose="020B0604020202020204" pitchFamily="34"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69" name="标题 630785"/>
          <p:cNvSpPr>
            <a:spLocks noGrp="1"/>
          </p:cNvSpPr>
          <p:nvPr>
            <p:ph type="title"/>
          </p:nvPr>
        </p:nvSpPr>
        <p:spPr/>
        <p:txBody>
          <a:bodyPr anchor="ctr" anchorCtr="0"/>
          <a:p>
            <a:r>
              <a:rPr lang="en-US" altLang="zh-CN" sz="2400"/>
              <a:t>Review</a:t>
            </a:r>
            <a:endParaRPr lang="en-US" altLang="zh-CN" sz="2400"/>
          </a:p>
        </p:txBody>
      </p:sp>
      <p:sp>
        <p:nvSpPr>
          <p:cNvPr id="314370" name="文本占位符 630786"/>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314371" name="Picture 31"/>
          <p:cNvPicPr/>
          <p:nvPr/>
        </p:nvPicPr>
        <p:blipFill>
          <a:blip r:embed="rId1"/>
          <a:stretch>
            <a:fillRect/>
          </a:stretch>
        </p:blipFill>
        <p:spPr>
          <a:xfrm>
            <a:off x="1800225" y="1628775"/>
            <a:ext cx="5549900" cy="2832100"/>
          </a:xfrm>
          <a:prstGeom prst="rect">
            <a:avLst/>
          </a:prstGeom>
          <a:noFill/>
          <a:ln w="12700">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153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15395" name="Rectangle 6"/>
          <p:cNvSpPr>
            <a:spLocks noRot="1"/>
          </p:cNvSpPr>
          <p:nvPr/>
        </p:nvSpPr>
        <p:spPr>
          <a:xfrm>
            <a:off x="0" y="0"/>
            <a:ext cx="5327650" cy="657225"/>
          </a:xfrm>
          <a:prstGeom prst="rect">
            <a:avLst/>
          </a:prstGeom>
          <a:noFill/>
          <a:ln w="9525">
            <a:noFill/>
          </a:ln>
        </p:spPr>
        <p:txBody>
          <a:bodyPr anchor="ctr" anchorCtr="0"/>
          <a:p>
            <a:pPr eaLnBrk="0" hangingPunct="0"/>
            <a:r>
              <a:rPr lang="en-US" altLang="zh-CN" b="1">
                <a:latin typeface="Arial" panose="020B0604020202020204" pitchFamily="34" charset="0"/>
              </a:rPr>
              <a:t>11.2.3 </a:t>
            </a:r>
            <a:r>
              <a:rPr lang="en-US" altLang="ja-JP" b="1">
                <a:latin typeface="Arial" panose="020B0604020202020204" pitchFamily="34" charset="0"/>
              </a:rPr>
              <a:t>Cohesion</a:t>
            </a:r>
            <a:endParaRPr lang="en-US" altLang="ja-JP" b="1">
              <a:latin typeface="Arial" panose="020B0604020202020204" pitchFamily="34" charset="0"/>
            </a:endParaRPr>
          </a:p>
        </p:txBody>
      </p:sp>
      <p:sp>
        <p:nvSpPr>
          <p:cNvPr id="315396" name="Rectangle 7"/>
          <p:cNvSpPr>
            <a:spLocks noRot="1"/>
          </p:cNvSpPr>
          <p:nvPr/>
        </p:nvSpPr>
        <p:spPr>
          <a:xfrm>
            <a:off x="719138" y="765175"/>
            <a:ext cx="7632700" cy="3132138"/>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Conventional view: </a:t>
            </a:r>
            <a:endParaRPr lang="en-US" altLang="zh-CN" sz="2400">
              <a:latin typeface="Arial" panose="020B0604020202020204" pitchFamily="34" charset="0"/>
            </a:endParaRPr>
          </a:p>
          <a:p>
            <a:pPr lvl="1" eaLnBrk="0" hangingPunct="0">
              <a:lnSpc>
                <a:spcPct val="90000"/>
              </a:lnSpc>
              <a:spcBef>
                <a:spcPct val="20000"/>
              </a:spcBef>
              <a:buClr>
                <a:srgbClr val="52A930"/>
              </a:buClr>
              <a:buFontTx/>
            </a:pPr>
            <a:r>
              <a:rPr lang="en-US" altLang="ja-JP" sz="2400">
                <a:latin typeface="Arial" panose="020B0604020202020204" pitchFamily="34" charset="0"/>
              </a:rPr>
              <a:t>the </a:t>
            </a:r>
            <a:r>
              <a:rPr lang="en-US" altLang="ja-JP" sz="2400">
                <a:latin typeface="Palatino" pitchFamily="-128" charset="0"/>
              </a:rPr>
              <a:t>“</a:t>
            </a:r>
            <a:r>
              <a:rPr lang="en-US" altLang="ja-JP" sz="2400">
                <a:latin typeface="Arial" panose="020B0604020202020204" pitchFamily="34" charset="0"/>
              </a:rPr>
              <a:t>single-mindedness</a:t>
            </a:r>
            <a:r>
              <a:rPr lang="ja-JP" altLang="en-US" sz="2400" dirty="0">
                <a:latin typeface="Palatino" pitchFamily="-128" charset="0"/>
              </a:rPr>
              <a:t>”</a:t>
            </a:r>
            <a:r>
              <a:rPr lang="ja-JP" altLang="en-US" sz="2400" dirty="0">
                <a:latin typeface="Arial" panose="020B0604020202020204" pitchFamily="34" charset="0"/>
              </a:rPr>
              <a:t> </a:t>
            </a:r>
            <a:r>
              <a:rPr lang="en-US" altLang="ja-JP" sz="2400">
                <a:latin typeface="Arial" panose="020B0604020202020204" pitchFamily="34" charset="0"/>
              </a:rPr>
              <a:t>of a module</a:t>
            </a:r>
            <a:r>
              <a:rPr lang="en-US" altLang="zh-CN" sz="2400">
                <a:latin typeface="Arial" panose="020B0604020202020204" pitchFamily="34" charset="0"/>
              </a:rPr>
              <a:t> </a:t>
            </a:r>
            <a:r>
              <a:rPr lang="zh-CN" altLang="en-US" sz="2400" dirty="0">
                <a:latin typeface="Arial" panose="020B0604020202020204" pitchFamily="34" charset="0"/>
              </a:rPr>
              <a:t>功能单一性</a:t>
            </a:r>
            <a:endParaRPr lang="zh-CN" altLang="en-US" sz="2400" dirty="0">
              <a:latin typeface="Arial" panose="020B0604020202020204" pitchFamily="34" charset="0"/>
            </a:endParaRPr>
          </a:p>
          <a:p>
            <a:pPr marL="800100" lvl="1" indent="-342900" eaLnBrk="0" hangingPunct="0">
              <a:lnSpc>
                <a:spcPct val="90000"/>
              </a:lnSpc>
              <a:spcBef>
                <a:spcPct val="20000"/>
              </a:spcBef>
              <a:buClr>
                <a:srgbClr val="52A930"/>
              </a:buClr>
              <a:buFontTx/>
              <a:buChar char="n"/>
            </a:pPr>
            <a:endParaRPr lang="zh-CN" altLang="en-US" sz="24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OO view: </a:t>
            </a:r>
            <a:r>
              <a:rPr lang="zh-CN" altLang="en-US" sz="2400" dirty="0">
                <a:latin typeface="Arial" panose="020B0604020202020204" pitchFamily="34" charset="0"/>
              </a:rPr>
              <a:t>（封装相互密切关联的属性和操作）</a:t>
            </a:r>
            <a:endParaRPr lang="zh-CN" altLang="en-US" sz="2400" dirty="0">
              <a:latin typeface="Arial" panose="020B0604020202020204" pitchFamily="34" charset="0"/>
            </a:endParaRPr>
          </a:p>
          <a:p>
            <a:pPr lvl="1" eaLnBrk="0" hangingPunct="0">
              <a:lnSpc>
                <a:spcPct val="90000"/>
              </a:lnSpc>
              <a:spcBef>
                <a:spcPct val="20000"/>
              </a:spcBef>
              <a:buClr>
                <a:srgbClr val="52A930"/>
              </a:buClr>
              <a:buFontTx/>
            </a:pPr>
            <a:r>
              <a:rPr lang="en-US" altLang="ja-JP" sz="2400" i="1">
                <a:latin typeface="Arial" panose="020B0604020202020204" pitchFamily="34" charset="0"/>
              </a:rPr>
              <a:t>cohesion</a:t>
            </a:r>
            <a:r>
              <a:rPr lang="en-US" altLang="ja-JP" sz="2400">
                <a:latin typeface="Arial" panose="020B0604020202020204" pitchFamily="34" charset="0"/>
              </a:rPr>
              <a:t> implies that a component or class encapsulates only attributes and operations that are closely related to one another and to the class or component itself</a:t>
            </a:r>
            <a:endParaRPr lang="en-US" altLang="zh-CN" sz="24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a:xfrm>
            <a:off x="215900" y="0"/>
            <a:ext cx="7993063" cy="481330"/>
          </a:xfrm>
          <a:ln w="12700"/>
        </p:spPr>
        <p:txBody>
          <a:bodyPr vert="horz" wrap="square" lIns="63500" tIns="25400" rIns="63500" bIns="25400" anchor="t" anchorCtr="0">
            <a:spAutoFit/>
          </a:bodyPr>
          <a:p>
            <a:r>
              <a:rPr lang="en-US" altLang="zh-CN">
                <a:ea typeface="宋体" panose="02010600030101010101" pitchFamily="2" charset="-122"/>
              </a:rPr>
              <a:t>9.2.2 the evolution of software design</a:t>
            </a:r>
            <a:endParaRPr lang="zh-CN" altLang="en-US" dirty="0">
              <a:ea typeface="宋体" panose="02010600030101010101" pitchFamily="2" charset="-122"/>
            </a:endParaRPr>
          </a:p>
        </p:txBody>
      </p:sp>
      <p:sp>
        <p:nvSpPr>
          <p:cNvPr id="4403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03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174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17443" name="Rectangle 6"/>
          <p:cNvSpPr>
            <a:spLocks noRot="1"/>
          </p:cNvSpPr>
          <p:nvPr/>
        </p:nvSpPr>
        <p:spPr>
          <a:xfrm>
            <a:off x="0" y="0"/>
            <a:ext cx="5327650" cy="657225"/>
          </a:xfrm>
          <a:prstGeom prst="rect">
            <a:avLst/>
          </a:prstGeom>
          <a:noFill/>
          <a:ln w="9525">
            <a:noFill/>
          </a:ln>
        </p:spPr>
        <p:txBody>
          <a:bodyPr anchor="ctr" anchorCtr="0"/>
          <a:p>
            <a:pPr eaLnBrk="0" hangingPunct="0"/>
            <a:r>
              <a:rPr lang="en-US" altLang="zh-CN" b="1">
                <a:latin typeface="Arial" panose="020B0604020202020204" pitchFamily="34" charset="0"/>
              </a:rPr>
              <a:t>11.2.3 </a:t>
            </a:r>
            <a:r>
              <a:rPr lang="en-US" altLang="ja-JP" b="1">
                <a:latin typeface="Arial" panose="020B0604020202020204" pitchFamily="34" charset="0"/>
              </a:rPr>
              <a:t>Cohesion</a:t>
            </a:r>
            <a:endParaRPr lang="en-US" altLang="ja-JP" b="1">
              <a:latin typeface="Arial" panose="020B0604020202020204" pitchFamily="34" charset="0"/>
            </a:endParaRPr>
          </a:p>
        </p:txBody>
      </p:sp>
      <p:sp>
        <p:nvSpPr>
          <p:cNvPr id="317444" name="Rectangle 7"/>
          <p:cNvSpPr>
            <a:spLocks noRot="1"/>
          </p:cNvSpPr>
          <p:nvPr/>
        </p:nvSpPr>
        <p:spPr>
          <a:xfrm>
            <a:off x="539750" y="872173"/>
            <a:ext cx="7596188" cy="4752975"/>
          </a:xfrm>
          <a:prstGeom prst="rect">
            <a:avLst/>
          </a:prstGeom>
          <a:noFill/>
          <a:ln w="9525">
            <a:noFill/>
          </a:ln>
        </p:spPr>
        <p:txBody>
          <a:bodyPr/>
          <a:p>
            <a:pPr>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Levels of cohesion:</a:t>
            </a:r>
            <a:endParaRPr lang="en-US" altLang="en-US" sz="2000" noProof="0" dirty="0">
              <a:solidFill>
                <a:schemeClr val="tx1"/>
              </a:solidFill>
              <a:latin typeface="Times New Roman" panose="02020603050405020304" charset="0"/>
              <a:cs typeface="Times New Roman" panose="02020603050405020304" charset="0"/>
            </a:endParaRPr>
          </a:p>
          <a:p>
            <a:pPr marL="292735" lvl="2"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Functional - </a:t>
            </a:r>
            <a:r>
              <a:rPr lang="en-US" sz="2000" noProof="0" dirty="0">
                <a:latin typeface="Times New Roman" panose="02020603050405020304" charset="0"/>
                <a:cs typeface="Times New Roman" panose="02020603050405020304" charset="0"/>
                <a:sym typeface="+mn-ea"/>
              </a:rPr>
              <a:t>module performs one and only one computation.</a:t>
            </a:r>
            <a:endParaRPr lang="en-US" sz="2000" noProof="0" dirty="0">
              <a:solidFill>
                <a:schemeClr val="tx1"/>
              </a:solidFill>
              <a:latin typeface="Times New Roman" panose="02020603050405020304" charset="0"/>
              <a:cs typeface="Times New Roman" panose="02020603050405020304" charset="0"/>
            </a:endParaRPr>
          </a:p>
          <a:p>
            <a:pPr marL="292735" lvl="2"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Layer - </a:t>
            </a:r>
            <a:r>
              <a:rPr lang="en-US" sz="2000" noProof="0" dirty="0">
                <a:latin typeface="Times New Roman" panose="02020603050405020304" charset="0"/>
                <a:cs typeface="Times New Roman" panose="02020603050405020304" charset="0"/>
                <a:sym typeface="+mn-ea"/>
              </a:rPr>
              <a:t>occurs when a higher layer accesses the services of a lower layer, but lower layers do not access higher layers.</a:t>
            </a:r>
            <a:endParaRPr lang="en-US" sz="2000" noProof="0" dirty="0">
              <a:solidFill>
                <a:schemeClr val="tx1"/>
              </a:solidFill>
              <a:latin typeface="Times New Roman" panose="02020603050405020304" charset="0"/>
              <a:cs typeface="Times New Roman" panose="02020603050405020304" charset="0"/>
            </a:endParaRPr>
          </a:p>
          <a:p>
            <a:pPr marL="292735" lvl="2"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Communicational - </a:t>
            </a:r>
            <a:r>
              <a:rPr lang="en-US" sz="2000" noProof="0" dirty="0">
                <a:latin typeface="Times New Roman" panose="02020603050405020304" charset="0"/>
                <a:cs typeface="Times New Roman" panose="02020603050405020304" charset="0"/>
                <a:sym typeface="+mn-ea"/>
              </a:rPr>
              <a:t>All operations that access the same data are defined within one class.</a:t>
            </a:r>
            <a:endParaRPr lang="en-US" sz="2000" noProof="0" dirty="0">
              <a:latin typeface="Times New Roman" panose="02020603050405020304" charset="0"/>
              <a:cs typeface="Times New Roman" panose="02020603050405020304" charset="0"/>
              <a:sym typeface="+mn-ea"/>
            </a:endParaRPr>
          </a:p>
          <a:p>
            <a:pPr marL="292735" lvl="2" indent="-292735">
              <a:lnSpc>
                <a:spcPct val="90000"/>
              </a:lnSpc>
              <a:spcBef>
                <a:spcPts val="1000"/>
              </a:spcBef>
              <a:spcAft>
                <a:spcPts val="0"/>
              </a:spcAft>
            </a:pPr>
            <a:endParaRPr lang="en-US" altLang="en-US" sz="2000" noProof="0" dirty="0">
              <a:solidFill>
                <a:schemeClr val="tx1"/>
              </a:solidFill>
              <a:latin typeface="Times New Roman" panose="02020603050405020304" charset="0"/>
              <a:cs typeface="Times New Roman" panose="0202060305040502030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zh-CN" sz="2000">
                <a:solidFill>
                  <a:srgbClr val="FF0000"/>
                </a:solidFill>
                <a:latin typeface="Arial" panose="020B0604020202020204" pitchFamily="34" charset="0"/>
              </a:rPr>
              <a:t>Classes and components that exhibit functional, layer, and communicational cohesion are relatively easy to implement, test and maintain.</a:t>
            </a:r>
            <a:endParaRPr lang="en-US" altLang="zh-CN" sz="2000">
              <a:solidFill>
                <a:srgbClr val="FF0000"/>
              </a:solidFill>
              <a:latin typeface="Arial" panose="020B0604020202020204"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89" name="灯片编号占位符 5"/>
          <p:cNvSpPr txBox="1">
            <a:spLocks noGrp="1"/>
          </p:cNvSpPr>
          <p:nvPr/>
        </p:nvSpPr>
        <p:spPr>
          <a:xfrm>
            <a:off x="6553200" y="6248400"/>
            <a:ext cx="1905000" cy="457200"/>
          </a:xfrm>
          <a:prstGeom prst="rect">
            <a:avLst/>
          </a:prstGeom>
          <a:noFill/>
          <a:ln w="9525">
            <a:noFill/>
          </a:ln>
        </p:spPr>
        <p:txBody>
          <a:bodyPr anchor="b" anchorCtr="0"/>
          <a:p>
            <a:pPr algn="r"/>
            <a:fld id="{9A0DB2DC-4C9A-4742-B13C-FB6460FD3503}" type="slidenum">
              <a:rPr lang="zh-CN" altLang="en-US" sz="1400" dirty="0">
                <a:latin typeface="Helvetica" charset="0"/>
              </a:rPr>
            </a:fld>
            <a:endParaRPr lang="zh-CN" altLang="en-US" sz="1400" dirty="0">
              <a:latin typeface="Helvetica" charset="0"/>
            </a:endParaRPr>
          </a:p>
        </p:txBody>
      </p:sp>
      <p:sp>
        <p:nvSpPr>
          <p:cNvPr id="319490" name="Rectangle 2"/>
          <p:cNvSpPr>
            <a:spLocks noGrp="1"/>
          </p:cNvSpPr>
          <p:nvPr>
            <p:ph type="title"/>
          </p:nvPr>
        </p:nvSpPr>
        <p:spPr/>
        <p:txBody>
          <a:bodyPr vert="horz" wrap="square" lIns="91440" tIns="45720" rIns="91440" bIns="45720" anchor="ctr" anchorCtr="0"/>
          <a:p>
            <a:pPr eaLnBrk="1" hangingPunct="1"/>
            <a:r>
              <a:rPr lang="en-US" altLang="zh-CN"/>
              <a:t>Functional Cohesion</a:t>
            </a:r>
            <a:endParaRPr lang="en-US" altLang="zh-CN"/>
          </a:p>
        </p:txBody>
      </p:sp>
      <p:sp>
        <p:nvSpPr>
          <p:cNvPr id="319491" name="Rectangle 3"/>
          <p:cNvSpPr>
            <a:spLocks noGrp="1"/>
          </p:cNvSpPr>
          <p:nvPr>
            <p:ph type="body"/>
          </p:nvPr>
        </p:nvSpPr>
        <p:spPr>
          <a:xfrm>
            <a:off x="647700" y="1066800"/>
            <a:ext cx="7810500" cy="4702175"/>
          </a:xfrm>
          <a:prstGeom prst="rect">
            <a:avLst/>
          </a:prstGeom>
          <a:solidFill>
            <a:srgbClr val="FFFFFF"/>
          </a:solidFill>
          <a:ln w="9525" cap="flat" cmpd="sng">
            <a:solidFill>
              <a:srgbClr val="000000"/>
            </a:solidFill>
            <a:prstDash val="solid"/>
            <a:round/>
            <a:headEnd type="none" w="med" len="med"/>
            <a:tailEnd type="none" w="med" len="med"/>
          </a:ln>
        </p:spPr>
        <p:txBody>
          <a:bodyPr/>
          <a:p>
            <a:pPr eaLnBrk="1" hangingPunct="1"/>
            <a:r>
              <a:rPr lang="en-US" altLang="zh-CN" sz="2000"/>
              <a:t>Typically applies to operations. Occurs when a module performs one and only one computation and then returns a result.</a:t>
            </a:r>
            <a:endParaRPr lang="en-US" altLang="zh-CN" sz="2000"/>
          </a:p>
          <a:p>
            <a:pPr eaLnBrk="1" hangingPunct="1">
              <a:buNone/>
            </a:pPr>
            <a:r>
              <a:rPr lang="en-US" altLang="zh-CN" sz="2000"/>
              <a:t>     </a:t>
            </a:r>
            <a:r>
              <a:rPr lang="zh-CN" altLang="en-US" sz="2000" dirty="0"/>
              <a:t>一个模块只完成某一组特定操作并返回结果</a:t>
            </a:r>
            <a:endParaRPr lang="zh-CN" altLang="en-US" sz="2000" dirty="0"/>
          </a:p>
        </p:txBody>
      </p:sp>
      <p:pic>
        <p:nvPicPr>
          <p:cNvPr id="319492" name="Picture 4" descr="functional_cohesion"/>
          <p:cNvPicPr>
            <a:picLocks noChangeAspect="1"/>
          </p:cNvPicPr>
          <p:nvPr/>
        </p:nvPicPr>
        <p:blipFill>
          <a:blip r:embed="rId1"/>
          <a:stretch>
            <a:fillRect/>
          </a:stretch>
        </p:blipFill>
        <p:spPr>
          <a:xfrm>
            <a:off x="900113" y="2420938"/>
            <a:ext cx="7239000" cy="3581400"/>
          </a:xfrm>
          <a:prstGeom prst="rect">
            <a:avLst/>
          </a:prstGeom>
          <a:noFill/>
          <a:ln w="9525">
            <a:noFill/>
          </a:ln>
          <a:effectLst>
            <a:outerShdw dist="35921" dir="2699999" algn="ctr" rotWithShape="0">
              <a:srgbClr val="808080"/>
            </a:outerShdw>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3" name="灯片编号占位符 5"/>
          <p:cNvSpPr txBox="1">
            <a:spLocks noGrp="1"/>
          </p:cNvSpPr>
          <p:nvPr/>
        </p:nvSpPr>
        <p:spPr>
          <a:xfrm>
            <a:off x="6553200" y="6248400"/>
            <a:ext cx="1905000" cy="457200"/>
          </a:xfrm>
          <a:prstGeom prst="rect">
            <a:avLst/>
          </a:prstGeom>
          <a:noFill/>
          <a:ln w="9525">
            <a:noFill/>
          </a:ln>
        </p:spPr>
        <p:txBody>
          <a:bodyPr anchor="b" anchorCtr="0"/>
          <a:p>
            <a:pPr algn="r"/>
            <a:fld id="{9A0DB2DC-4C9A-4742-B13C-FB6460FD3503}" type="slidenum">
              <a:rPr lang="zh-CN" altLang="en-US" sz="1400" dirty="0">
                <a:latin typeface="Helvetica" charset="0"/>
              </a:rPr>
            </a:fld>
            <a:endParaRPr lang="zh-CN" altLang="en-US" sz="1400" dirty="0">
              <a:latin typeface="Helvetica" charset="0"/>
            </a:endParaRPr>
          </a:p>
        </p:txBody>
      </p:sp>
      <p:sp>
        <p:nvSpPr>
          <p:cNvPr id="320514" name="Rectangle 2"/>
          <p:cNvSpPr>
            <a:spLocks noGrp="1"/>
          </p:cNvSpPr>
          <p:nvPr>
            <p:ph type="title"/>
          </p:nvPr>
        </p:nvSpPr>
        <p:spPr/>
        <p:txBody>
          <a:bodyPr vert="horz" wrap="square" lIns="91440" tIns="45720" rIns="91440" bIns="45720" anchor="ctr" anchorCtr="0"/>
          <a:p>
            <a:pPr eaLnBrk="1" hangingPunct="1"/>
            <a:r>
              <a:rPr lang="en-US" altLang="zh-CN"/>
              <a:t>Layer Cohesion</a:t>
            </a:r>
            <a:endParaRPr lang="en-US" altLang="zh-CN"/>
          </a:p>
        </p:txBody>
      </p:sp>
      <p:sp>
        <p:nvSpPr>
          <p:cNvPr id="320515" name="Rectangle 3"/>
          <p:cNvSpPr>
            <a:spLocks noGrp="1"/>
          </p:cNvSpPr>
          <p:nvPr>
            <p:ph type="body"/>
          </p:nvPr>
        </p:nvSpPr>
        <p:spPr>
          <a:xfrm>
            <a:off x="685800" y="1066800"/>
            <a:ext cx="3962400" cy="4419600"/>
          </a:xfrm>
          <a:prstGeom prst="rect">
            <a:avLst/>
          </a:prstGeom>
          <a:solidFill>
            <a:srgbClr val="FFFFFF"/>
          </a:solidFill>
          <a:ln w="9525" cap="flat" cmpd="sng">
            <a:solidFill>
              <a:srgbClr val="000000"/>
            </a:solidFill>
            <a:prstDash val="solid"/>
            <a:round/>
            <a:headEnd type="none" w="med" len="med"/>
            <a:tailEnd type="none" w="med" len="med"/>
          </a:ln>
        </p:spPr>
        <p:txBody>
          <a:bodyPr/>
          <a:p>
            <a:pPr eaLnBrk="1" hangingPunct="1"/>
            <a:r>
              <a:rPr lang="en-US" altLang="zh-CN" sz="2000"/>
              <a:t>Applies to packages, components, and classes. </a:t>
            </a:r>
            <a:endParaRPr lang="en-US" altLang="zh-CN" sz="2000"/>
          </a:p>
          <a:p>
            <a:pPr eaLnBrk="1" hangingPunct="1">
              <a:buNone/>
            </a:pPr>
            <a:r>
              <a:rPr lang="zh-CN" altLang="en-US" sz="2000" dirty="0"/>
              <a:t>     由包、构件和类 来体现</a:t>
            </a:r>
            <a:endParaRPr lang="zh-CN" altLang="en-US" sz="2000" dirty="0"/>
          </a:p>
          <a:p>
            <a:pPr eaLnBrk="1" hangingPunct="1"/>
            <a:r>
              <a:rPr lang="en-US" altLang="zh-CN" sz="2000"/>
              <a:t>Occurs when a higher layer can access a lower layer, but lower layers do not access higher layers.</a:t>
            </a:r>
            <a:endParaRPr lang="en-US" altLang="zh-CN" sz="2000"/>
          </a:p>
          <a:p>
            <a:pPr eaLnBrk="1" hangingPunct="1">
              <a:buNone/>
            </a:pPr>
            <a:r>
              <a:rPr lang="en-US" altLang="zh-CN" sz="2000"/>
              <a:t>     </a:t>
            </a:r>
            <a:r>
              <a:rPr lang="zh-CN" altLang="en-US" sz="2000" dirty="0"/>
              <a:t>高层能够访问底层，反之不行</a:t>
            </a:r>
            <a:endParaRPr lang="zh-CN" altLang="en-US" sz="2000" dirty="0"/>
          </a:p>
        </p:txBody>
      </p:sp>
      <p:pic>
        <p:nvPicPr>
          <p:cNvPr id="320516" name="Picture 4" descr="layer_cohesion"/>
          <p:cNvPicPr>
            <a:picLocks noChangeAspect="1"/>
          </p:cNvPicPr>
          <p:nvPr/>
        </p:nvPicPr>
        <p:blipFill>
          <a:blip r:embed="rId1"/>
          <a:stretch>
            <a:fillRect/>
          </a:stretch>
        </p:blipFill>
        <p:spPr>
          <a:xfrm>
            <a:off x="4932363" y="944563"/>
            <a:ext cx="3962400" cy="4876800"/>
          </a:xfrm>
          <a:prstGeom prst="rect">
            <a:avLst/>
          </a:prstGeom>
          <a:noFill/>
          <a:ln w="9525">
            <a:noFill/>
          </a:ln>
          <a:effectLst>
            <a:outerShdw dist="35921" dir="2699999" algn="ctr" rotWithShape="0">
              <a:srgbClr val="808080"/>
            </a:outerShdw>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7" name="灯片编号占位符 5"/>
          <p:cNvSpPr txBox="1">
            <a:spLocks noGrp="1"/>
          </p:cNvSpPr>
          <p:nvPr/>
        </p:nvSpPr>
        <p:spPr>
          <a:xfrm>
            <a:off x="6553200" y="6248400"/>
            <a:ext cx="1905000" cy="457200"/>
          </a:xfrm>
          <a:prstGeom prst="rect">
            <a:avLst/>
          </a:prstGeom>
          <a:noFill/>
          <a:ln w="9525">
            <a:noFill/>
          </a:ln>
        </p:spPr>
        <p:txBody>
          <a:bodyPr anchor="b" anchorCtr="0"/>
          <a:p>
            <a:pPr algn="r"/>
            <a:fld id="{9A0DB2DC-4C9A-4742-B13C-FB6460FD3503}" type="slidenum">
              <a:rPr lang="zh-CN" altLang="en-US" sz="1400" dirty="0">
                <a:latin typeface="Helvetica" charset="0"/>
              </a:rPr>
            </a:fld>
            <a:endParaRPr lang="zh-CN" altLang="en-US" sz="1400" dirty="0">
              <a:latin typeface="Helvetica" charset="0"/>
            </a:endParaRPr>
          </a:p>
        </p:txBody>
      </p:sp>
      <p:sp>
        <p:nvSpPr>
          <p:cNvPr id="321538" name="Rectangle 2"/>
          <p:cNvSpPr>
            <a:spLocks noGrp="1"/>
          </p:cNvSpPr>
          <p:nvPr>
            <p:ph type="title"/>
          </p:nvPr>
        </p:nvSpPr>
        <p:spPr/>
        <p:txBody>
          <a:bodyPr vert="horz" wrap="square" lIns="91440" tIns="45720" rIns="91440" bIns="45720" anchor="ctr" anchorCtr="0"/>
          <a:p>
            <a:pPr eaLnBrk="1" hangingPunct="1"/>
            <a:r>
              <a:rPr lang="en-US" altLang="zh-CN"/>
              <a:t>Communicational Cohesion</a:t>
            </a:r>
            <a:endParaRPr lang="en-US" altLang="zh-CN"/>
          </a:p>
        </p:txBody>
      </p:sp>
      <p:sp>
        <p:nvSpPr>
          <p:cNvPr id="321539" name="Rectangle 3"/>
          <p:cNvSpPr>
            <a:spLocks noGrp="1"/>
          </p:cNvSpPr>
          <p:nvPr>
            <p:ph type="body"/>
          </p:nvPr>
        </p:nvSpPr>
        <p:spPr>
          <a:xfrm>
            <a:off x="685800" y="1066800"/>
            <a:ext cx="7772400" cy="4419600"/>
          </a:xfrm>
          <a:prstGeom prst="rect">
            <a:avLst/>
          </a:prstGeom>
          <a:solidFill>
            <a:srgbClr val="FFFFFF"/>
          </a:solidFill>
          <a:ln w="9525" cap="flat" cmpd="sng">
            <a:solidFill>
              <a:srgbClr val="000000"/>
            </a:solidFill>
            <a:prstDash val="solid"/>
            <a:round/>
            <a:headEnd type="none" w="med" len="med"/>
            <a:tailEnd type="none" w="med" len="med"/>
          </a:ln>
        </p:spPr>
        <p:txBody>
          <a:bodyPr/>
          <a:p>
            <a:pPr eaLnBrk="1" hangingPunct="1"/>
            <a:r>
              <a:rPr lang="en-US" altLang="zh-CN" sz="2400">
                <a:solidFill>
                  <a:srgbClr val="FF0000"/>
                </a:solidFill>
              </a:rPr>
              <a:t>All operations that access the same data are defined within one class.</a:t>
            </a:r>
            <a:r>
              <a:rPr lang="zh-CN" altLang="en-US" sz="2400" dirty="0">
                <a:solidFill>
                  <a:srgbClr val="FF0000"/>
                </a:solidFill>
              </a:rPr>
              <a:t>（访问相同数据的所有操作定义在一个类中）</a:t>
            </a:r>
            <a:endParaRPr lang="zh-CN" altLang="en-US" sz="2400" dirty="0">
              <a:solidFill>
                <a:srgbClr val="FF0000"/>
              </a:solidFill>
            </a:endParaRPr>
          </a:p>
          <a:p>
            <a:pPr eaLnBrk="1" hangingPunct="1"/>
            <a:r>
              <a:rPr lang="en-US" altLang="zh-CN" sz="2400"/>
              <a:t>In general, such classes focus solely on the data in question, accessing and storing it.</a:t>
            </a:r>
            <a:endParaRPr lang="en-US" altLang="zh-CN" sz="2400"/>
          </a:p>
          <a:p>
            <a:pPr eaLnBrk="1" hangingPunct="1"/>
            <a:r>
              <a:rPr lang="en-US" altLang="zh-CN" sz="2400"/>
              <a:t>Example: A Student-Record class that adds, removes, updates, and accesses various fields of a student record for client components.</a:t>
            </a:r>
            <a:endParaRPr lang="en-US" altLang="zh-CN" sz="24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225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22563" name="Rectangle 6"/>
          <p:cNvSpPr>
            <a:spLocks noRot="1"/>
          </p:cNvSpPr>
          <p:nvPr/>
        </p:nvSpPr>
        <p:spPr>
          <a:xfrm>
            <a:off x="0" y="0"/>
            <a:ext cx="5759450" cy="728663"/>
          </a:xfrm>
          <a:prstGeom prst="rect">
            <a:avLst/>
          </a:prstGeom>
          <a:noFill/>
          <a:ln w="9525">
            <a:noFill/>
          </a:ln>
        </p:spPr>
        <p:txBody>
          <a:bodyPr anchor="ctr" anchorCtr="0"/>
          <a:p>
            <a:pPr eaLnBrk="0" hangingPunct="0"/>
            <a:r>
              <a:rPr lang="en-US" altLang="zh-CN" b="1">
                <a:latin typeface="Arial" panose="020B0604020202020204" pitchFamily="34" charset="0"/>
              </a:rPr>
              <a:t>11.2.4 </a:t>
            </a:r>
            <a:r>
              <a:rPr lang="en-US" altLang="ja-JP" b="1">
                <a:latin typeface="Arial" panose="020B0604020202020204" pitchFamily="34" charset="0"/>
              </a:rPr>
              <a:t>Coupling</a:t>
            </a:r>
            <a:endParaRPr lang="en-US" altLang="ja-JP" b="1">
              <a:latin typeface="Arial" panose="020B0604020202020204" pitchFamily="34" charset="0"/>
            </a:endParaRPr>
          </a:p>
        </p:txBody>
      </p:sp>
      <p:sp>
        <p:nvSpPr>
          <p:cNvPr id="322564" name="Rectangle 7"/>
          <p:cNvSpPr>
            <a:spLocks noRot="1"/>
          </p:cNvSpPr>
          <p:nvPr/>
        </p:nvSpPr>
        <p:spPr>
          <a:xfrm>
            <a:off x="358775" y="692150"/>
            <a:ext cx="8388350" cy="5688013"/>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pPr>
            <a:r>
              <a:rPr lang="zh-CN" altLang="en-US" sz="2400" dirty="0">
                <a:latin typeface="Arial" panose="020B0604020202020204" pitchFamily="34" charset="0"/>
                <a:ea typeface="宋体" panose="02010600030101010101" pitchFamily="2" charset="-122"/>
              </a:rPr>
              <a:t>软件必须进行内部和外部的通信，耦合必然存在</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pP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Conventional view:</a:t>
            </a:r>
            <a:endParaRPr lang="en-US" altLang="zh-CN" sz="2400">
              <a:latin typeface="Arial" panose="020B0604020202020204" pitchFamily="34" charset="0"/>
            </a:endParaRPr>
          </a:p>
          <a:p>
            <a:pPr lvl="1" eaLnBrk="0" hangingPunct="0">
              <a:lnSpc>
                <a:spcPct val="90000"/>
              </a:lnSpc>
              <a:spcBef>
                <a:spcPct val="20000"/>
              </a:spcBef>
              <a:buClr>
                <a:srgbClr val="52A930"/>
              </a:buClr>
              <a:buFontTx/>
            </a:pPr>
            <a:r>
              <a:rPr lang="en-US" altLang="ja-JP" sz="2400">
                <a:latin typeface="Arial" panose="020B0604020202020204" pitchFamily="34" charset="0"/>
              </a:rPr>
              <a:t>The degree to which a component is connected to other components and to the external world</a:t>
            </a:r>
            <a:endParaRPr lang="en-US" altLang="zh-CN" sz="24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OO view:</a:t>
            </a:r>
            <a:endParaRPr lang="en-US" altLang="zh-CN" sz="2400">
              <a:latin typeface="Arial" panose="020B0604020202020204" pitchFamily="34" charset="0"/>
            </a:endParaRPr>
          </a:p>
          <a:p>
            <a:pPr lvl="1" eaLnBrk="0" hangingPunct="0">
              <a:lnSpc>
                <a:spcPct val="90000"/>
              </a:lnSpc>
              <a:spcBef>
                <a:spcPct val="20000"/>
              </a:spcBef>
              <a:buClr>
                <a:srgbClr val="52A930"/>
              </a:buClr>
              <a:buFontTx/>
            </a:pPr>
            <a:r>
              <a:rPr lang="en-US" altLang="ja-JP" sz="2400">
                <a:latin typeface="Arial" panose="020B0604020202020204" pitchFamily="34" charset="0"/>
              </a:rPr>
              <a:t>a qualitative measure of the degree to which classes are connected to one another</a:t>
            </a:r>
            <a:endParaRPr lang="en-US" altLang="zh-CN" sz="2400">
              <a:latin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246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24611" name="Rectangle 6"/>
          <p:cNvSpPr>
            <a:spLocks noRot="1"/>
          </p:cNvSpPr>
          <p:nvPr/>
        </p:nvSpPr>
        <p:spPr>
          <a:xfrm>
            <a:off x="0" y="0"/>
            <a:ext cx="5759450" cy="728663"/>
          </a:xfrm>
          <a:prstGeom prst="rect">
            <a:avLst/>
          </a:prstGeom>
          <a:noFill/>
          <a:ln w="9525">
            <a:noFill/>
          </a:ln>
        </p:spPr>
        <p:txBody>
          <a:bodyPr anchor="ctr" anchorCtr="0"/>
          <a:p>
            <a:pPr eaLnBrk="0" hangingPunct="0"/>
            <a:r>
              <a:rPr lang="en-US" altLang="zh-CN" b="1">
                <a:latin typeface="Arial" panose="020B0604020202020204" pitchFamily="34" charset="0"/>
              </a:rPr>
              <a:t>11.2.4 </a:t>
            </a:r>
            <a:r>
              <a:rPr lang="en-US" altLang="ja-JP" b="1">
                <a:latin typeface="Arial" panose="020B0604020202020204" pitchFamily="34" charset="0"/>
              </a:rPr>
              <a:t>Coupling</a:t>
            </a:r>
            <a:endParaRPr lang="en-US" altLang="ja-JP" b="1">
              <a:latin typeface="Arial" panose="020B0604020202020204" pitchFamily="34" charset="0"/>
            </a:endParaRPr>
          </a:p>
        </p:txBody>
      </p:sp>
      <p:sp>
        <p:nvSpPr>
          <p:cNvPr id="324612" name="Rectangle 7"/>
          <p:cNvSpPr>
            <a:spLocks noRot="1"/>
          </p:cNvSpPr>
          <p:nvPr/>
        </p:nvSpPr>
        <p:spPr>
          <a:xfrm>
            <a:off x="215900" y="944563"/>
            <a:ext cx="8388350" cy="4895850"/>
          </a:xfrm>
          <a:prstGeom prst="rect">
            <a:avLst/>
          </a:prstGeom>
          <a:noFill/>
          <a:ln w="9525">
            <a:noFill/>
          </a:ln>
        </p:spPr>
        <p:txBody>
          <a:bodyPr/>
          <a:p>
            <a:pPr>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Levels of coupling.</a:t>
            </a:r>
            <a:endParaRPr lang="en-US" altLang="en-US" sz="2000" noProof="0" dirty="0">
              <a:solidFill>
                <a:schemeClr val="tx1"/>
              </a:solidFill>
              <a:latin typeface="Times New Roman" panose="02020603050405020304" charset="0"/>
              <a:cs typeface="Times New Roman" panose="02020603050405020304" charset="0"/>
            </a:endParaRPr>
          </a:p>
          <a:p>
            <a:pPr marL="292735" lvl="1"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Content - </a:t>
            </a:r>
            <a:r>
              <a:rPr lang="en-US" sz="2000" noProof="0" dirty="0">
                <a:latin typeface="Times New Roman" panose="02020603050405020304" charset="0"/>
                <a:cs typeface="Times New Roman" panose="02020603050405020304" charset="0"/>
                <a:sym typeface="+mn-ea"/>
              </a:rPr>
              <a:t>occurs when one component “surreptitiously</a:t>
            </a:r>
            <a:r>
              <a:rPr lang="zh-CN" altLang="en-US" sz="1400" noProof="0" dirty="0">
                <a:latin typeface="Times New Roman" panose="02020603050405020304" charset="0"/>
                <a:ea typeface="宋体" panose="02010600030101010101" pitchFamily="2" charset="-122"/>
                <a:cs typeface="Times New Roman" panose="02020603050405020304" charset="0"/>
                <a:sym typeface="+mn-ea"/>
              </a:rPr>
              <a:t>偷偷地</a:t>
            </a:r>
            <a:r>
              <a:rPr lang="en-US" sz="2000" noProof="0" dirty="0">
                <a:latin typeface="Times New Roman" panose="02020603050405020304" charset="0"/>
                <a:cs typeface="Times New Roman" panose="02020603050405020304" charset="0"/>
                <a:sym typeface="+mn-ea"/>
              </a:rPr>
              <a:t> modifies data that is internal to another component.</a:t>
            </a:r>
            <a:endParaRPr lang="en-US" sz="2000" noProof="0" dirty="0">
              <a:solidFill>
                <a:schemeClr val="tx1"/>
              </a:solidFill>
              <a:latin typeface="Times New Roman" panose="02020603050405020304" charset="0"/>
              <a:cs typeface="Times New Roman" panose="02020603050405020304" charset="0"/>
            </a:endParaRPr>
          </a:p>
          <a:p>
            <a:pPr marL="292735" lvl="1"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Control – occurs when operation A() invokes operation B() and passes a control </a:t>
            </a:r>
            <a:endParaRPr lang="en-US" altLang="en-US" sz="2000" noProof="0" dirty="0">
              <a:latin typeface="Times New Roman" panose="02020603050405020304" charset="0"/>
              <a:cs typeface="Times New Roman" panose="02020603050405020304" charset="0"/>
              <a:sym typeface="+mn-ea"/>
            </a:endParaRPr>
          </a:p>
          <a:p>
            <a:pPr marL="292735" lvl="1" indent="-292735">
              <a:lnSpc>
                <a:spcPct val="90000"/>
              </a:lnSpc>
              <a:spcBef>
                <a:spcPts val="1000"/>
              </a:spcBef>
              <a:spcAft>
                <a:spcPts val="0"/>
              </a:spcAft>
            </a:pPr>
            <a:r>
              <a:rPr lang="en-US" altLang="en-US" sz="2000" noProof="0" dirty="0">
                <a:solidFill>
                  <a:schemeClr val="tx1"/>
                </a:solidFill>
                <a:latin typeface="Times New Roman" panose="02020603050405020304" charset="0"/>
                <a:cs typeface="Times New Roman" panose="02020603050405020304" charset="0"/>
              </a:rPr>
              <a:t>    flag to B.</a:t>
            </a:r>
            <a:endParaRPr lang="en-US" altLang="en-US" sz="2000" noProof="0" dirty="0">
              <a:solidFill>
                <a:schemeClr val="tx1"/>
              </a:solidFill>
              <a:latin typeface="Times New Roman" panose="02020603050405020304" charset="0"/>
              <a:cs typeface="Times New Roman" panose="02020603050405020304" charset="0"/>
            </a:endParaRPr>
          </a:p>
          <a:p>
            <a:pPr marL="292735" lvl="1" indent="-292735">
              <a:lnSpc>
                <a:spcPct val="90000"/>
              </a:lnSpc>
              <a:spcBef>
                <a:spcPts val="1000"/>
              </a:spcBef>
              <a:spcAft>
                <a:spcPts val="0"/>
              </a:spcAft>
            </a:pPr>
            <a:r>
              <a:rPr lang="en-US" altLang="en-US" sz="2000" noProof="0" dirty="0">
                <a:latin typeface="Times New Roman" panose="02020603050405020304" charset="0"/>
                <a:cs typeface="Times New Roman" panose="02020603050405020304" charset="0"/>
                <a:sym typeface="+mn-ea"/>
              </a:rPr>
              <a:t>External - </a:t>
            </a:r>
            <a:r>
              <a:rPr lang="en-US" sz="2000" noProof="0" dirty="0">
                <a:latin typeface="Times New Roman" panose="02020603050405020304" charset="0"/>
                <a:cs typeface="Times New Roman" panose="02020603050405020304" charset="0"/>
                <a:sym typeface="+mn-ea"/>
              </a:rPr>
              <a:t>occurs when a component communicates or collaborates with infrastructure components.</a:t>
            </a:r>
            <a:endParaRPr lang="en-US" sz="2000" noProof="0" dirty="0">
              <a:solidFill>
                <a:schemeClr val="tx1"/>
              </a:solidFill>
              <a:latin typeface="Times New Roman" panose="02020603050405020304" charset="0"/>
              <a:cs typeface="Times New Roman" panose="0202060305040502030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0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rPr>
              <a:t>软件必须进行内部和外部通信，耦合必然存在，应尽量降低耦合性</a:t>
            </a:r>
            <a:endParaRPr lang="zh-CN" altLang="en-US" sz="2000" dirty="0">
              <a:latin typeface="Arial" panose="020B0604020202020204"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66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266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26659" name="Rectangle 6"/>
          <p:cNvSpPr>
            <a:spLocks noRot="1"/>
          </p:cNvSpPr>
          <p:nvPr/>
        </p:nvSpPr>
        <p:spPr>
          <a:xfrm>
            <a:off x="0" y="0"/>
            <a:ext cx="9936163" cy="765175"/>
          </a:xfrm>
          <a:prstGeom prst="rect">
            <a:avLst/>
          </a:prstGeom>
          <a:noFill/>
          <a:ln w="9525">
            <a:noFill/>
          </a:ln>
        </p:spPr>
        <p:txBody>
          <a:bodyPr anchor="ctr" anchorCtr="0"/>
          <a:p>
            <a:pPr eaLnBrk="0" hangingPunct="0"/>
            <a:r>
              <a:rPr lang="en-US" altLang="zh-CN" b="1">
                <a:latin typeface="Arial" panose="020B0604020202020204" pitchFamily="34" charset="0"/>
              </a:rPr>
              <a:t>11.3 </a:t>
            </a:r>
            <a:r>
              <a:rPr lang="en-US" altLang="ja-JP" b="1">
                <a:latin typeface="Arial" panose="020B0604020202020204" pitchFamily="34" charset="0"/>
              </a:rPr>
              <a:t>Component Level Design-I </a:t>
            </a:r>
            <a:r>
              <a:rPr lang="zh-CN" altLang="en-US" sz="2400" b="1" dirty="0">
                <a:latin typeface="Arial" panose="020B0604020202020204" pitchFamily="34" charset="0"/>
              </a:rPr>
              <a:t>（面向对象设计）</a:t>
            </a:r>
            <a:endParaRPr lang="en-US" altLang="ja-JP" sz="2400" b="1">
              <a:latin typeface="Arial" panose="020B0604020202020204" pitchFamily="34" charset="0"/>
            </a:endParaRPr>
          </a:p>
        </p:txBody>
      </p:sp>
      <p:sp>
        <p:nvSpPr>
          <p:cNvPr id="326660" name="Rectangle 7"/>
          <p:cNvSpPr>
            <a:spLocks noRot="1"/>
          </p:cNvSpPr>
          <p:nvPr/>
        </p:nvSpPr>
        <p:spPr>
          <a:xfrm>
            <a:off x="395288" y="1089025"/>
            <a:ext cx="8316912" cy="5149850"/>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1.  Identify all design classes that correspond to the problem domain. </a:t>
            </a:r>
            <a:endParaRPr lang="en-US" altLang="zh-CN" sz="240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rPr>
              <a:t>   </a:t>
            </a:r>
            <a:r>
              <a:rPr lang="zh-CN" altLang="en-US" sz="2400" dirty="0">
                <a:latin typeface="宋体" panose="02010600030101010101" pitchFamily="2" charset="-122"/>
                <a:ea typeface="宋体" panose="02010600030101010101" pitchFamily="2" charset="-122"/>
              </a:rPr>
              <a:t>标示出所有与</a:t>
            </a:r>
            <a:r>
              <a:rPr lang="zh-CN" altLang="en-US" sz="2800" b="1" dirty="0">
                <a:latin typeface="宋体" panose="02010600030101010101" pitchFamily="2" charset="-122"/>
                <a:ea typeface="宋体" panose="02010600030101010101" pitchFamily="2" charset="-122"/>
              </a:rPr>
              <a:t>问题域</a:t>
            </a:r>
            <a:r>
              <a:rPr lang="zh-CN" altLang="en-US" sz="2400" dirty="0">
                <a:latin typeface="宋体" panose="02010600030101010101" pitchFamily="2" charset="-122"/>
                <a:ea typeface="宋体" panose="02010600030101010101" pitchFamily="2" charset="-122"/>
              </a:rPr>
              <a:t>相对应的设计类</a:t>
            </a:r>
            <a:endParaRPr lang="zh-CN" altLang="en-US" sz="24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pPr>
            <a:r>
              <a:rPr lang="zh-CN" altLang="en-US" sz="2400" dirty="0">
                <a:latin typeface="宋体" panose="02010600030101010101" pitchFamily="2" charset="-122"/>
                <a:ea typeface="宋体" panose="02010600030101010101" pitchFamily="2" charset="-122"/>
              </a:rPr>
              <a:t> </a:t>
            </a:r>
            <a:r>
              <a:rPr lang="en-US" altLang="zh-CN" sz="2400" i="1">
                <a:latin typeface="宋体" panose="02010600030101010101" pitchFamily="2" charset="-122"/>
                <a:ea typeface="宋体" panose="02010600030101010101" pitchFamily="2" charset="-122"/>
              </a:rPr>
              <a:t>[</a:t>
            </a:r>
            <a:r>
              <a:rPr lang="zh-CN" altLang="en-US" sz="2400" i="1" dirty="0">
                <a:latin typeface="宋体" panose="02010600030101010101" pitchFamily="2" charset="-122"/>
                <a:ea typeface="宋体" panose="02010600030101010101" pitchFamily="2" charset="-122"/>
              </a:rPr>
              <a:t>功能构件</a:t>
            </a:r>
            <a:r>
              <a:rPr lang="en-US" altLang="zh-CN" sz="2400" i="1">
                <a:latin typeface="宋体" panose="02010600030101010101" pitchFamily="2" charset="-122"/>
                <a:ea typeface="宋体" panose="02010600030101010101" pitchFamily="2" charset="-122"/>
              </a:rPr>
              <a:t>]</a:t>
            </a:r>
            <a:endParaRPr lang="en-US" altLang="zh-CN" sz="2400" i="1">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pPr>
            <a:endParaRPr lang="zh-CN" altLang="en-US" sz="24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2.  Identify all design classes that correspond to the infrastructure domain.</a:t>
            </a:r>
            <a:endParaRPr lang="en-US" altLang="zh-CN" sz="240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ea typeface="宋体" panose="02010600030101010101" pitchFamily="2" charset="-122"/>
              </a:rPr>
              <a:t>   </a:t>
            </a:r>
            <a:r>
              <a:rPr lang="zh-CN" altLang="en-US" sz="2400" dirty="0">
                <a:latin typeface="宋体" panose="02010600030101010101" pitchFamily="2" charset="-122"/>
                <a:ea typeface="宋体" panose="02010600030101010101" pitchFamily="2" charset="-122"/>
              </a:rPr>
              <a:t>标示出所有与</a:t>
            </a:r>
            <a:r>
              <a:rPr lang="zh-CN" altLang="en-US" sz="2800" b="1" dirty="0">
                <a:latin typeface="宋体" panose="02010600030101010101" pitchFamily="2" charset="-122"/>
                <a:ea typeface="宋体" panose="02010600030101010101" pitchFamily="2" charset="-122"/>
              </a:rPr>
              <a:t>基础设施域</a:t>
            </a:r>
            <a:r>
              <a:rPr lang="zh-CN" altLang="en-US" sz="2400" b="1" dirty="0">
                <a:latin typeface="宋体" panose="02010600030101010101" pitchFamily="2" charset="-122"/>
                <a:ea typeface="宋体" panose="02010600030101010101" pitchFamily="2" charset="-122"/>
              </a:rPr>
              <a:t>相对应的</a:t>
            </a:r>
            <a:r>
              <a:rPr lang="zh-CN" altLang="en-US" sz="2400" dirty="0">
                <a:latin typeface="宋体" panose="02010600030101010101" pitchFamily="2" charset="-122"/>
                <a:ea typeface="宋体" panose="02010600030101010101" pitchFamily="2" charset="-122"/>
              </a:rPr>
              <a:t>设计类（主要是一些接口类和构件，比如：</a:t>
            </a:r>
            <a:r>
              <a:rPr lang="en-US" altLang="zh-CN" sz="2400">
                <a:latin typeface="宋体" panose="02010600030101010101" pitchFamily="2" charset="-122"/>
                <a:ea typeface="宋体" panose="02010600030101010101" pitchFamily="2" charset="-122"/>
              </a:rPr>
              <a:t>GUI, OS, DATABASE</a:t>
            </a:r>
            <a:r>
              <a:rPr lang="zh-CN" altLang="en-US" sz="2400" dirty="0">
                <a:latin typeface="宋体" panose="02010600030101010101" pitchFamily="2" charset="-122"/>
                <a:ea typeface="宋体" panose="02010600030101010101" pitchFamily="2" charset="-122"/>
              </a:rPr>
              <a:t>等）</a:t>
            </a:r>
            <a:endParaRPr lang="zh-CN" altLang="en-US" sz="24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pPr>
            <a:r>
              <a:rPr lang="zh-CN" altLang="en-US" sz="2400" dirty="0">
                <a:latin typeface="宋体" panose="02010600030101010101" pitchFamily="2" charset="-122"/>
                <a:ea typeface="宋体" panose="02010600030101010101" pitchFamily="2" charset="-122"/>
              </a:rPr>
              <a:t> </a:t>
            </a:r>
            <a:r>
              <a:rPr lang="en-US" altLang="zh-CN" sz="2400" i="1">
                <a:latin typeface="宋体" panose="02010600030101010101" pitchFamily="2" charset="-122"/>
                <a:ea typeface="宋体" panose="02010600030101010101" pitchFamily="2" charset="-122"/>
              </a:rPr>
              <a:t>[</a:t>
            </a:r>
            <a:r>
              <a:rPr lang="zh-CN" altLang="en-US" sz="2400" i="1" dirty="0">
                <a:latin typeface="宋体" panose="02010600030101010101" pitchFamily="2" charset="-122"/>
                <a:ea typeface="宋体" panose="02010600030101010101" pitchFamily="2" charset="-122"/>
              </a:rPr>
              <a:t>通常为可复用的构件</a:t>
            </a:r>
            <a:r>
              <a:rPr lang="en-US" altLang="zh-CN" sz="2400" i="1">
                <a:latin typeface="宋体" panose="02010600030101010101" pitchFamily="2" charset="-122"/>
                <a:ea typeface="宋体" panose="02010600030101010101" pitchFamily="2" charset="-122"/>
              </a:rPr>
              <a:t>]</a:t>
            </a:r>
            <a:endParaRPr lang="zh-CN" altLang="en-US" sz="2400" i="1" dirty="0">
              <a:latin typeface="宋体" panose="02010600030101010101" pitchFamily="2" charset="-122"/>
              <a:ea typeface="宋体" panose="02010600030101010101" pitchFamily="2" charset="-122"/>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287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28707" name="Rectangle 6"/>
          <p:cNvSpPr>
            <a:spLocks noRot="1"/>
          </p:cNvSpPr>
          <p:nvPr/>
        </p:nvSpPr>
        <p:spPr>
          <a:xfrm>
            <a:off x="0" y="0"/>
            <a:ext cx="9936163" cy="765175"/>
          </a:xfrm>
          <a:prstGeom prst="rect">
            <a:avLst/>
          </a:prstGeom>
          <a:noFill/>
          <a:ln w="9525">
            <a:noFill/>
          </a:ln>
        </p:spPr>
        <p:txBody>
          <a:bodyPr anchor="ctr" anchorCtr="0"/>
          <a:p>
            <a:pPr eaLnBrk="0" hangingPunct="0"/>
            <a:r>
              <a:rPr lang="en-US" altLang="zh-CN" b="1">
                <a:latin typeface="Arial" panose="020B0604020202020204" pitchFamily="34" charset="0"/>
              </a:rPr>
              <a:t>11.3 </a:t>
            </a:r>
            <a:r>
              <a:rPr lang="en-US" altLang="ja-JP" b="1">
                <a:latin typeface="Arial" panose="020B0604020202020204" pitchFamily="34" charset="0"/>
              </a:rPr>
              <a:t>Component Level Design-I</a:t>
            </a:r>
            <a:r>
              <a:rPr lang="en-US" altLang="zh-CN" b="1">
                <a:latin typeface="Arial" panose="020B0604020202020204" pitchFamily="34" charset="0"/>
              </a:rPr>
              <a:t>I</a:t>
            </a:r>
            <a:r>
              <a:rPr lang="en-US" altLang="ja-JP" b="1">
                <a:latin typeface="Arial" panose="020B0604020202020204" pitchFamily="34" charset="0"/>
              </a:rPr>
              <a:t> </a:t>
            </a:r>
            <a:r>
              <a:rPr lang="zh-CN" altLang="en-US" sz="2400" b="1" dirty="0">
                <a:latin typeface="Arial" panose="020B0604020202020204" pitchFamily="34" charset="0"/>
              </a:rPr>
              <a:t>（面向对象设计）</a:t>
            </a:r>
            <a:endParaRPr lang="en-US" altLang="ja-JP" sz="2400" b="1">
              <a:latin typeface="Arial" panose="020B0604020202020204" pitchFamily="34" charset="0"/>
            </a:endParaRPr>
          </a:p>
        </p:txBody>
      </p:sp>
      <p:sp>
        <p:nvSpPr>
          <p:cNvPr id="328708" name="Rectangle 7"/>
          <p:cNvSpPr>
            <a:spLocks noRot="1"/>
          </p:cNvSpPr>
          <p:nvPr/>
        </p:nvSpPr>
        <p:spPr>
          <a:xfrm>
            <a:off x="468313" y="728663"/>
            <a:ext cx="8316912" cy="5149850"/>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3.  </a:t>
            </a:r>
            <a:r>
              <a:rPr lang="en-US" altLang="ja-JP" sz="2400">
                <a:solidFill>
                  <a:srgbClr val="FF0000"/>
                </a:solidFill>
                <a:latin typeface="Arial" panose="020B0604020202020204" pitchFamily="34" charset="0"/>
              </a:rPr>
              <a:t>Elaborate all design classes</a:t>
            </a:r>
            <a:r>
              <a:rPr lang="en-US" altLang="ja-JP" sz="2400">
                <a:latin typeface="Arial" panose="020B0604020202020204" pitchFamily="34" charset="0"/>
              </a:rPr>
              <a:t> that are not acquired as reusable components.</a:t>
            </a:r>
            <a:r>
              <a:rPr lang="en-US" altLang="zh-CN" sz="2400">
                <a:latin typeface="Arial" panose="020B0604020202020204" pitchFamily="34" charset="0"/>
              </a:rPr>
              <a:t> </a:t>
            </a:r>
            <a:endParaRPr lang="en-US" altLang="zh-CN" sz="240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rPr>
              <a:t>     细化类 ，即：</a:t>
            </a:r>
            <a:r>
              <a:rPr lang="zh-CN" altLang="en-US" sz="2400" b="1" dirty="0">
                <a:solidFill>
                  <a:srgbClr val="FF0000"/>
                </a:solidFill>
                <a:latin typeface="Arial" panose="020B0604020202020204" pitchFamily="34" charset="0"/>
              </a:rPr>
              <a:t>详细描述实现类之间的协作（消息传递），及每个类的所有接口、属性和操作</a:t>
            </a:r>
            <a:endParaRPr lang="zh-CN" altLang="en-US" sz="2400" b="1" dirty="0">
              <a:solidFill>
                <a:srgbClr val="FF0000"/>
              </a:solidFill>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Step 3a.  Specify message details when classes or component collaborate. </a:t>
            </a:r>
            <a:r>
              <a:rPr lang="zh-CN" altLang="en-US" sz="2400" dirty="0">
                <a:latin typeface="Arial" panose="020B0604020202020204" pitchFamily="34" charset="0"/>
              </a:rPr>
              <a:t>在类或构件协作时说明消息的细节</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Step 3b.  Identify appropriate interfaces for each component.</a:t>
            </a:r>
            <a:r>
              <a:rPr lang="en-US" altLang="zh-CN" sz="2400">
                <a:latin typeface="Arial" panose="020B0604020202020204" pitchFamily="34" charset="0"/>
              </a:rPr>
              <a:t> </a:t>
            </a:r>
            <a:r>
              <a:rPr lang="zh-CN" altLang="en-US" sz="2400" dirty="0">
                <a:latin typeface="Arial" panose="020B0604020202020204" pitchFamily="34" charset="0"/>
              </a:rPr>
              <a:t>为每个构件确定适当的接口</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Step 3c.  Elaborate attributes and define data types and data structures required to implement them.</a:t>
            </a:r>
            <a:r>
              <a:rPr lang="en-US" altLang="zh-CN" sz="2400">
                <a:latin typeface="Arial" panose="020B0604020202020204" pitchFamily="34" charset="0"/>
              </a:rPr>
              <a:t> </a:t>
            </a:r>
            <a:r>
              <a:rPr lang="zh-CN" altLang="en-US" sz="2400" dirty="0">
                <a:latin typeface="Arial" panose="020B0604020202020204" pitchFamily="34" charset="0"/>
              </a:rPr>
              <a:t>细化属性，并且定义实现属性所需要的数据类型和结构</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Step 3d.  Describe processing flow within each operation in detail.</a:t>
            </a:r>
            <a:r>
              <a:rPr lang="en-US" altLang="zh-CN" sz="2400">
                <a:latin typeface="Arial" panose="020B0604020202020204" pitchFamily="34" charset="0"/>
              </a:rPr>
              <a:t> </a:t>
            </a:r>
            <a:r>
              <a:rPr lang="zh-CN" altLang="en-US" sz="2400" dirty="0">
                <a:latin typeface="Arial" panose="020B0604020202020204" pitchFamily="34" charset="0"/>
              </a:rPr>
              <a:t>相信描述每个操作的处理流</a:t>
            </a:r>
            <a:endParaRPr lang="zh-CN" altLang="en-US" sz="2400" dirty="0">
              <a:latin typeface="Arial" panose="020B0604020202020204" pitchFamily="34"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307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30755" name="Rectangle 6"/>
          <p:cNvSpPr>
            <a:spLocks noRot="1"/>
          </p:cNvSpPr>
          <p:nvPr/>
        </p:nvSpPr>
        <p:spPr>
          <a:xfrm>
            <a:off x="0" y="0"/>
            <a:ext cx="8675688" cy="800100"/>
          </a:xfrm>
          <a:prstGeom prst="rect">
            <a:avLst/>
          </a:prstGeom>
          <a:noFill/>
          <a:ln w="9525">
            <a:noFill/>
          </a:ln>
        </p:spPr>
        <p:txBody>
          <a:bodyPr anchor="ctr" anchorCtr="0"/>
          <a:p>
            <a:pPr eaLnBrk="0" hangingPunct="0"/>
            <a:r>
              <a:rPr lang="en-US" altLang="ja-JP" b="1">
                <a:latin typeface="Arial" panose="020B0604020202020204" pitchFamily="34" charset="0"/>
              </a:rPr>
              <a:t>Component-Level Design-II</a:t>
            </a:r>
            <a:r>
              <a:rPr lang="en-US" altLang="zh-CN" b="1">
                <a:latin typeface="Arial" panose="020B0604020202020204" pitchFamily="34" charset="0"/>
              </a:rPr>
              <a:t>I</a:t>
            </a:r>
            <a:r>
              <a:rPr lang="en-US" altLang="ja-JP" b="1">
                <a:latin typeface="Arial" panose="020B0604020202020204" pitchFamily="34" charset="0"/>
              </a:rPr>
              <a:t> </a:t>
            </a:r>
            <a:r>
              <a:rPr lang="zh-CN" altLang="en-US" sz="2400" b="1" dirty="0">
                <a:latin typeface="Arial" panose="020B0604020202020204" pitchFamily="34" charset="0"/>
                <a:ea typeface="宋体" panose="02010600030101010101" pitchFamily="2" charset="-122"/>
              </a:rPr>
              <a:t>（面向对象设计）</a:t>
            </a:r>
            <a:endParaRPr lang="en-US" altLang="ja-JP" sz="2400" b="1">
              <a:latin typeface="Arial" panose="020B0604020202020204" pitchFamily="34" charset="0"/>
              <a:ea typeface="宋体" panose="02010600030101010101" pitchFamily="2" charset="-122"/>
            </a:endParaRPr>
          </a:p>
        </p:txBody>
      </p:sp>
      <p:sp>
        <p:nvSpPr>
          <p:cNvPr id="330756" name="Rectangle 7"/>
          <p:cNvSpPr>
            <a:spLocks noRot="1"/>
          </p:cNvSpPr>
          <p:nvPr/>
        </p:nvSpPr>
        <p:spPr>
          <a:xfrm>
            <a:off x="215900" y="873125"/>
            <a:ext cx="8172450" cy="496887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4.  </a:t>
            </a:r>
            <a:r>
              <a:rPr lang="en-US" altLang="ja-JP" sz="2400">
                <a:solidFill>
                  <a:srgbClr val="FF0000"/>
                </a:solidFill>
                <a:latin typeface="Arial" panose="020B0604020202020204" pitchFamily="34" charset="0"/>
              </a:rPr>
              <a:t>Describe persistent data sources</a:t>
            </a:r>
            <a:r>
              <a:rPr lang="en-US" altLang="ja-JP" sz="2400">
                <a:latin typeface="Arial" panose="020B0604020202020204" pitchFamily="34" charset="0"/>
              </a:rPr>
              <a:t> (databases and files) and identify the classes required to manage them.</a:t>
            </a:r>
            <a:r>
              <a:rPr lang="en-US" altLang="zh-CN" sz="2400">
                <a:latin typeface="Arial" panose="020B0604020202020204" pitchFamily="34" charset="0"/>
              </a:rPr>
              <a:t> </a:t>
            </a:r>
            <a:r>
              <a:rPr lang="zh-CN" altLang="en-US" sz="2400" dirty="0">
                <a:latin typeface="Arial" panose="020B0604020202020204" pitchFamily="34" charset="0"/>
              </a:rPr>
              <a:t>说明数据源</a:t>
            </a:r>
            <a:r>
              <a:rPr lang="zh-CN" altLang="en-US" sz="2400" dirty="0">
                <a:solidFill>
                  <a:srgbClr val="FF0000"/>
                </a:solidFill>
                <a:latin typeface="Arial" panose="020B0604020202020204" pitchFamily="34" charset="0"/>
              </a:rPr>
              <a:t>（数据库和文件）</a:t>
            </a:r>
            <a:r>
              <a:rPr lang="zh-CN" altLang="en-US" sz="2400" dirty="0">
                <a:latin typeface="Arial" panose="020B0604020202020204" pitchFamily="34" charset="0"/>
              </a:rPr>
              <a:t>并定义相应的类</a:t>
            </a:r>
            <a:endParaRPr lang="zh-CN" altLang="en-US" sz="24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5.  Develop and elaborate behavioral representations for a class or component.</a:t>
            </a:r>
            <a:r>
              <a:rPr lang="en-US" altLang="zh-CN" sz="2400">
                <a:latin typeface="Arial" panose="020B0604020202020204" pitchFamily="34" charset="0"/>
              </a:rPr>
              <a:t> </a:t>
            </a:r>
            <a:r>
              <a:rPr lang="zh-CN" altLang="en-US" sz="2400" dirty="0">
                <a:latin typeface="Arial" panose="020B0604020202020204" pitchFamily="34" charset="0"/>
              </a:rPr>
              <a:t>开发并细化类或构件的行为表示（</a:t>
            </a:r>
            <a:r>
              <a:rPr lang="zh-CN" altLang="en-US" sz="2400" b="1" i="1" dirty="0">
                <a:latin typeface="Arial" panose="020B0604020202020204" pitchFamily="34" charset="0"/>
              </a:rPr>
              <a:t>并不是所有的设计都需要行为表示</a:t>
            </a:r>
            <a:r>
              <a:rPr lang="zh-CN" altLang="en-US" sz="2400" dirty="0">
                <a:latin typeface="Arial" panose="020B0604020202020204" pitchFamily="34" charset="0"/>
              </a:rPr>
              <a:t>）</a:t>
            </a:r>
            <a:endParaRPr lang="zh-CN" altLang="en-US" sz="24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6.  Elaborate deployment diagrams to provide additional implementation detail.</a:t>
            </a:r>
            <a:r>
              <a:rPr lang="en-US" altLang="zh-CN" sz="2400">
                <a:latin typeface="Arial" panose="020B0604020202020204" pitchFamily="34" charset="0"/>
              </a:rPr>
              <a:t> </a:t>
            </a:r>
            <a:r>
              <a:rPr lang="zh-CN" altLang="en-US" sz="2400" dirty="0">
                <a:latin typeface="Arial" panose="020B0604020202020204" pitchFamily="34" charset="0"/>
              </a:rPr>
              <a:t>细化</a:t>
            </a:r>
            <a:r>
              <a:rPr lang="zh-CN" altLang="en-US" sz="2400" b="1" i="1" dirty="0">
                <a:solidFill>
                  <a:srgbClr val="FF0000"/>
                </a:solidFill>
                <a:latin typeface="Arial" panose="020B0604020202020204" pitchFamily="34" charset="0"/>
              </a:rPr>
              <a:t>部署图</a:t>
            </a:r>
            <a:r>
              <a:rPr lang="zh-CN" altLang="en-US" sz="2400" dirty="0">
                <a:latin typeface="Arial" panose="020B0604020202020204" pitchFamily="34" charset="0"/>
              </a:rPr>
              <a:t>以提供额外的实现描述</a:t>
            </a:r>
            <a:r>
              <a:rPr lang="ja-JP" altLang="en-US" sz="2400" dirty="0">
                <a:latin typeface="Arial" panose="020B0604020202020204" pitchFamily="34" charset="0"/>
              </a:rPr>
              <a:t> </a:t>
            </a:r>
            <a:endParaRPr lang="zh-CN" altLang="en-US" sz="2400" dirty="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400">
                <a:latin typeface="Arial" panose="020B0604020202020204" pitchFamily="34" charset="0"/>
              </a:rPr>
              <a:t>Step 7.  Factor every component-level design representation and always consider alternatives.</a:t>
            </a:r>
            <a:r>
              <a:rPr lang="en-US" altLang="zh-CN" sz="2400">
                <a:latin typeface="Arial" panose="020B0604020202020204" pitchFamily="34" charset="0"/>
              </a:rPr>
              <a:t> </a:t>
            </a:r>
            <a:r>
              <a:rPr lang="zh-CN" altLang="en-US" sz="2400" dirty="0">
                <a:latin typeface="Arial" panose="020B0604020202020204" pitchFamily="34" charset="0"/>
              </a:rPr>
              <a:t>考虑每个构件级设计表示，及其他可选方案</a:t>
            </a:r>
            <a:r>
              <a:rPr lang="zh-CN" altLang="en-US" sz="2400" b="1" dirty="0">
                <a:solidFill>
                  <a:srgbClr val="FF0000"/>
                </a:solidFill>
                <a:latin typeface="Arial" panose="020B0604020202020204" pitchFamily="34" charset="0"/>
              </a:rPr>
              <a:t>（</a:t>
            </a:r>
            <a:r>
              <a:rPr lang="en-US" altLang="zh-CN" sz="2400" b="1">
                <a:solidFill>
                  <a:srgbClr val="FF0000"/>
                </a:solidFill>
                <a:latin typeface="Arial" panose="020B0604020202020204" pitchFamily="34" charset="0"/>
              </a:rPr>
              <a:t>Review</a:t>
            </a:r>
            <a:r>
              <a:rPr lang="zh-CN" altLang="en-US" sz="2400" b="1" dirty="0">
                <a:solidFill>
                  <a:srgbClr val="FF0000"/>
                </a:solidFill>
                <a:latin typeface="Arial" panose="020B0604020202020204" pitchFamily="34" charset="0"/>
              </a:rPr>
              <a:t>）</a:t>
            </a:r>
            <a:endParaRPr lang="zh-CN" altLang="en-US" sz="2400" b="1" dirty="0">
              <a:solidFill>
                <a:srgbClr val="FF0000"/>
              </a:solidFill>
              <a:latin typeface="Arial" panose="020B0604020202020204"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328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32803" name="Rectangle 6"/>
          <p:cNvSpPr>
            <a:spLocks noRot="1"/>
          </p:cNvSpPr>
          <p:nvPr/>
        </p:nvSpPr>
        <p:spPr>
          <a:xfrm>
            <a:off x="0" y="0"/>
            <a:ext cx="7902575" cy="800100"/>
          </a:xfrm>
          <a:prstGeom prst="rect">
            <a:avLst/>
          </a:prstGeom>
          <a:noFill/>
          <a:ln w="9525">
            <a:noFill/>
          </a:ln>
        </p:spPr>
        <p:txBody>
          <a:bodyPr anchor="ctr" anchorCtr="0"/>
          <a:p>
            <a:pPr eaLnBrk="0" hangingPunct="0"/>
            <a:r>
              <a:rPr lang="en-US" altLang="ja-JP" b="1">
                <a:latin typeface="Arial" panose="020B0604020202020204" pitchFamily="34" charset="0"/>
              </a:rPr>
              <a:t>Component-Level Design</a:t>
            </a:r>
            <a:r>
              <a:rPr lang="zh-CN" altLang="en-US" b="1" dirty="0">
                <a:latin typeface="Arial" panose="020B0604020202020204" pitchFamily="34" charset="0"/>
              </a:rPr>
              <a:t>（简化步骤）</a:t>
            </a:r>
            <a:endParaRPr lang="zh-CN" altLang="en-US" b="1" dirty="0">
              <a:latin typeface="Arial" panose="020B0604020202020204" pitchFamily="34" charset="0"/>
            </a:endParaRPr>
          </a:p>
        </p:txBody>
      </p:sp>
      <p:sp>
        <p:nvSpPr>
          <p:cNvPr id="332804" name="Rectangle 7"/>
          <p:cNvSpPr>
            <a:spLocks noRot="1"/>
          </p:cNvSpPr>
          <p:nvPr/>
        </p:nvSpPr>
        <p:spPr>
          <a:xfrm>
            <a:off x="215900" y="873125"/>
            <a:ext cx="8748713" cy="496887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标识类（从需求模型和架构设计中，提取、标识类）</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标示所有问题域相对应的设计类（主要是功能方面的）</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标示所有基础设施域相对应的设计类（在分析模型中可能没有涉及到），主要是一些接口类</a:t>
            </a:r>
            <a:r>
              <a:rPr lang="zh-CN" altLang="en-US" sz="2000" dirty="0">
                <a:latin typeface="Arial" panose="020B0604020202020204" pitchFamily="34" charset="0"/>
                <a:ea typeface="宋体" panose="02010600030101010101" pitchFamily="2" charset="-122"/>
              </a:rPr>
              <a:t>（</a:t>
            </a:r>
            <a:r>
              <a:rPr lang="en-US" altLang="zh-CN" sz="2000">
                <a:latin typeface="Arial" panose="020B0604020202020204" pitchFamily="34" charset="0"/>
                <a:ea typeface="宋体" panose="02010600030101010101" pitchFamily="2" charset="-122"/>
              </a:rPr>
              <a:t>GUI,OS,DATABASE</a:t>
            </a:r>
            <a:r>
              <a:rPr lang="zh-CN" altLang="en-US" sz="2000" dirty="0">
                <a:latin typeface="Arial" panose="020B0604020202020204" pitchFamily="34" charset="0"/>
                <a:ea typeface="宋体" panose="02010600030101010101" pitchFamily="2" charset="-122"/>
              </a:rPr>
              <a:t>等）</a:t>
            </a:r>
            <a:endParaRPr lang="zh-CN" altLang="en-US" sz="20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详细设计类</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类的协作、 接口、属性、操作</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设计数据库、文件管理和处理需要的类</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设计（细化）类的行为表示（从行为模型中导出，</a:t>
            </a:r>
            <a:r>
              <a:rPr lang="zh-CN" altLang="en-US" sz="2400" b="1" i="1" dirty="0">
                <a:latin typeface="Arial" panose="020B0604020202020204" pitchFamily="34" charset="0"/>
                <a:ea typeface="宋体" panose="02010600030101010101" pitchFamily="2" charset="-122"/>
              </a:rPr>
              <a:t>如果有</a:t>
            </a:r>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设计（细化）部署图</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软硬件部署</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检查与重构</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endParaRPr lang="zh-CN" altLang="en-US" sz="2400" dirty="0">
              <a:latin typeface="Arial" panose="020B0604020202020204" pitchFamily="34" charset="0"/>
              <a:ea typeface="宋体" panose="02010600030101010101" pitchFamily="2" charset="-122"/>
            </a:endParaRPr>
          </a:p>
          <a:p>
            <a:pPr marL="342900" indent="-342900" algn="ctr" eaLnBrk="0" hangingPunct="0">
              <a:lnSpc>
                <a:spcPct val="90000"/>
              </a:lnSpc>
              <a:spcBef>
                <a:spcPct val="20000"/>
              </a:spcBef>
              <a:buClr>
                <a:srgbClr val="52A930"/>
              </a:buClr>
            </a:pPr>
            <a:r>
              <a:rPr lang="zh-CN" altLang="en-US" sz="2800" dirty="0">
                <a:solidFill>
                  <a:srgbClr val="FF0000"/>
                </a:solidFill>
                <a:latin typeface="Arial" panose="020B0604020202020204" pitchFamily="34" charset="0"/>
                <a:ea typeface="宋体" panose="02010600030101010101" pitchFamily="2" charset="-122"/>
              </a:rPr>
              <a:t>标识、详细设计、部署类</a:t>
            </a:r>
            <a:endParaRPr lang="zh-CN" altLang="en-US" sz="2800"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229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2291" name="Rectangle 4"/>
          <p:cNvSpPr/>
          <p:nvPr/>
        </p:nvSpPr>
        <p:spPr>
          <a:xfrm>
            <a:off x="179388" y="225425"/>
            <a:ext cx="8534400" cy="381000"/>
          </a:xfrm>
          <a:prstGeom prst="rect">
            <a:avLst/>
          </a:prstGeom>
          <a:noFill/>
          <a:ln w="9525">
            <a:noFill/>
          </a:ln>
        </p:spPr>
        <p:txBody>
          <a:bodyPr anchor="ctr" anchorCtr="0"/>
          <a:p>
            <a:r>
              <a:rPr lang="en-US" altLang="ja-JP" b="1">
                <a:latin typeface="Arial" panose="020B0604020202020204" pitchFamily="34" charset="0"/>
              </a:rPr>
              <a:t>Chapter </a:t>
            </a:r>
            <a:r>
              <a:rPr lang="en-US" altLang="zh-CN" b="1">
                <a:latin typeface="Arial" panose="020B0604020202020204" pitchFamily="34" charset="0"/>
              </a:rPr>
              <a:t>9</a:t>
            </a:r>
            <a:r>
              <a:rPr lang="en-US" altLang="ja-JP" b="1">
                <a:latin typeface="Arial" panose="020B0604020202020204" pitchFamily="34" charset="0"/>
              </a:rPr>
              <a:t>  </a:t>
            </a:r>
            <a:r>
              <a:rPr lang="en-US" altLang="zh-CN" b="1">
                <a:latin typeface="Arial" panose="020B0604020202020204" pitchFamily="34" charset="0"/>
              </a:rPr>
              <a:t>Design</a:t>
            </a:r>
            <a:r>
              <a:rPr lang="en-US" altLang="ja-JP" b="1">
                <a:latin typeface="Arial" panose="020B0604020202020204" pitchFamily="34" charset="0"/>
              </a:rPr>
              <a:t> </a:t>
            </a:r>
            <a:r>
              <a:rPr lang="en-US" altLang="zh-CN" b="1">
                <a:latin typeface="Arial" panose="020B0604020202020204" pitchFamily="34" charset="0"/>
              </a:rPr>
              <a:t>Concepts</a:t>
            </a:r>
            <a:endParaRPr lang="en-US" altLang="ja-JP" b="1">
              <a:latin typeface="Arial" panose="020B0604020202020204" pitchFamily="34" charset="0"/>
            </a:endParaRPr>
          </a:p>
        </p:txBody>
      </p:sp>
      <p:sp>
        <p:nvSpPr>
          <p:cNvPr id="12292" name="Rectangle 5"/>
          <p:cNvSpPr/>
          <p:nvPr/>
        </p:nvSpPr>
        <p:spPr>
          <a:xfrm>
            <a:off x="431800" y="1052513"/>
            <a:ext cx="8424863" cy="4473575"/>
          </a:xfrm>
          <a:prstGeom prst="rect">
            <a:avLst/>
          </a:prstGeom>
          <a:noFill/>
          <a:ln w="9525">
            <a:noFill/>
          </a:ln>
        </p:spPr>
        <p:txBody>
          <a:bodyPr>
            <a:spAutoFit/>
          </a:bodyPr>
          <a:p>
            <a:pPr marL="609600" indent="-609600"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Design within the context of software engineering</a:t>
            </a:r>
            <a:endParaRPr lang="en-US" altLang="ja-JP" sz="2400">
              <a:latin typeface="Arial" panose="020B0604020202020204" pitchFamily="34" charset="0"/>
            </a:endParaRPr>
          </a:p>
          <a:p>
            <a:pPr marL="609600" indent="-609600"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Design Process and Design Quality</a:t>
            </a:r>
            <a:endParaRPr lang="en-US" altLang="ja-JP" sz="2400">
              <a:latin typeface="Arial" panose="020B0604020202020204" pitchFamily="34" charset="0"/>
            </a:endParaRPr>
          </a:p>
          <a:p>
            <a:pPr marL="609600" indent="-609600"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Design Concepts</a:t>
            </a:r>
            <a:endParaRPr lang="en-US" altLang="zh-CN" sz="2400">
              <a:latin typeface="Arial" panose="020B0604020202020204" pitchFamily="34" charset="0"/>
            </a:endParaRPr>
          </a:p>
          <a:p>
            <a:pPr marL="609600" indent="-609600" eaLnBrk="0" hangingPunct="0">
              <a:buClr>
                <a:schemeClr val="folHlink"/>
              </a:buClr>
              <a:buFont typeface="Wingdings" panose="05000000000000000000" pitchFamily="2" charset="2"/>
              <a:buChar char="n"/>
            </a:pPr>
            <a:r>
              <a:rPr lang="en-US" altLang="zh-CN" sz="2400">
                <a:latin typeface="Arial" panose="020B0604020202020204" pitchFamily="34" charset="0"/>
              </a:rPr>
              <a:t> Design Model</a:t>
            </a:r>
            <a:endParaRPr lang="en-US" altLang="zh-CN" sz="2400">
              <a:latin typeface="Arial" panose="020B0604020202020204" pitchFamily="34" charset="0"/>
            </a:endParaRPr>
          </a:p>
          <a:p>
            <a:pPr marL="609600" indent="-609600" eaLnBrk="0" hangingPunct="0">
              <a:buClr>
                <a:schemeClr val="folHlink"/>
              </a:buClr>
              <a:buFont typeface="Wingdings" panose="05000000000000000000" pitchFamily="2" charset="2"/>
            </a:pPr>
            <a:endParaRPr lang="en-US" altLang="zh-CN" sz="2400">
              <a:latin typeface="Arial" panose="020B0604020202020204" pitchFamily="34" charset="0"/>
            </a:endParaRPr>
          </a:p>
          <a:p>
            <a:pPr marL="609600" indent="-609600" eaLnBrk="0" hangingPunct="0">
              <a:buClr>
                <a:schemeClr val="folHlink"/>
              </a:buClr>
              <a:buFont typeface="Wingdings" panose="05000000000000000000" pitchFamily="2" charset="2"/>
              <a:buChar char="n"/>
            </a:pPr>
            <a:r>
              <a:rPr lang="en-US" altLang="zh-CN" sz="2400">
                <a:solidFill>
                  <a:srgbClr val="000000"/>
                </a:solidFill>
                <a:latin typeface="Palatino" pitchFamily="-128" charset="0"/>
                <a:ea typeface="宋体" panose="02010600030101010101" pitchFamily="2" charset="-122"/>
              </a:rPr>
              <a:t>Data Design Elements</a:t>
            </a:r>
            <a:endParaRPr lang="en-US" altLang="zh-CN" sz="2400">
              <a:solidFill>
                <a:srgbClr val="000000"/>
              </a:solidFill>
              <a:latin typeface="Palatino" pitchFamily="-128" charset="0"/>
              <a:ea typeface="宋体" panose="02010600030101010101" pitchFamily="2" charset="-122"/>
            </a:endParaRPr>
          </a:p>
          <a:p>
            <a:pPr marL="609600" indent="-609600" eaLnBrk="0" hangingPunct="0">
              <a:buClr>
                <a:schemeClr val="folHlink"/>
              </a:buClr>
              <a:buFont typeface="Wingdings" panose="05000000000000000000" pitchFamily="2" charset="2"/>
              <a:buChar char="n"/>
            </a:pPr>
            <a:r>
              <a:rPr lang="en-US" altLang="zh-CN" sz="2400">
                <a:solidFill>
                  <a:srgbClr val="000000"/>
                </a:solidFill>
                <a:latin typeface="Palatino" pitchFamily="-128" charset="0"/>
                <a:ea typeface="宋体" panose="02010600030101010101" pitchFamily="2" charset="-122"/>
              </a:rPr>
              <a:t>Architectural Design Elements</a:t>
            </a:r>
            <a:endParaRPr lang="en-US" altLang="zh-CN" sz="2400">
              <a:solidFill>
                <a:srgbClr val="000000"/>
              </a:solidFill>
              <a:latin typeface="Palatino" pitchFamily="-128" charset="0"/>
              <a:ea typeface="宋体" panose="02010600030101010101" pitchFamily="2" charset="-122"/>
            </a:endParaRPr>
          </a:p>
          <a:p>
            <a:pPr marL="609600" indent="-609600" eaLnBrk="0" hangingPunct="0">
              <a:buClr>
                <a:schemeClr val="folHlink"/>
              </a:buClr>
              <a:buFont typeface="Wingdings" panose="05000000000000000000" pitchFamily="2" charset="2"/>
              <a:buChar char="n"/>
            </a:pPr>
            <a:r>
              <a:rPr lang="en-US" altLang="zh-CN" sz="2400">
                <a:solidFill>
                  <a:srgbClr val="000000"/>
                </a:solidFill>
                <a:latin typeface="Palatino" pitchFamily="-128" charset="0"/>
                <a:ea typeface="宋体" panose="02010600030101010101" pitchFamily="2" charset="-122"/>
              </a:rPr>
              <a:t>Interface Design Elements</a:t>
            </a:r>
            <a:endParaRPr lang="en-US" altLang="zh-CN" sz="2400">
              <a:solidFill>
                <a:srgbClr val="000000"/>
              </a:solidFill>
              <a:latin typeface="Palatino" pitchFamily="-128" charset="0"/>
              <a:ea typeface="宋体" panose="02010600030101010101" pitchFamily="2" charset="-122"/>
            </a:endParaRPr>
          </a:p>
          <a:p>
            <a:pPr marL="609600" indent="-609600" eaLnBrk="0" hangingPunct="0">
              <a:buClr>
                <a:schemeClr val="folHlink"/>
              </a:buClr>
              <a:buFont typeface="Wingdings" panose="05000000000000000000" pitchFamily="2" charset="2"/>
              <a:buChar char="n"/>
            </a:pPr>
            <a:r>
              <a:rPr lang="en-US" altLang="zh-CN" sz="2400">
                <a:solidFill>
                  <a:srgbClr val="000000"/>
                </a:solidFill>
                <a:latin typeface="Palatino" pitchFamily="-128" charset="0"/>
                <a:ea typeface="宋体" panose="02010600030101010101" pitchFamily="2" charset="-122"/>
              </a:rPr>
              <a:t>Component-level</a:t>
            </a:r>
            <a:r>
              <a:rPr lang="en-US" altLang="zh-CN" sz="2400">
                <a:latin typeface="Arial" panose="020B0604020202020204" pitchFamily="34" charset="0"/>
              </a:rPr>
              <a:t> </a:t>
            </a:r>
            <a:r>
              <a:rPr lang="en-US" altLang="zh-CN" sz="2400">
                <a:solidFill>
                  <a:srgbClr val="000000"/>
                </a:solidFill>
                <a:latin typeface="Palatino" pitchFamily="-128" charset="0"/>
                <a:ea typeface="宋体" panose="02010600030101010101" pitchFamily="2" charset="-122"/>
              </a:rPr>
              <a:t>Design</a:t>
            </a:r>
            <a:r>
              <a:rPr lang="en-US" altLang="zh-CN" sz="2400">
                <a:latin typeface="Arial" panose="020B0604020202020204" pitchFamily="34" charset="0"/>
              </a:rPr>
              <a:t> </a:t>
            </a:r>
            <a:r>
              <a:rPr lang="en-US" altLang="zh-CN" sz="2400">
                <a:solidFill>
                  <a:srgbClr val="000000"/>
                </a:solidFill>
                <a:latin typeface="Palatino" pitchFamily="-128" charset="0"/>
                <a:ea typeface="宋体" panose="02010600030101010101" pitchFamily="2" charset="-122"/>
              </a:rPr>
              <a:t>Elements</a:t>
            </a:r>
            <a:endParaRPr lang="en-US" altLang="zh-CN" sz="2400">
              <a:solidFill>
                <a:srgbClr val="000000"/>
              </a:solidFill>
              <a:latin typeface="Palatino" pitchFamily="-128" charset="0"/>
              <a:ea typeface="宋体" panose="02010600030101010101" pitchFamily="2" charset="-122"/>
            </a:endParaRPr>
          </a:p>
          <a:p>
            <a:pPr marL="609600" indent="-609600" eaLnBrk="0" hangingPunct="0">
              <a:buClr>
                <a:schemeClr val="folHlink"/>
              </a:buClr>
              <a:buFont typeface="Wingdings" panose="05000000000000000000" pitchFamily="2" charset="2"/>
              <a:buChar char="n"/>
            </a:pPr>
            <a:r>
              <a:rPr lang="en-US" altLang="zh-CN" sz="2400">
                <a:solidFill>
                  <a:srgbClr val="000000"/>
                </a:solidFill>
                <a:latin typeface="Palatino" pitchFamily="-128" charset="0"/>
                <a:ea typeface="宋体" panose="02010600030101010101" pitchFamily="2" charset="-122"/>
              </a:rPr>
              <a:t>Deployment-level</a:t>
            </a:r>
            <a:r>
              <a:rPr lang="en-US" altLang="zh-CN" sz="2400">
                <a:latin typeface="Arial" panose="020B0604020202020204" pitchFamily="34" charset="0"/>
              </a:rPr>
              <a:t> </a:t>
            </a:r>
            <a:r>
              <a:rPr lang="en-US" altLang="zh-CN" sz="2400">
                <a:solidFill>
                  <a:srgbClr val="000000"/>
                </a:solidFill>
                <a:latin typeface="Palatino" pitchFamily="-128" charset="0"/>
                <a:ea typeface="宋体" panose="02010600030101010101" pitchFamily="2" charset="-122"/>
              </a:rPr>
              <a:t>Design</a:t>
            </a:r>
            <a:r>
              <a:rPr lang="en-US" altLang="zh-CN" sz="2400">
                <a:latin typeface="Arial" panose="020B0604020202020204" pitchFamily="34" charset="0"/>
              </a:rPr>
              <a:t> </a:t>
            </a:r>
            <a:r>
              <a:rPr lang="en-US" altLang="zh-CN" sz="2400">
                <a:solidFill>
                  <a:srgbClr val="000000"/>
                </a:solidFill>
                <a:latin typeface="Palatino" pitchFamily="-128" charset="0"/>
                <a:ea typeface="宋体" panose="02010600030101010101" pitchFamily="2" charset="-122"/>
              </a:rPr>
              <a:t>Elements</a:t>
            </a:r>
            <a:endParaRPr lang="en-US" altLang="zh-CN" sz="2400">
              <a:solidFill>
                <a:srgbClr val="000000"/>
              </a:solidFill>
              <a:latin typeface="Palatino" pitchFamily="-128" charset="0"/>
              <a:ea typeface="宋体" panose="02010600030101010101" pitchFamily="2" charset="-122"/>
            </a:endParaRPr>
          </a:p>
          <a:p>
            <a:pPr marL="609600" indent="-609600"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marL="1066800" lvl="1" indent="-609600" eaLnBrk="0" hangingPunct="0">
              <a:buClr>
                <a:schemeClr val="folHlink"/>
              </a:buClr>
              <a:buFontTx/>
              <a:buChar char="n"/>
            </a:pPr>
            <a:endParaRPr lang="en-US" altLang="ja-JP" sz="2400">
              <a:latin typeface="Arial" panose="020B0604020202020204" pitchFamily="34" charset="0"/>
            </a:endParaRPr>
          </a:p>
        </p:txBody>
      </p:sp>
      <p:sp>
        <p:nvSpPr>
          <p:cNvPr id="12293" name="Text Box 6"/>
          <p:cNvSpPr txBox="1"/>
          <p:nvPr/>
        </p:nvSpPr>
        <p:spPr>
          <a:xfrm>
            <a:off x="179388" y="657225"/>
            <a:ext cx="1431925" cy="519113"/>
          </a:xfrm>
          <a:prstGeom prst="rect">
            <a:avLst/>
          </a:prstGeom>
          <a:noFill/>
          <a:ln w="9525">
            <a:noFill/>
          </a:ln>
        </p:spPr>
        <p:txBody>
          <a:bodyPr>
            <a:spAutoFit/>
          </a:bodyPr>
          <a:p>
            <a:pPr eaLnBrk="0" hangingPunct="0"/>
            <a:r>
              <a:rPr lang="en-US" altLang="ja-JP" sz="2800">
                <a:latin typeface="Arial" panose="020B0604020202020204" pitchFamily="34" charset="0"/>
              </a:rPr>
              <a:t>Content</a:t>
            </a:r>
            <a:endParaRPr lang="en-US" altLang="ja-JP" sz="2800">
              <a:latin typeface="Arial" panose="020B0604020202020204" pitchFamily="34" charset="0"/>
            </a:endParaRPr>
          </a:p>
        </p:txBody>
      </p:sp>
      <p:pic>
        <p:nvPicPr>
          <p:cNvPr id="12294"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 y="44450"/>
            <a:ext cx="8458200" cy="678611"/>
          </a:xfrm>
        </p:spPr>
        <p:txBody>
          <a:bodyPr>
            <a:noAutofit/>
          </a:bodyPr>
          <a:lstStyle/>
          <a:p>
            <a:r>
              <a:rPr lang="en-US" sz="3200" noProof="0" dirty="0"/>
              <a:t>Common Design Characteristics</a:t>
            </a:r>
            <a:r>
              <a:rPr lang="zh-CN" altLang="en-US" sz="3200" noProof="0" dirty="0">
                <a:ea typeface="宋体" panose="02010600030101010101" pitchFamily="2" charset="-122"/>
              </a:rPr>
              <a:t>（参考）</a:t>
            </a:r>
            <a:endParaRPr lang="zh-CN" altLang="en-US" sz="3200" noProof="0" dirty="0">
              <a:ea typeface="宋体" panose="02010600030101010101" pitchFamily="2" charset="-122"/>
            </a:endParaRPr>
          </a:p>
        </p:txBody>
      </p:sp>
      <p:sp>
        <p:nvSpPr>
          <p:cNvPr id="4" name="Content Placeholder 3"/>
          <p:cNvSpPr>
            <a:spLocks noGrp="1"/>
          </p:cNvSpPr>
          <p:nvPr>
            <p:ph sz="quarter" idx="11"/>
          </p:nvPr>
        </p:nvSpPr>
        <p:spPr/>
        <p:txBody>
          <a:bodyPr vert="horz" lIns="91440" tIns="45720" rIns="91440" bIns="45720" rtlCol="0">
            <a:noAutofit/>
          </a:bodyPr>
          <a:lstStyle/>
          <a:p>
            <a:pPr marL="0" indent="0">
              <a:buNone/>
            </a:pPr>
            <a:r>
              <a:rPr lang="en-US" sz="2400" noProof="0" dirty="0"/>
              <a:t>Each new software design methodology introduces unique heuristics and notions – yet they each contain:</a:t>
            </a:r>
            <a:endParaRPr lang="en-US" sz="2400" noProof="0" dirty="0"/>
          </a:p>
          <a:p>
            <a:pPr marL="403225" indent="-403225">
              <a:spcBef>
                <a:spcPts val="1000"/>
              </a:spcBef>
              <a:spcAft>
                <a:spcPts val="0"/>
              </a:spcAft>
              <a:buFont typeface="+mj-lt"/>
              <a:buAutoNum type="arabicPeriod"/>
            </a:pPr>
            <a:r>
              <a:rPr lang="en-US" sz="2400" noProof="0" dirty="0"/>
              <a:t>A mechanism for the translating the requirements model into a design representation.</a:t>
            </a:r>
            <a:r>
              <a:rPr lang="zh-CN" altLang="en-US" sz="2400" dirty="0">
                <a:solidFill>
                  <a:srgbClr val="0070C0"/>
                </a:solidFill>
                <a:ea typeface="宋体" panose="02010600030101010101" pitchFamily="2" charset="-122"/>
                <a:sym typeface="+mn-ea"/>
              </a:rPr>
              <a:t>需求模型</a:t>
            </a:r>
            <a:r>
              <a:rPr lang="en-US" altLang="zh-CN" sz="2400">
                <a:solidFill>
                  <a:srgbClr val="0070C0"/>
                </a:solidFill>
                <a:ea typeface="宋体" panose="02010600030101010101" pitchFamily="2" charset="-122"/>
                <a:sym typeface="+mn-ea"/>
              </a:rPr>
              <a:t>-》</a:t>
            </a:r>
            <a:r>
              <a:rPr lang="zh-CN" altLang="en-US" sz="2400" dirty="0">
                <a:solidFill>
                  <a:srgbClr val="0070C0"/>
                </a:solidFill>
                <a:ea typeface="宋体" panose="02010600030101010101" pitchFamily="2" charset="-122"/>
                <a:sym typeface="+mn-ea"/>
              </a:rPr>
              <a:t>设计模型</a:t>
            </a:r>
            <a:endParaRPr lang="en-US" sz="2400" noProof="0" dirty="0"/>
          </a:p>
          <a:p>
            <a:pPr marL="403225" indent="-403225">
              <a:spcBef>
                <a:spcPts val="1000"/>
              </a:spcBef>
              <a:spcAft>
                <a:spcPts val="0"/>
              </a:spcAft>
              <a:buFont typeface="+mj-lt"/>
              <a:buAutoNum type="arabicPeriod"/>
            </a:pPr>
            <a:r>
              <a:rPr lang="en-US" sz="2400" noProof="0" dirty="0"/>
              <a:t>A notation for representing functional components and their interfaces.</a:t>
            </a:r>
            <a:r>
              <a:rPr lang="zh-CN" altLang="en-US" sz="2400" dirty="0">
                <a:solidFill>
                  <a:srgbClr val="0070C0"/>
                </a:solidFill>
                <a:ea typeface="宋体" panose="02010600030101010101" pitchFamily="2" charset="-122"/>
                <a:sym typeface="+mn-ea"/>
              </a:rPr>
              <a:t>表示功能性构件及它们之间的接口</a:t>
            </a:r>
            <a:endParaRPr lang="en-US" sz="2400" noProof="0" dirty="0"/>
          </a:p>
          <a:p>
            <a:pPr marL="403225" indent="-403225">
              <a:spcBef>
                <a:spcPts val="1000"/>
              </a:spcBef>
              <a:spcAft>
                <a:spcPts val="0"/>
              </a:spcAft>
              <a:buFont typeface="+mj-lt"/>
              <a:buAutoNum type="arabicPeriod"/>
            </a:pPr>
            <a:r>
              <a:rPr lang="en-US" sz="2400" noProof="0" dirty="0"/>
              <a:t>Heuristics for refinement and partitioning.</a:t>
            </a:r>
            <a:r>
              <a:rPr lang="zh-CN" altLang="en-US" sz="2400" dirty="0">
                <a:solidFill>
                  <a:srgbClr val="0070C0"/>
                </a:solidFill>
                <a:ea typeface="宋体" panose="02010600030101010101" pitchFamily="2" charset="-122"/>
                <a:sym typeface="+mn-ea"/>
              </a:rPr>
              <a:t>精化和分割的启发式方法</a:t>
            </a:r>
            <a:endParaRPr lang="en-US" sz="2400" noProof="0" dirty="0"/>
          </a:p>
          <a:p>
            <a:pPr marL="403225" indent="-403225">
              <a:spcBef>
                <a:spcPts val="1000"/>
              </a:spcBef>
              <a:spcAft>
                <a:spcPts val="0"/>
              </a:spcAft>
              <a:buFont typeface="+mj-lt"/>
              <a:buAutoNum type="arabicPeriod"/>
            </a:pPr>
            <a:r>
              <a:rPr lang="en-US" sz="2400" noProof="0" dirty="0"/>
              <a:t>Guidelines for quality assessment.</a:t>
            </a:r>
            <a:r>
              <a:rPr lang="zh-CN" altLang="en-US" sz="2400" dirty="0">
                <a:solidFill>
                  <a:srgbClr val="0070C0"/>
                </a:solidFill>
                <a:ea typeface="宋体" panose="02010600030101010101" pitchFamily="2" charset="-122"/>
                <a:sym typeface="+mn-ea"/>
              </a:rPr>
              <a:t>质量评估的指导原则</a:t>
            </a:r>
            <a:endParaRPr lang="zh-CN" altLang="en-US" sz="2400" dirty="0">
              <a:solidFill>
                <a:srgbClr val="0070C0"/>
              </a:solidFill>
              <a:ea typeface="宋体" panose="02010600030101010101" pitchFamily="2" charset="-122"/>
            </a:endParaRPr>
          </a:p>
          <a:p>
            <a:pPr marL="403225" indent="-403225">
              <a:spcBef>
                <a:spcPts val="1000"/>
              </a:spcBef>
              <a:spcAft>
                <a:spcPts val="0"/>
              </a:spcAft>
              <a:buFont typeface="+mj-lt"/>
              <a:buAutoNum type="arabicPeriod"/>
            </a:pPr>
            <a:endParaRPr lang="zh-CN" altLang="en-US" sz="2400" dirty="0">
              <a:solidFill>
                <a:srgbClr val="0070C0"/>
              </a:solidFill>
              <a:ea typeface="宋体" panose="02010600030101010101" pitchFamily="2" charset="-122"/>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348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34851" name="Rectangle 6"/>
          <p:cNvSpPr>
            <a:spLocks noRot="1"/>
          </p:cNvSpPr>
          <p:nvPr/>
        </p:nvSpPr>
        <p:spPr>
          <a:xfrm>
            <a:off x="0" y="0"/>
            <a:ext cx="9793288" cy="777875"/>
          </a:xfrm>
          <a:prstGeom prst="rect">
            <a:avLst/>
          </a:prstGeom>
          <a:noFill/>
          <a:ln w="9525">
            <a:noFill/>
          </a:ln>
        </p:spPr>
        <p:txBody>
          <a:bodyPr anchor="ctr" anchorCtr="0"/>
          <a:p>
            <a:pPr eaLnBrk="0" hangingPunct="0"/>
            <a:r>
              <a:rPr lang="zh-CN" altLang="en-US" dirty="0">
                <a:latin typeface="宋体" panose="02010600030101010101" pitchFamily="2" charset="-122"/>
                <a:ea typeface="宋体" panose="02010600030101010101" pitchFamily="2" charset="-122"/>
              </a:rPr>
              <a:t>举例：在类或构件协作时说明消息的细节（参考）</a:t>
            </a:r>
            <a:endParaRPr lang="zh-CN" altLang="en-US" dirty="0">
              <a:latin typeface="宋体" panose="02010600030101010101" pitchFamily="2" charset="-122"/>
              <a:ea typeface="宋体" panose="02010600030101010101" pitchFamily="2" charset="-122"/>
            </a:endParaRPr>
          </a:p>
          <a:p>
            <a:pPr eaLnBrk="0" hangingPunct="0"/>
            <a:endParaRPr lang="en-US" altLang="ja-JP" sz="2000">
              <a:latin typeface="宋体" panose="02010600030101010101" pitchFamily="2" charset="-122"/>
              <a:ea typeface="宋体" panose="02010600030101010101" pitchFamily="2" charset="-122"/>
            </a:endParaRPr>
          </a:p>
        </p:txBody>
      </p:sp>
      <p:sp>
        <p:nvSpPr>
          <p:cNvPr id="334853" name="文本框 177158"/>
          <p:cNvSpPr txBox="1"/>
          <p:nvPr/>
        </p:nvSpPr>
        <p:spPr>
          <a:xfrm>
            <a:off x="323850" y="4724400"/>
            <a:ext cx="8820150" cy="1370013"/>
          </a:xfrm>
          <a:prstGeom prst="rect">
            <a:avLst/>
          </a:prstGeom>
          <a:noFill/>
          <a:ln w="9525">
            <a:noFill/>
          </a:ln>
        </p:spPr>
        <p:txBody>
          <a:bodyPr>
            <a:spAutoFit/>
          </a:bodyPr>
          <a:p>
            <a:pPr eaLnBrk="0" hangingPunct="0">
              <a:spcBef>
                <a:spcPct val="50000"/>
              </a:spcBef>
            </a:pPr>
            <a:r>
              <a:rPr lang="en-US" altLang="zh-CN" sz="2400" err="1">
                <a:latin typeface="Arial" panose="020B0604020202020204" pitchFamily="34" charset="0"/>
                <a:ea typeface="宋体" panose="02010600030101010101" pitchFamily="2" charset="-122"/>
              </a:rPr>
              <a:t>buildJob</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建立工作单  </a:t>
            </a:r>
            <a:r>
              <a:rPr lang="en-US" altLang="zh-CN" sz="2400" err="1">
                <a:latin typeface="Arial" panose="020B0604020202020204" pitchFamily="34" charset="0"/>
                <a:ea typeface="宋体" panose="02010600030101010101" pitchFamily="2" charset="-122"/>
              </a:rPr>
              <a:t>JobQueue</a:t>
            </a:r>
            <a:r>
              <a:rPr lang="zh-CN" altLang="en-US" sz="2400" dirty="0">
                <a:latin typeface="Arial" panose="020B0604020202020204" pitchFamily="34" charset="0"/>
                <a:ea typeface="宋体" panose="02010600030101010101" pitchFamily="2" charset="-122"/>
              </a:rPr>
              <a:t>工作队列排序（检查优先级）</a:t>
            </a:r>
            <a:endParaRPr lang="zh-CN" altLang="en-US" sz="2400" dirty="0">
              <a:latin typeface="Arial" panose="020B0604020202020204" pitchFamily="34" charset="0"/>
              <a:ea typeface="宋体" panose="02010600030101010101" pitchFamily="2" charset="-122"/>
            </a:endParaRPr>
          </a:p>
          <a:p>
            <a:pPr eaLnBrk="0" hangingPunct="0">
              <a:spcBef>
                <a:spcPct val="50000"/>
              </a:spcBef>
            </a:pPr>
            <a:r>
              <a:rPr lang="en-US" altLang="zh-CN" sz="240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个对象相互协作，为生产线准备印刷作业，箭头表示对象间专递的消息</a:t>
            </a:r>
            <a:endParaRPr lang="zh-CN" altLang="en-US" sz="2400" dirty="0">
              <a:latin typeface="Arial" panose="020B0604020202020204" pitchFamily="34" charset="0"/>
              <a:ea typeface="宋体" panose="02010600030101010101" pitchFamily="2" charset="-122"/>
            </a:endParaRPr>
          </a:p>
        </p:txBody>
      </p:sp>
      <p:sp>
        <p:nvSpPr>
          <p:cNvPr id="334854" name="Rectangle 6"/>
          <p:cNvSpPr>
            <a:spLocks noRot="1"/>
          </p:cNvSpPr>
          <p:nvPr/>
        </p:nvSpPr>
        <p:spPr>
          <a:xfrm>
            <a:off x="0" y="1052830"/>
            <a:ext cx="2787650" cy="431800"/>
          </a:xfrm>
          <a:prstGeom prst="rect">
            <a:avLst/>
          </a:prstGeom>
          <a:noFill/>
          <a:ln w="9525">
            <a:noFill/>
          </a:ln>
        </p:spPr>
        <p:txBody>
          <a:bodyPr anchor="ctr" anchorCtr="0"/>
          <a:p>
            <a:pPr eaLnBrk="0" hangingPunct="0"/>
            <a:r>
              <a:rPr lang="en-US" altLang="ja-JP" sz="1800" b="1">
                <a:latin typeface="Arial" panose="020B0604020202020204" pitchFamily="34" charset="0"/>
              </a:rPr>
              <a:t>Collaboration Diagram</a:t>
            </a:r>
            <a:endParaRPr lang="ja-JP" altLang="en-US" sz="1800" b="1" dirty="0">
              <a:latin typeface="Arial" panose="020B0604020202020204" pitchFamily="34" charset="0"/>
            </a:endParaRPr>
          </a:p>
        </p:txBody>
      </p:sp>
      <p:pic>
        <p:nvPicPr>
          <p:cNvPr id="5" name="Picture 4" descr="The diagram shows a collaboration diagram with message detai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87650" y="764540"/>
            <a:ext cx="5625465" cy="372999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51" name="Rectangle 6"/>
          <p:cNvSpPr>
            <a:spLocks noRot="1"/>
          </p:cNvSpPr>
          <p:nvPr/>
        </p:nvSpPr>
        <p:spPr>
          <a:xfrm>
            <a:off x="0" y="0"/>
            <a:ext cx="9793288" cy="777875"/>
          </a:xfrm>
          <a:prstGeom prst="rect">
            <a:avLst/>
          </a:prstGeom>
          <a:noFill/>
          <a:ln w="9525">
            <a:noFill/>
          </a:ln>
        </p:spPr>
        <p:txBody>
          <a:bodyPr anchor="ctr" anchorCtr="0"/>
          <a:p>
            <a:pPr eaLnBrk="0" hangingPunct="0"/>
            <a:r>
              <a:rPr lang="zh-CN" altLang="en-US" dirty="0">
                <a:latin typeface="宋体" panose="02010600030101010101" pitchFamily="2" charset="-122"/>
                <a:ea typeface="宋体" panose="02010600030101010101" pitchFamily="2" charset="-122"/>
              </a:rPr>
              <a:t>举例：</a:t>
            </a:r>
            <a:r>
              <a:rPr lang="zh-CN" altLang="en-US">
                <a:latin typeface="宋体" panose="02010600030101010101" pitchFamily="2" charset="-122"/>
                <a:ea typeface="宋体" panose="02010600030101010101" pitchFamily="2" charset="-122"/>
                <a:cs typeface="宋体" panose="02010600030101010101" pitchFamily="2" charset="-122"/>
                <a:sym typeface="+mn-ea"/>
              </a:rPr>
              <a:t>构件图</a:t>
            </a:r>
            <a:r>
              <a:rPr lang="zh-CN" altLang="en-US" dirty="0">
                <a:latin typeface="宋体" panose="02010600030101010101" pitchFamily="2" charset="-122"/>
                <a:ea typeface="宋体" panose="02010600030101010101" pitchFamily="2" charset="-122"/>
              </a:rPr>
              <a:t>（参考）</a:t>
            </a:r>
            <a:endParaRPr lang="zh-CN" altLang="en-US" dirty="0">
              <a:latin typeface="宋体" panose="02010600030101010101" pitchFamily="2" charset="-122"/>
              <a:ea typeface="宋体" panose="02010600030101010101" pitchFamily="2" charset="-122"/>
            </a:endParaRPr>
          </a:p>
          <a:p>
            <a:pPr eaLnBrk="0" hangingPunct="0"/>
            <a:endParaRPr lang="en-US" altLang="ja-JP" sz="2000">
              <a:latin typeface="宋体" panose="02010600030101010101" pitchFamily="2" charset="-122"/>
              <a:ea typeface="宋体" panose="02010600030101010101" pitchFamily="2" charset="-122"/>
            </a:endParaRPr>
          </a:p>
        </p:txBody>
      </p:sp>
      <p:sp>
        <p:nvSpPr>
          <p:cNvPr id="2" name="文本框 1"/>
          <p:cNvSpPr txBox="1"/>
          <p:nvPr/>
        </p:nvSpPr>
        <p:spPr>
          <a:xfrm>
            <a:off x="323215" y="836295"/>
            <a:ext cx="8603615" cy="3349625"/>
          </a:xfrm>
          <a:prstGeom prst="rect">
            <a:avLst/>
          </a:prstGeom>
          <a:noFill/>
        </p:spPr>
        <p:txBody>
          <a:bodyPr wrap="square" rtlCol="0" anchor="t">
            <a:noAutofit/>
          </a:bodyPr>
          <a:p>
            <a:r>
              <a:rPr lang="zh-CN" altLang="en-US" sz="1800">
                <a:latin typeface="宋体" panose="02010600030101010101" pitchFamily="2" charset="-122"/>
                <a:ea typeface="宋体" panose="02010600030101010101" pitchFamily="2" charset="-122"/>
                <a:cs typeface="宋体" panose="02010600030101010101" pitchFamily="2" charset="-122"/>
              </a:rPr>
              <a:t>构件图是用来表示系统中构件与构件之间，以及定义的类或接口与构件之间关系的图。在UML图中，接口和构件之间用实线连接表示实现关系Realization；而接口和构件之间用虚线箭头连接则表示依赖关系Dependency</a:t>
            </a:r>
            <a:endParaRPr lang="zh-CN" altLang="en-US" sz="1800">
              <a:latin typeface="宋体" panose="02010600030101010101" pitchFamily="2" charset="-122"/>
              <a:ea typeface="宋体" panose="02010600030101010101" pitchFamily="2" charset="-122"/>
              <a:cs typeface="宋体" panose="02010600030101010101" pitchFamily="2" charset="-122"/>
            </a:endParaRPr>
          </a:p>
          <a:p>
            <a:endParaRPr lang="zh-CN" altLang="en-US" sz="1800">
              <a:latin typeface="宋体" panose="02010600030101010101" pitchFamily="2" charset="-122"/>
              <a:ea typeface="宋体" panose="02010600030101010101" pitchFamily="2" charset="-122"/>
              <a:cs typeface="宋体" panose="02010600030101010101" pitchFamily="2" charset="-122"/>
            </a:endParaRPr>
          </a:p>
          <a:p>
            <a:endParaRPr lang="zh-CN" altLang="en-US" sz="1800">
              <a:latin typeface="宋体" panose="02010600030101010101" pitchFamily="2" charset="-122"/>
              <a:ea typeface="宋体" panose="02010600030101010101" pitchFamily="2" charset="-122"/>
              <a:cs typeface="宋体" panose="02010600030101010101" pitchFamily="2" charset="-122"/>
            </a:endParaRPr>
          </a:p>
        </p:txBody>
      </p:sp>
      <p:pic>
        <p:nvPicPr>
          <p:cNvPr id="100" name="图片 99"/>
          <p:cNvPicPr/>
          <p:nvPr>
            <p:custDataLst>
              <p:tags r:id="rId1"/>
            </p:custDataLst>
          </p:nvPr>
        </p:nvPicPr>
        <p:blipFill>
          <a:blip r:embed="rId2"/>
          <a:stretch>
            <a:fillRect/>
          </a:stretch>
        </p:blipFill>
        <p:spPr>
          <a:xfrm>
            <a:off x="1225550" y="2164715"/>
            <a:ext cx="6851650" cy="3012440"/>
          </a:xfrm>
          <a:prstGeom prst="rect">
            <a:avLst/>
          </a:prstGeom>
          <a:noFill/>
          <a:ln w="9525">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custDataLst>
              <p:tags r:id="rId1"/>
            </p:custDataLst>
          </p:nvPr>
        </p:nvGraphicFramePr>
        <p:xfrm>
          <a:off x="1249680" y="1445895"/>
          <a:ext cx="6644005" cy="3965575"/>
        </p:xfrm>
        <a:graphic>
          <a:graphicData uri="http://schemas.openxmlformats.org/presentationml/2006/ole">
            <mc:AlternateContent xmlns:mc="http://schemas.openxmlformats.org/markup-compatibility/2006">
              <mc:Choice xmlns:v="urn:schemas-microsoft-com:vml" Requires="v">
                <p:oleObj spid="_x0000_s3" name="" r:id="rId2" imgW="6638925" imgH="3962400" progId="Paint.Picture">
                  <p:embed/>
                </p:oleObj>
              </mc:Choice>
              <mc:Fallback>
                <p:oleObj name="" r:id="rId2" imgW="6638925" imgH="3962400" progId="Paint.Picture">
                  <p:embed/>
                  <p:pic>
                    <p:nvPicPr>
                      <p:cNvPr id="0" name="图片 2"/>
                      <p:cNvPicPr/>
                      <p:nvPr/>
                    </p:nvPicPr>
                    <p:blipFill>
                      <a:blip r:embed="rId3"/>
                      <a:stretch>
                        <a:fillRect/>
                      </a:stretch>
                    </p:blipFill>
                    <p:spPr>
                      <a:xfrm>
                        <a:off x="1249680" y="1445895"/>
                        <a:ext cx="6644005" cy="3965575"/>
                      </a:xfrm>
                      <a:prstGeom prst="rect">
                        <a:avLst/>
                      </a:prstGeom>
                    </p:spPr>
                  </p:pic>
                </p:oleObj>
              </mc:Fallback>
            </mc:AlternateContent>
          </a:graphicData>
        </a:graphic>
      </p:graphicFrame>
      <p:sp>
        <p:nvSpPr>
          <p:cNvPr id="4" name="文本框 3"/>
          <p:cNvSpPr txBox="1"/>
          <p:nvPr/>
        </p:nvSpPr>
        <p:spPr>
          <a:xfrm>
            <a:off x="179705" y="44450"/>
            <a:ext cx="6733540" cy="583565"/>
          </a:xfrm>
          <a:prstGeom prst="rect">
            <a:avLst/>
          </a:prstGeom>
          <a:noFill/>
        </p:spPr>
        <p:txBody>
          <a:bodyPr wrap="square" rtlCol="0" anchor="t">
            <a:spAutoFit/>
          </a:bodyPr>
          <a:p>
            <a:r>
              <a:rPr lang="zh-CN" altLang="en-US" dirty="0">
                <a:latin typeface="宋体" panose="02010600030101010101" pitchFamily="2" charset="-122"/>
                <a:ea typeface="宋体" panose="02010600030101010101" pitchFamily="2" charset="-122"/>
                <a:sym typeface="+mn-ea"/>
              </a:rPr>
              <a:t>举例：</a:t>
            </a:r>
            <a:r>
              <a:rPr lang="zh-CN" altLang="en-US">
                <a:latin typeface="宋体" panose="02010600030101010101" pitchFamily="2" charset="-122"/>
                <a:ea typeface="宋体" panose="02010600030101010101" pitchFamily="2" charset="-122"/>
                <a:cs typeface="宋体" panose="02010600030101010101" pitchFamily="2" charset="-122"/>
                <a:sym typeface="+mn-ea"/>
              </a:rPr>
              <a:t>构件接口表示</a:t>
            </a:r>
            <a:r>
              <a:rPr lang="zh-CN" altLang="en-US" dirty="0">
                <a:latin typeface="宋体" panose="02010600030101010101" pitchFamily="2" charset="-122"/>
                <a:ea typeface="宋体" panose="02010600030101010101" pitchFamily="2" charset="-122"/>
                <a:sym typeface="+mn-ea"/>
              </a:rPr>
              <a:t>（参考）</a:t>
            </a:r>
            <a:endParaRPr lang="zh-CN" altLang="en-US"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192530" y="1036320"/>
          <a:ext cx="6758305" cy="4785360"/>
        </p:xfrm>
        <a:graphic>
          <a:graphicData uri="http://schemas.openxmlformats.org/presentationml/2006/ole">
            <mc:AlternateContent xmlns:mc="http://schemas.openxmlformats.org/markup-compatibility/2006">
              <mc:Choice xmlns:v="urn:schemas-microsoft-com:vml" Requires="v">
                <p:oleObj spid="_x0000_s3" name="" r:id="rId1" imgW="6753225" imgH="4781550" progId="Paint.Picture">
                  <p:embed/>
                </p:oleObj>
              </mc:Choice>
              <mc:Fallback>
                <p:oleObj name="" r:id="rId1" imgW="6753225" imgH="4781550" progId="Paint.Picture">
                  <p:embed/>
                  <p:pic>
                    <p:nvPicPr>
                      <p:cNvPr id="0" name="图片 2"/>
                      <p:cNvPicPr/>
                      <p:nvPr/>
                    </p:nvPicPr>
                    <p:blipFill>
                      <a:blip r:embed="rId2"/>
                      <a:stretch>
                        <a:fillRect/>
                      </a:stretch>
                    </p:blipFill>
                    <p:spPr>
                      <a:xfrm>
                        <a:off x="1192530" y="1036320"/>
                        <a:ext cx="6758305" cy="4785360"/>
                      </a:xfrm>
                      <a:prstGeom prst="rect">
                        <a:avLst/>
                      </a:prstGeom>
                    </p:spPr>
                  </p:pic>
                </p:oleObj>
              </mc:Fallback>
            </mc:AlternateContent>
          </a:graphicData>
        </a:graphic>
      </p:graphicFrame>
      <p:sp>
        <p:nvSpPr>
          <p:cNvPr id="334851" name="Rectangle 6"/>
          <p:cNvSpPr>
            <a:spLocks noRot="1"/>
          </p:cNvSpPr>
          <p:nvPr/>
        </p:nvSpPr>
        <p:spPr>
          <a:xfrm>
            <a:off x="0" y="0"/>
            <a:ext cx="9793288" cy="777875"/>
          </a:xfrm>
          <a:prstGeom prst="rect">
            <a:avLst/>
          </a:prstGeom>
          <a:noFill/>
          <a:ln w="9525">
            <a:noFill/>
          </a:ln>
        </p:spPr>
        <p:txBody>
          <a:bodyPr anchor="ctr" anchorCtr="0"/>
          <a:p>
            <a:pPr eaLnBrk="0" hangingPunct="0"/>
            <a:r>
              <a:rPr lang="zh-CN" altLang="en-US" dirty="0">
                <a:latin typeface="宋体" panose="02010600030101010101" pitchFamily="2" charset="-122"/>
                <a:ea typeface="宋体" panose="02010600030101010101" pitchFamily="2" charset="-122"/>
              </a:rPr>
              <a:t>举例：</a:t>
            </a:r>
            <a:r>
              <a:rPr lang="zh-CN" altLang="en-US">
                <a:latin typeface="宋体" panose="02010600030101010101" pitchFamily="2" charset="-122"/>
                <a:ea typeface="宋体" panose="02010600030101010101" pitchFamily="2" charset="-122"/>
                <a:cs typeface="宋体" panose="02010600030101010101" pitchFamily="2" charset="-122"/>
                <a:sym typeface="+mn-ea"/>
              </a:rPr>
              <a:t>构件图</a:t>
            </a:r>
            <a:r>
              <a:rPr lang="zh-CN" altLang="en-US" dirty="0">
                <a:latin typeface="宋体" panose="02010600030101010101" pitchFamily="2" charset="-122"/>
                <a:ea typeface="宋体" panose="02010600030101010101" pitchFamily="2" charset="-122"/>
              </a:rPr>
              <a:t>（参考）</a:t>
            </a:r>
            <a:endParaRPr lang="zh-CN" altLang="en-US" dirty="0">
              <a:latin typeface="宋体" panose="02010600030101010101" pitchFamily="2" charset="-122"/>
              <a:ea typeface="宋体" panose="02010600030101010101" pitchFamily="2" charset="-122"/>
            </a:endParaRPr>
          </a:p>
          <a:p>
            <a:pPr eaLnBrk="0" hangingPunct="0"/>
            <a:endParaRPr lang="en-US" altLang="ja-JP" sz="2000">
              <a:latin typeface="宋体" panose="02010600030101010101" pitchFamily="2" charset="-122"/>
              <a:ea typeface="宋体" panose="02010600030101010101" pitchFamily="2"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368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36899" name="Rectangle 6"/>
          <p:cNvSpPr>
            <a:spLocks noRot="1"/>
          </p:cNvSpPr>
          <p:nvPr/>
        </p:nvSpPr>
        <p:spPr>
          <a:xfrm>
            <a:off x="0" y="0"/>
            <a:ext cx="8101013" cy="728663"/>
          </a:xfrm>
          <a:prstGeom prst="rect">
            <a:avLst/>
          </a:prstGeom>
          <a:noFill/>
          <a:ln w="9525">
            <a:noFill/>
          </a:ln>
        </p:spPr>
        <p:txBody>
          <a:bodyPr anchor="ctr" anchorCtr="0"/>
          <a:p>
            <a:pPr eaLnBrk="0" hangingPunct="0"/>
            <a:r>
              <a:rPr lang="zh-CN" altLang="en-US" dirty="0">
                <a:latin typeface="Arial" panose="020B0604020202020204" pitchFamily="34" charset="0"/>
                <a:ea typeface="宋体" panose="02010600030101010101" pitchFamily="2" charset="-122"/>
              </a:rPr>
              <a:t>举例：为每个构件确定适当的接口（参考）</a:t>
            </a:r>
            <a:endParaRPr lang="zh-CN" altLang="en-US" sz="2000" dirty="0">
              <a:latin typeface="Arial" panose="020B0604020202020204" pitchFamily="34" charset="0"/>
              <a:ea typeface="宋体" panose="02010600030101010101" pitchFamily="2" charset="-122"/>
            </a:endParaRPr>
          </a:p>
        </p:txBody>
      </p:sp>
      <p:sp>
        <p:nvSpPr>
          <p:cNvPr id="336901" name="Rectangle 6"/>
          <p:cNvSpPr>
            <a:spLocks noRot="1"/>
          </p:cNvSpPr>
          <p:nvPr/>
        </p:nvSpPr>
        <p:spPr>
          <a:xfrm>
            <a:off x="179705" y="764540"/>
            <a:ext cx="7778750" cy="728345"/>
          </a:xfrm>
          <a:prstGeom prst="rect">
            <a:avLst/>
          </a:prstGeom>
          <a:noFill/>
          <a:ln w="9525">
            <a:noFill/>
          </a:ln>
        </p:spPr>
        <p:txBody>
          <a:bodyPr anchor="ctr" anchorCtr="0"/>
          <a:p>
            <a:pPr eaLnBrk="0" hangingPunct="0"/>
            <a:r>
              <a:rPr lang="en-US" altLang="zh-CN" sz="2000" b="1">
                <a:latin typeface="Arial" panose="020B0604020202020204" pitchFamily="34" charset="0"/>
              </a:rPr>
              <a:t>(Figure 11.7) </a:t>
            </a:r>
            <a:r>
              <a:rPr lang="zh-CN" altLang="en-US" sz="2000" b="1" dirty="0">
                <a:solidFill>
                  <a:srgbClr val="FF0000"/>
                </a:solidFill>
                <a:latin typeface="Arial" panose="020B0604020202020204" pitchFamily="34" charset="0"/>
              </a:rPr>
              <a:t>重构</a:t>
            </a:r>
            <a:r>
              <a:rPr lang="en-US" altLang="zh-CN" sz="2000" b="1">
                <a:latin typeface="Arial" panose="020B0604020202020204" pitchFamily="34" charset="0"/>
              </a:rPr>
              <a:t>11.1 </a:t>
            </a:r>
            <a:r>
              <a:rPr lang="en-US" altLang="zh-CN" sz="2000" b="1" err="1">
                <a:latin typeface="Arial" panose="020B0604020202020204" pitchFamily="34" charset="0"/>
              </a:rPr>
              <a:t>PrintJob</a:t>
            </a:r>
            <a:r>
              <a:rPr lang="zh-CN" altLang="en-US" sz="2000" b="1" dirty="0">
                <a:latin typeface="Arial" panose="020B0604020202020204" pitchFamily="34" charset="0"/>
              </a:rPr>
              <a:t>的</a:t>
            </a:r>
            <a:r>
              <a:rPr lang="en-US" altLang="zh-CN" sz="2000" b="1" err="1">
                <a:latin typeface="Arial" panose="020B0604020202020204" pitchFamily="34" charset="0"/>
              </a:rPr>
              <a:t>InitialJob</a:t>
            </a:r>
            <a:r>
              <a:rPr lang="zh-CN" altLang="en-US" sz="2000" b="1" dirty="0">
                <a:latin typeface="Arial" panose="020B0604020202020204" pitchFamily="34" charset="0"/>
              </a:rPr>
              <a:t>接口</a:t>
            </a:r>
            <a:endParaRPr lang="ja-JP" altLang="en-US" sz="2000" b="1" dirty="0">
              <a:latin typeface="Arial" panose="020B0604020202020204" pitchFamily="34" charset="0"/>
            </a:endParaRPr>
          </a:p>
        </p:txBody>
      </p:sp>
      <p:pic>
        <p:nvPicPr>
          <p:cNvPr id="6" name="Picture 5" descr="The flow diagram shows how to define interface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3419" y="2069631"/>
            <a:ext cx="8337162" cy="341976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89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389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38947" name="Rectangle 6"/>
          <p:cNvSpPr>
            <a:spLocks noRot="1"/>
          </p:cNvSpPr>
          <p:nvPr/>
        </p:nvSpPr>
        <p:spPr>
          <a:xfrm>
            <a:off x="0" y="0"/>
            <a:ext cx="8893175" cy="777875"/>
          </a:xfrm>
          <a:prstGeom prst="rect">
            <a:avLst/>
          </a:prstGeom>
          <a:noFill/>
          <a:ln w="9525">
            <a:noFill/>
          </a:ln>
        </p:spPr>
        <p:txBody>
          <a:bodyPr anchor="ctr" anchorCtr="0"/>
          <a:p>
            <a:pPr eaLnBrk="0" hangingPunct="0"/>
            <a:r>
              <a:rPr lang="zh-CN" altLang="en-US" dirty="0">
                <a:latin typeface="Arial" panose="020B0604020202020204" pitchFamily="34" charset="0"/>
                <a:ea typeface="宋体" panose="02010600030101010101" pitchFamily="2" charset="-122"/>
              </a:rPr>
              <a:t>举例：详细描述每个操作的处理流程（参考）</a:t>
            </a:r>
            <a:endParaRPr lang="zh-CN" altLang="en-US" sz="2000" dirty="0">
              <a:latin typeface="Arial" panose="020B0604020202020204" pitchFamily="34" charset="0"/>
              <a:ea typeface="宋体" panose="02010600030101010101" pitchFamily="2" charset="-122"/>
            </a:endParaRPr>
          </a:p>
        </p:txBody>
      </p:sp>
      <p:sp>
        <p:nvSpPr>
          <p:cNvPr id="338948" name="文本框 179206"/>
          <p:cNvSpPr txBox="1"/>
          <p:nvPr/>
        </p:nvSpPr>
        <p:spPr>
          <a:xfrm>
            <a:off x="0" y="3357563"/>
            <a:ext cx="3975100" cy="952500"/>
          </a:xfrm>
          <a:prstGeom prst="rect">
            <a:avLst/>
          </a:prstGeom>
          <a:noFill/>
          <a:ln w="9525">
            <a:noFill/>
          </a:ln>
        </p:spPr>
        <p:txBody>
          <a:bodyPr wrap="none">
            <a:spAutoFit/>
          </a:bodyPr>
          <a:p>
            <a:pPr eaLnBrk="0" hangingPunct="0"/>
            <a:r>
              <a:rPr lang="en-US" altLang="zh-CN" sz="2800">
                <a:latin typeface="Arial" panose="020B0604020202020204" pitchFamily="34" charset="0"/>
              </a:rPr>
              <a:t>Input</a:t>
            </a:r>
            <a:r>
              <a:rPr lang="zh-CN" altLang="en-US" sz="2800" dirty="0">
                <a:latin typeface="Arial" panose="020B0604020202020204" pitchFamily="34" charset="0"/>
              </a:rPr>
              <a:t>：</a:t>
            </a:r>
            <a:r>
              <a:rPr lang="en-US" altLang="zh-CN" sz="2800">
                <a:latin typeface="Arial" panose="020B0604020202020204" pitchFamily="34" charset="0"/>
              </a:rPr>
              <a:t>weight, size, color</a:t>
            </a:r>
            <a:endParaRPr lang="en-US" altLang="zh-CN" sz="2800">
              <a:latin typeface="Arial" panose="020B0604020202020204" pitchFamily="34" charset="0"/>
            </a:endParaRPr>
          </a:p>
          <a:p>
            <a:pPr eaLnBrk="0" hangingPunct="0"/>
            <a:r>
              <a:rPr lang="en-US" altLang="zh-CN" sz="2800">
                <a:latin typeface="Arial" panose="020B0604020202020204" pitchFamily="34" charset="0"/>
              </a:rPr>
              <a:t>Output: cost</a:t>
            </a:r>
            <a:endParaRPr lang="en-US" altLang="zh-CN" sz="2800">
              <a:latin typeface="Arial" panose="020B0604020202020204" pitchFamily="34" charset="0"/>
            </a:endParaRPr>
          </a:p>
        </p:txBody>
      </p:sp>
      <p:sp>
        <p:nvSpPr>
          <p:cNvPr id="338949" name="Rectangle 6"/>
          <p:cNvSpPr>
            <a:spLocks noRot="1"/>
          </p:cNvSpPr>
          <p:nvPr/>
        </p:nvSpPr>
        <p:spPr>
          <a:xfrm>
            <a:off x="0" y="2384425"/>
            <a:ext cx="5299710" cy="1109345"/>
          </a:xfrm>
          <a:prstGeom prst="rect">
            <a:avLst/>
          </a:prstGeom>
          <a:noFill/>
          <a:ln w="9525">
            <a:noFill/>
          </a:ln>
        </p:spPr>
        <p:txBody>
          <a:bodyPr anchor="ctr" anchorCtr="0"/>
          <a:p>
            <a:pPr eaLnBrk="0" hangingPunct="0"/>
            <a:r>
              <a:rPr lang="en-US" altLang="ja-JP" sz="2000" b="1">
                <a:latin typeface="Arial" panose="020B0604020202020204" pitchFamily="34" charset="0"/>
              </a:rPr>
              <a:t>Activity Diagram</a:t>
            </a:r>
            <a:r>
              <a:rPr lang="en-US" altLang="zh-CN" sz="2000" b="1">
                <a:latin typeface="Arial" panose="020B0604020202020204" pitchFamily="34" charset="0"/>
              </a:rPr>
              <a:t> (Figure 11.8)</a:t>
            </a:r>
            <a:endParaRPr lang="en-US" altLang="ja-JP" sz="2000" b="1">
              <a:latin typeface="Arial" panose="020B0604020202020204" pitchFamily="34" charset="0"/>
            </a:endParaRPr>
          </a:p>
          <a:p>
            <a:pPr eaLnBrk="0" hangingPunct="0"/>
            <a:r>
              <a:rPr lang="zh-CN" altLang="en-US" sz="2000" b="1">
                <a:latin typeface="Arial" panose="020B0604020202020204" pitchFamily="34" charset="0"/>
                <a:ea typeface="宋体" panose="02010600030101010101" pitchFamily="2" charset="-122"/>
              </a:rPr>
              <a:t>？问题：这个模块的输入输出是什么</a:t>
            </a:r>
            <a:endParaRPr lang="zh-CN" altLang="en-US" sz="2000" b="1">
              <a:latin typeface="Arial" panose="020B0604020202020204" pitchFamily="34" charset="0"/>
              <a:ea typeface="宋体" panose="02010600030101010101" pitchFamily="2" charset="-122"/>
            </a:endParaRPr>
          </a:p>
        </p:txBody>
      </p:sp>
      <p:graphicFrame>
        <p:nvGraphicFramePr>
          <p:cNvPr id="338950" name="对象 1"/>
          <p:cNvGraphicFramePr/>
          <p:nvPr/>
        </p:nvGraphicFramePr>
        <p:xfrm>
          <a:off x="4038600" y="749300"/>
          <a:ext cx="5010150" cy="5880100"/>
        </p:xfrm>
        <a:graphic>
          <a:graphicData uri="http://schemas.openxmlformats.org/presentationml/2006/ole">
            <mc:AlternateContent xmlns:mc="http://schemas.openxmlformats.org/markup-compatibility/2006">
              <mc:Choice xmlns:v="urn:schemas-microsoft-com:vml" Requires="v">
                <p:oleObj spid="_x0000_s3082" name="" r:id="rId1" imgW="5006340" imgH="5875020" progId="Paint.Picture">
                  <p:embed/>
                </p:oleObj>
              </mc:Choice>
              <mc:Fallback>
                <p:oleObj name="" r:id="rId1" imgW="5006340" imgH="5875020" progId="Paint.Picture">
                  <p:embed/>
                  <p:pic>
                    <p:nvPicPr>
                      <p:cNvPr id="0" name="图片 3081"/>
                      <p:cNvPicPr/>
                      <p:nvPr/>
                    </p:nvPicPr>
                    <p:blipFill>
                      <a:blip r:embed="rId2"/>
                      <a:stretch>
                        <a:fillRect/>
                      </a:stretch>
                    </p:blipFill>
                    <p:spPr>
                      <a:xfrm>
                        <a:off x="4038600" y="749300"/>
                        <a:ext cx="5010150" cy="58801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48">
                                            <p:txEl>
                                              <p:pRg st="0" end="0"/>
                                            </p:txEl>
                                          </p:spTgt>
                                        </p:tgtEl>
                                        <p:attrNameLst>
                                          <p:attrName>style.visibility</p:attrName>
                                        </p:attrNameLst>
                                      </p:cBhvr>
                                      <p:to>
                                        <p:strVal val="visible"/>
                                      </p:to>
                                    </p:set>
                                    <p:animEffect transition="in" filter="blinds(horizontal)">
                                      <p:cBhvr>
                                        <p:cTn id="7" dur="500"/>
                                        <p:tgtEl>
                                          <p:spTgt spid="33894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8948">
                                            <p:txEl>
                                              <p:pRg st="1" end="1"/>
                                            </p:txEl>
                                          </p:spTgt>
                                        </p:tgtEl>
                                        <p:attrNameLst>
                                          <p:attrName>style.visibility</p:attrName>
                                        </p:attrNameLst>
                                      </p:cBhvr>
                                      <p:to>
                                        <p:strVal val="visible"/>
                                      </p:to>
                                    </p:set>
                                    <p:animEffect transition="in" filter="blinds(horizontal)">
                                      <p:cBhvr>
                                        <p:cTn id="10" dur="500"/>
                                        <p:tgtEl>
                                          <p:spTgt spid="3389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09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09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40995" name="Rectangle 6"/>
          <p:cNvSpPr>
            <a:spLocks noRot="1"/>
          </p:cNvSpPr>
          <p:nvPr/>
        </p:nvSpPr>
        <p:spPr>
          <a:xfrm>
            <a:off x="0" y="0"/>
            <a:ext cx="8856663" cy="766763"/>
          </a:xfrm>
          <a:prstGeom prst="rect">
            <a:avLst/>
          </a:prstGeom>
          <a:noFill/>
          <a:ln w="9525">
            <a:noFill/>
          </a:ln>
        </p:spPr>
        <p:txBody>
          <a:bodyPr anchor="ctr" anchorCtr="0"/>
          <a:p>
            <a:pPr eaLnBrk="0" hangingPunct="0"/>
            <a:r>
              <a:rPr lang="zh-CN" altLang="en-US" sz="2800" dirty="0">
                <a:latin typeface="Arial" panose="020B0604020202020204" pitchFamily="34" charset="0"/>
                <a:ea typeface="宋体" panose="02010600030101010101" pitchFamily="2" charset="-122"/>
              </a:rPr>
              <a:t>举例：开发并且细化类或构件的行为表示（参考）</a:t>
            </a:r>
            <a:endParaRPr lang="zh-CN" altLang="en-US" sz="2800" dirty="0">
              <a:latin typeface="Arial" panose="020B0604020202020204" pitchFamily="34" charset="0"/>
              <a:ea typeface="宋体" panose="02010600030101010101" pitchFamily="2" charset="-122"/>
            </a:endParaRPr>
          </a:p>
        </p:txBody>
      </p:sp>
      <p:sp>
        <p:nvSpPr>
          <p:cNvPr id="340996" name="文本框 180230"/>
          <p:cNvSpPr txBox="1"/>
          <p:nvPr/>
        </p:nvSpPr>
        <p:spPr>
          <a:xfrm>
            <a:off x="4895850" y="1233488"/>
            <a:ext cx="4068763" cy="2225675"/>
          </a:xfrm>
          <a:prstGeom prst="rect">
            <a:avLst/>
          </a:prstGeom>
          <a:noFill/>
          <a:ln w="9525">
            <a:noFill/>
          </a:ln>
        </p:spPr>
        <p:txBody>
          <a:bodyPr>
            <a:spAutoFit/>
          </a:bodyPr>
          <a:p>
            <a:pPr eaLnBrk="0" hangingPunct="0">
              <a:spcBef>
                <a:spcPct val="50000"/>
              </a:spcBef>
            </a:pPr>
            <a:r>
              <a:rPr lang="en-US" altLang="zh-CN" sz="2000">
                <a:latin typeface="宋体" panose="02010600030101010101" pitchFamily="2" charset="-122"/>
                <a:ea typeface="宋体" panose="02010600030101010101" pitchFamily="2" charset="-122"/>
              </a:rPr>
              <a:t>Entry/Exit</a:t>
            </a:r>
            <a:r>
              <a:rPr lang="zh-CN" altLang="en-US" sz="2000" dirty="0">
                <a:latin typeface="宋体" panose="02010600030101010101" pitchFamily="2" charset="-122"/>
                <a:ea typeface="宋体" panose="02010600030101010101" pitchFamily="2" charset="-122"/>
              </a:rPr>
              <a:t>：每个状态都可以定义</a:t>
            </a:r>
            <a:endParaRPr lang="en-US" altLang="zh-CN" sz="2000">
              <a:latin typeface="宋体" panose="02010600030101010101" pitchFamily="2" charset="-122"/>
              <a:ea typeface="宋体" panose="02010600030101010101" pitchFamily="2" charset="-122"/>
            </a:endParaRPr>
          </a:p>
          <a:p>
            <a:pPr eaLnBrk="0" hangingPunct="0">
              <a:spcBef>
                <a:spcPct val="50000"/>
              </a:spcBef>
            </a:pPr>
            <a:r>
              <a:rPr lang="en-US" altLang="zh-CN" sz="2000">
                <a:latin typeface="宋体" panose="02010600030101010101" pitchFamily="2" charset="-122"/>
                <a:ea typeface="宋体" panose="02010600030101010101" pitchFamily="2" charset="-122"/>
              </a:rPr>
              <a:t>Do/</a:t>
            </a:r>
            <a:r>
              <a:rPr lang="zh-CN" altLang="en-US" sz="2000" dirty="0">
                <a:latin typeface="宋体" panose="02010600030101010101" pitchFamily="2" charset="-122"/>
                <a:ea typeface="宋体" panose="02010600030101010101" pitchFamily="2" charset="-122"/>
              </a:rPr>
              <a:t>指示符提供了一种机制，用来显示伴随此种状态的相关活动</a:t>
            </a:r>
            <a:endParaRPr lang="zh-CN" altLang="en-US" sz="2000" dirty="0">
              <a:latin typeface="宋体" panose="02010600030101010101" pitchFamily="2" charset="-122"/>
              <a:ea typeface="宋体" panose="02010600030101010101" pitchFamily="2" charset="-122"/>
            </a:endParaRPr>
          </a:p>
          <a:p>
            <a:pPr eaLnBrk="0" hangingPunct="0">
              <a:spcBef>
                <a:spcPct val="50000"/>
              </a:spcBef>
            </a:pPr>
            <a:r>
              <a:rPr lang="en-US" altLang="zh-CN" sz="2000">
                <a:latin typeface="宋体" panose="02010600030101010101" pitchFamily="2" charset="-122"/>
                <a:ea typeface="宋体" panose="02010600030101010101" pitchFamily="2" charset="-122"/>
              </a:rPr>
              <a:t>Include/</a:t>
            </a:r>
            <a:r>
              <a:rPr lang="zh-CN" altLang="en-US" sz="2000" dirty="0">
                <a:latin typeface="宋体" panose="02010600030101010101" pitchFamily="2" charset="-122"/>
                <a:ea typeface="宋体" panose="02010600030101010101" pitchFamily="2" charset="-122"/>
              </a:rPr>
              <a:t>指示符提供了通过在状态定义中嵌入更多状态图细节的方式进行细化的手段</a:t>
            </a:r>
            <a:endParaRPr lang="zh-CN" altLang="en-US" sz="2000" dirty="0">
              <a:latin typeface="宋体" panose="02010600030101010101" pitchFamily="2" charset="-122"/>
              <a:ea typeface="宋体" panose="02010600030101010101" pitchFamily="2" charset="-122"/>
            </a:endParaRPr>
          </a:p>
        </p:txBody>
      </p:sp>
      <p:sp>
        <p:nvSpPr>
          <p:cNvPr id="340997" name="Rectangle 6"/>
          <p:cNvSpPr>
            <a:spLocks noRot="1"/>
          </p:cNvSpPr>
          <p:nvPr/>
        </p:nvSpPr>
        <p:spPr>
          <a:xfrm>
            <a:off x="4967288" y="4041775"/>
            <a:ext cx="6227762" cy="766763"/>
          </a:xfrm>
          <a:prstGeom prst="rect">
            <a:avLst/>
          </a:prstGeom>
          <a:noFill/>
          <a:ln w="9525">
            <a:noFill/>
          </a:ln>
        </p:spPr>
        <p:txBody>
          <a:bodyPr anchor="ctr" anchorCtr="0"/>
          <a:p>
            <a:pPr eaLnBrk="0" hangingPunct="0"/>
            <a:r>
              <a:rPr lang="en-US" altLang="ja-JP" b="1">
                <a:latin typeface="Arial" panose="020B0604020202020204" pitchFamily="34" charset="0"/>
              </a:rPr>
              <a:t>State</a:t>
            </a:r>
            <a:r>
              <a:rPr lang="en-US" altLang="zh-CN" b="1">
                <a:latin typeface="Arial" panose="020B0604020202020204" pitchFamily="34" charset="0"/>
              </a:rPr>
              <a:t> C</a:t>
            </a:r>
            <a:r>
              <a:rPr lang="en-US" altLang="ja-JP" b="1">
                <a:latin typeface="Arial" panose="020B0604020202020204" pitchFamily="34" charset="0"/>
              </a:rPr>
              <a:t>hart</a:t>
            </a:r>
            <a:r>
              <a:rPr lang="en-US" altLang="zh-CN" b="1">
                <a:latin typeface="Arial" panose="020B0604020202020204" pitchFamily="34" charset="0"/>
              </a:rPr>
              <a:t> </a:t>
            </a:r>
            <a:r>
              <a:rPr lang="en-US" altLang="zh-CN" sz="2000" b="1">
                <a:latin typeface="Arial" panose="020B0604020202020204" pitchFamily="34" charset="0"/>
              </a:rPr>
              <a:t>(Figure 11.9)</a:t>
            </a:r>
            <a:endParaRPr lang="en-US" altLang="ja-JP" sz="2000" b="1">
              <a:latin typeface="Arial" panose="020B0604020202020204" pitchFamily="34" charset="0"/>
            </a:endParaRPr>
          </a:p>
        </p:txBody>
      </p:sp>
      <p:graphicFrame>
        <p:nvGraphicFramePr>
          <p:cNvPr id="340998" name="对象 1"/>
          <p:cNvGraphicFramePr/>
          <p:nvPr/>
        </p:nvGraphicFramePr>
        <p:xfrm>
          <a:off x="0" y="668338"/>
          <a:ext cx="4895850" cy="5446712"/>
        </p:xfrm>
        <a:graphic>
          <a:graphicData uri="http://schemas.openxmlformats.org/presentationml/2006/ole">
            <mc:AlternateContent xmlns:mc="http://schemas.openxmlformats.org/markup-compatibility/2006">
              <mc:Choice xmlns:v="urn:schemas-microsoft-com:vml" Requires="v">
                <p:oleObj spid="_x0000_s3083" name="" r:id="rId1" imgW="4907280" imgH="4892040" progId="Paint.Picture">
                  <p:embed/>
                </p:oleObj>
              </mc:Choice>
              <mc:Fallback>
                <p:oleObj name="" r:id="rId1" imgW="4907280" imgH="4892040" progId="Paint.Picture">
                  <p:embed/>
                  <p:pic>
                    <p:nvPicPr>
                      <p:cNvPr id="0" name="图片 3082"/>
                      <p:cNvPicPr/>
                      <p:nvPr/>
                    </p:nvPicPr>
                    <p:blipFill>
                      <a:blip r:embed="rId2"/>
                      <a:stretch>
                        <a:fillRect/>
                      </a:stretch>
                    </p:blipFill>
                    <p:spPr>
                      <a:xfrm>
                        <a:off x="0" y="668338"/>
                        <a:ext cx="4895850" cy="5446712"/>
                      </a:xfrm>
                      <a:prstGeom prst="rect">
                        <a:avLst/>
                      </a:prstGeom>
                      <a:noFill/>
                      <a:ln w="38100">
                        <a:noFill/>
                        <a:miter/>
                      </a:ln>
                    </p:spPr>
                  </p:pic>
                </p:oleObj>
              </mc:Fallback>
            </mc:AlternateContent>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3041" name="标题 513025"/>
          <p:cNvSpPr>
            <a:spLocks noGrp="1"/>
          </p:cNvSpPr>
          <p:nvPr>
            <p:ph type="title"/>
          </p:nvPr>
        </p:nvSpPr>
        <p:spPr>
          <a:xfrm>
            <a:off x="827088" y="5768975"/>
            <a:ext cx="8534400" cy="381000"/>
          </a:xfrm>
        </p:spPr>
        <p:txBody>
          <a:bodyPr anchor="ctr" anchorCtr="0"/>
          <a:p>
            <a:r>
              <a:rPr lang="en-US" altLang="ja-JP" sz="3200"/>
              <a:t>deployment diagrams</a:t>
            </a:r>
            <a:endParaRPr lang="zh-CN" altLang="en-US" sz="3200" dirty="0"/>
          </a:p>
        </p:txBody>
      </p:sp>
      <p:sp>
        <p:nvSpPr>
          <p:cNvPr id="343042" name="文本占位符 513026"/>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343043" name="图片 513027"/>
          <p:cNvPicPr>
            <a:picLocks noChangeAspect="1"/>
          </p:cNvPicPr>
          <p:nvPr/>
        </p:nvPicPr>
        <p:blipFill>
          <a:blip r:embed="rId1"/>
          <a:stretch>
            <a:fillRect/>
          </a:stretch>
        </p:blipFill>
        <p:spPr>
          <a:xfrm>
            <a:off x="215900" y="728663"/>
            <a:ext cx="8783638" cy="5013325"/>
          </a:xfrm>
          <a:prstGeom prst="rect">
            <a:avLst/>
          </a:prstGeom>
          <a:noFill/>
          <a:ln w="9525">
            <a:noFill/>
          </a:ln>
        </p:spPr>
      </p:pic>
      <p:sp>
        <p:nvSpPr>
          <p:cNvPr id="343044" name="Rectangle 6"/>
          <p:cNvSpPr>
            <a:spLocks noRot="1"/>
          </p:cNvSpPr>
          <p:nvPr/>
        </p:nvSpPr>
        <p:spPr>
          <a:xfrm>
            <a:off x="0" y="0"/>
            <a:ext cx="8856663" cy="766763"/>
          </a:xfrm>
          <a:prstGeom prst="rect">
            <a:avLst/>
          </a:prstGeom>
          <a:noFill/>
          <a:ln w="9525">
            <a:noFill/>
          </a:ln>
        </p:spPr>
        <p:txBody>
          <a:bodyPr anchor="ctr" anchorCtr="0"/>
          <a:p>
            <a:pPr eaLnBrk="0" hangingPunct="0"/>
            <a:r>
              <a:rPr lang="zh-CN" altLang="en-US" sz="2800" dirty="0">
                <a:latin typeface="Arial" panose="020B0604020202020204" pitchFamily="34" charset="0"/>
                <a:ea typeface="宋体" panose="02010600030101010101" pitchFamily="2" charset="-122"/>
              </a:rPr>
              <a:t>举例：细化部署图（参考）</a:t>
            </a:r>
            <a:endParaRPr lang="zh-CN" altLang="en-US" sz="2800" dirty="0">
              <a:latin typeface="Arial" panose="020B0604020202020204" pitchFamily="34" charset="0"/>
              <a:ea typeface="宋体" panose="02010600030101010101" pitchFamily="2"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4065" name="Rectangle 1026"/>
          <p:cNvSpPr>
            <a:spLocks noGrp="1"/>
          </p:cNvSpPr>
          <p:nvPr>
            <p:ph type="title"/>
          </p:nvPr>
        </p:nvSpPr>
        <p:spPr>
          <a:xfrm>
            <a:off x="17463" y="115888"/>
            <a:ext cx="8983662" cy="633412"/>
          </a:xfrm>
        </p:spPr>
        <p:txBody>
          <a:bodyPr vert="horz" wrap="square" lIns="91440" tIns="45720" rIns="91440" bIns="45720" anchor="ctr" anchorCtr="0"/>
          <a:p>
            <a:r>
              <a:rPr lang="en-US" altLang="zh-CN">
                <a:ea typeface="宋体" panose="02010600030101010101" pitchFamily="2" charset="-122"/>
              </a:rPr>
              <a:t>11.4.3 Designing Traditional Components</a:t>
            </a:r>
            <a:endParaRPr lang="en-US" altLang="zh-CN">
              <a:ea typeface="宋体" panose="02010600030101010101" pitchFamily="2" charset="-122"/>
            </a:endParaRPr>
          </a:p>
        </p:txBody>
      </p:sp>
      <p:sp>
        <p:nvSpPr>
          <p:cNvPr id="344066" name="Rectangle 1027"/>
          <p:cNvSpPr>
            <a:spLocks noGrp="1"/>
          </p:cNvSpPr>
          <p:nvPr>
            <p:ph idx="1"/>
          </p:nvPr>
        </p:nvSpPr>
        <p:spPr>
          <a:xfrm>
            <a:off x="179388" y="800100"/>
            <a:ext cx="8785225" cy="4924425"/>
          </a:xfrm>
          <a:prstGeom prst="rect">
            <a:avLst/>
          </a:prstGeom>
          <a:noFill/>
          <a:ln>
            <a:solidFill>
              <a:srgbClr val="000000"/>
            </a:solidFill>
            <a:miter/>
          </a:ln>
        </p:spPr>
        <p:txBody>
          <a:bodyPr/>
          <a:p>
            <a:pPr>
              <a:buFont typeface="Wingdings" panose="05000000000000000000" pitchFamily="2" charset="2"/>
              <a:buChar char="n"/>
            </a:pPr>
            <a:r>
              <a:rPr lang="zh-CN" altLang="en-US" dirty="0">
                <a:ea typeface="宋体" panose="02010600030101010101" pitchFamily="2" charset="-122"/>
              </a:rPr>
              <a:t>顺序、条件和重复（循环）</a:t>
            </a:r>
            <a:endParaRPr lang="zh-CN" altLang="en-US"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结构化程序设计是一种重要的构件级设计技术，过程流从顶端流入，从底部流出。使用结构化设计，降低程序复杂度，增加程序可读性、可测试性和可维护性</a:t>
            </a:r>
            <a:endParaRPr lang="zh-CN" altLang="en-US" dirty="0">
              <a:ea typeface="宋体" panose="02010600030101010101" pitchFamily="2" charset="-122"/>
            </a:endParaRPr>
          </a:p>
          <a:p>
            <a:pPr>
              <a:buFont typeface="Wingdings" panose="05000000000000000000" pitchFamily="2" charset="2"/>
              <a:buChar char="n"/>
            </a:pPr>
            <a:r>
              <a:rPr lang="zh-CN" altLang="en-US" dirty="0">
                <a:ea typeface="宋体" panose="02010600030101010101" pitchFamily="2" charset="-122"/>
              </a:rPr>
              <a:t>任何程序都可以只用这</a:t>
            </a:r>
            <a:r>
              <a:rPr lang="en-US" altLang="zh-CN">
                <a:ea typeface="宋体" panose="02010600030101010101" pitchFamily="2" charset="-122"/>
              </a:rPr>
              <a:t>3</a:t>
            </a:r>
            <a:r>
              <a:rPr lang="zh-CN" altLang="en-US" dirty="0">
                <a:ea typeface="宋体" panose="02010600030101010101" pitchFamily="2" charset="-122"/>
              </a:rPr>
              <a:t>种结构化的构造来设计和实现</a:t>
            </a:r>
            <a:endParaRPr lang="zh-CN" altLang="en-US" dirty="0">
              <a:ea typeface="宋体" panose="02010600030101010101" pitchFamily="2" charset="-122"/>
            </a:endParaRPr>
          </a:p>
        </p:txBody>
      </p:sp>
      <p:sp>
        <p:nvSpPr>
          <p:cNvPr id="34406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406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344069" name="图片 186375"/>
          <p:cNvPicPr>
            <a:picLocks noChangeAspect="1"/>
          </p:cNvPicPr>
          <p:nvPr/>
        </p:nvPicPr>
        <p:blipFill>
          <a:blip r:embed="rId1"/>
          <a:stretch>
            <a:fillRect/>
          </a:stretch>
        </p:blipFill>
        <p:spPr>
          <a:xfrm>
            <a:off x="3924300" y="3357563"/>
            <a:ext cx="3648075" cy="2741612"/>
          </a:xfrm>
          <a:prstGeom prst="rect">
            <a:avLst/>
          </a:prstGeom>
          <a:noFill/>
          <a:ln w="9525">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5089" name="Rectangle 1026"/>
          <p:cNvSpPr>
            <a:spLocks noGrp="1"/>
          </p:cNvSpPr>
          <p:nvPr>
            <p:ph type="title"/>
          </p:nvPr>
        </p:nvSpPr>
        <p:spPr>
          <a:xfrm>
            <a:off x="17463" y="115888"/>
            <a:ext cx="8983662" cy="633412"/>
          </a:xfrm>
        </p:spPr>
        <p:txBody>
          <a:bodyPr vert="horz" wrap="square" lIns="91440" tIns="45720" rIns="91440" bIns="45720" anchor="ctr" anchorCtr="0"/>
          <a:p>
            <a:r>
              <a:rPr lang="en-US" altLang="zh-CN">
                <a:ea typeface="宋体" panose="02010600030101010101" pitchFamily="2" charset="-122"/>
              </a:rPr>
              <a:t>11.4.3 Designing Conventional Components</a:t>
            </a:r>
            <a:endParaRPr lang="zh-CN" altLang="en-US" dirty="0">
              <a:ea typeface="宋体" panose="02010600030101010101" pitchFamily="2" charset="-122"/>
            </a:endParaRPr>
          </a:p>
        </p:txBody>
      </p:sp>
      <p:sp>
        <p:nvSpPr>
          <p:cNvPr id="345090" name="Rectangle 1027"/>
          <p:cNvSpPr>
            <a:spLocks noGrp="1"/>
          </p:cNvSpPr>
          <p:nvPr>
            <p:ph type="body"/>
          </p:nvPr>
        </p:nvSpPr>
        <p:spPr>
          <a:xfrm>
            <a:off x="358775" y="908050"/>
            <a:ext cx="8137525" cy="4924425"/>
          </a:xfrm>
          <a:prstGeom prst="rect">
            <a:avLst/>
          </a:prstGeom>
          <a:solidFill>
            <a:srgbClr val="FFFFFF"/>
          </a:solidFill>
          <a:ln w="9525" cap="flat" cmpd="sng">
            <a:solidFill>
              <a:srgbClr val="000000"/>
            </a:solidFill>
            <a:prstDash val="solid"/>
            <a:round/>
            <a:headEnd type="none" w="med" len="med"/>
            <a:tailEnd type="none" w="med" len="med"/>
          </a:ln>
        </p:spPr>
        <p:txBody>
          <a:bodyPr/>
          <a:p>
            <a:pPr>
              <a:lnSpc>
                <a:spcPct val="80000"/>
              </a:lnSpc>
              <a:buFont typeface="Wingdings" panose="05000000000000000000" pitchFamily="2" charset="2"/>
              <a:buNone/>
            </a:pPr>
            <a:r>
              <a:rPr lang="zh-CN" altLang="en-US" sz="2400" dirty="0">
                <a:ea typeface="宋体" panose="02010600030101010101" pitchFamily="2" charset="-122"/>
              </a:rPr>
              <a:t>传统构件设计：</a:t>
            </a:r>
            <a:endParaRPr lang="zh-CN" altLang="en-US" sz="2400" dirty="0">
              <a:ea typeface="宋体" panose="02010600030101010101" pitchFamily="2" charset="-122"/>
            </a:endParaRPr>
          </a:p>
          <a:p>
            <a:pPr>
              <a:lnSpc>
                <a:spcPct val="80000"/>
              </a:lnSpc>
              <a:buFont typeface="Wingdings" panose="05000000000000000000" pitchFamily="2" charset="2"/>
              <a:buNone/>
            </a:pPr>
            <a:r>
              <a:rPr lang="zh-CN" altLang="en-US" sz="2400" dirty="0">
                <a:ea typeface="宋体" panose="02010600030101010101" pitchFamily="2" charset="-122"/>
              </a:rPr>
              <a:t>构件（模块）算法和数据结构设计，以及构件间接口设计</a:t>
            </a:r>
            <a:endParaRPr lang="zh-CN" altLang="en-US" sz="2400" dirty="0">
              <a:ea typeface="宋体" panose="02010600030101010101" pitchFamily="2" charset="-122"/>
            </a:endParaRPr>
          </a:p>
          <a:p>
            <a:pPr>
              <a:lnSpc>
                <a:spcPct val="80000"/>
              </a:lnSpc>
              <a:buFont typeface="Wingdings" panose="05000000000000000000" pitchFamily="2" charset="2"/>
              <a:buNone/>
            </a:pP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The design of </a:t>
            </a:r>
            <a:r>
              <a:rPr lang="en-US" altLang="zh-CN" sz="2400" b="1">
                <a:solidFill>
                  <a:srgbClr val="FF0000"/>
                </a:solidFill>
                <a:ea typeface="宋体" panose="02010600030101010101" pitchFamily="2" charset="-122"/>
              </a:rPr>
              <a:t>processing logic</a:t>
            </a:r>
            <a:r>
              <a:rPr lang="en-US" altLang="zh-CN" sz="2400">
                <a:ea typeface="宋体" panose="02010600030101010101" pitchFamily="2" charset="-122"/>
              </a:rPr>
              <a:t> is governed by the basic principles of algorithm design and structured programming</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The design of </a:t>
            </a:r>
            <a:r>
              <a:rPr lang="en-US" altLang="zh-CN" sz="2400" b="1">
                <a:solidFill>
                  <a:srgbClr val="FF0000"/>
                </a:solidFill>
                <a:ea typeface="宋体" panose="02010600030101010101" pitchFamily="2" charset="-122"/>
              </a:rPr>
              <a:t>data structures</a:t>
            </a:r>
            <a:r>
              <a:rPr lang="en-US" altLang="zh-CN" sz="2400">
                <a:ea typeface="宋体" panose="02010600030101010101" pitchFamily="2" charset="-122"/>
              </a:rPr>
              <a:t> is defined by the data model developed for the system</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The design of</a:t>
            </a:r>
            <a:r>
              <a:rPr lang="en-US" altLang="zh-CN" sz="2400" b="1">
                <a:solidFill>
                  <a:srgbClr val="FF0000"/>
                </a:solidFill>
                <a:ea typeface="宋体" panose="02010600030101010101" pitchFamily="2" charset="-122"/>
              </a:rPr>
              <a:t> interfaces</a:t>
            </a:r>
            <a:r>
              <a:rPr lang="en-US" altLang="zh-CN" sz="2400">
                <a:ea typeface="宋体" panose="02010600030101010101" pitchFamily="2" charset="-122"/>
              </a:rPr>
              <a:t> is governed by the collaborations that a component must effect</a:t>
            </a:r>
            <a:endParaRPr lang="en-US" altLang="zh-CN" sz="2400">
              <a:ea typeface="宋体" panose="02010600030101010101" pitchFamily="2" charset="-122"/>
            </a:endParaRPr>
          </a:p>
          <a:p>
            <a:pPr>
              <a:lnSpc>
                <a:spcPct val="80000"/>
              </a:lnSpc>
              <a:buFont typeface="Wingdings" panose="05000000000000000000" pitchFamily="2" charset="2"/>
              <a:buNone/>
            </a:pPr>
            <a:r>
              <a:rPr lang="zh-CN" altLang="en-US" sz="2000" dirty="0"/>
              <a:t>参看“</a:t>
            </a:r>
            <a:r>
              <a:rPr lang="en-US" altLang="zh-CN" sz="2000"/>
              <a:t> the definition of component design”-Conventional</a:t>
            </a:r>
            <a:r>
              <a:rPr lang="en-US" altLang="ja-JP" sz="2000"/>
              <a:t> view:</a:t>
            </a:r>
            <a:endParaRPr lang="en-US" altLang="zh-CN" sz="2000"/>
          </a:p>
          <a:p>
            <a:pPr>
              <a:lnSpc>
                <a:spcPct val="80000"/>
              </a:lnSpc>
              <a:buFont typeface="Wingdings" panose="05000000000000000000" pitchFamily="2" charset="2"/>
              <a:buNone/>
            </a:pPr>
            <a:r>
              <a:rPr lang="en-US" altLang="zh-CN" sz="2000"/>
              <a:t>    </a:t>
            </a:r>
            <a:r>
              <a:rPr lang="en-US" altLang="ja-JP" sz="2000"/>
              <a:t> </a:t>
            </a:r>
            <a:r>
              <a:rPr lang="en-US" altLang="zh-CN" sz="2000"/>
              <a:t>a functional element of a program that incorporates </a:t>
            </a:r>
            <a:r>
              <a:rPr lang="en-US" altLang="zh-CN" sz="2000">
                <a:solidFill>
                  <a:srgbClr val="FF0000"/>
                </a:solidFill>
              </a:rPr>
              <a:t>processing logic</a:t>
            </a:r>
            <a:r>
              <a:rPr lang="en-US" altLang="ja-JP" sz="2000"/>
              <a:t>, the internal </a:t>
            </a:r>
            <a:r>
              <a:rPr lang="en-US" altLang="ja-JP" sz="2000">
                <a:solidFill>
                  <a:srgbClr val="FF0000"/>
                </a:solidFill>
              </a:rPr>
              <a:t>data structures</a:t>
            </a:r>
            <a:r>
              <a:rPr lang="en-US" altLang="ja-JP" sz="2000"/>
              <a:t> that are required to implement the processing logic, and an </a:t>
            </a:r>
            <a:r>
              <a:rPr lang="en-US" altLang="ja-JP" sz="2000">
                <a:solidFill>
                  <a:srgbClr val="FF0000"/>
                </a:solidFill>
              </a:rPr>
              <a:t>interface</a:t>
            </a:r>
            <a:r>
              <a:rPr lang="en-US" altLang="ja-JP" sz="2000"/>
              <a:t> that enables the component to be invoked and data to be passed to it</a:t>
            </a:r>
            <a:r>
              <a:rPr lang="en-US" altLang="zh-CN" sz="2400">
                <a:ea typeface="宋体" panose="02010600030101010101" pitchFamily="2" charset="-122"/>
              </a:rPr>
              <a:t> </a:t>
            </a:r>
            <a:endParaRPr lang="en-US" altLang="zh-CN" sz="2400">
              <a:ea typeface="宋体" panose="02010600030101010101" pitchFamily="2" charset="-122"/>
            </a:endParaRPr>
          </a:p>
        </p:txBody>
      </p:sp>
      <p:sp>
        <p:nvSpPr>
          <p:cNvPr id="34509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509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a:xfrm>
            <a:off x="215900" y="0"/>
            <a:ext cx="6264275" cy="481330"/>
          </a:xfrm>
          <a:ln w="12700"/>
        </p:spPr>
        <p:txBody>
          <a:bodyPr vert="horz" wrap="square" lIns="63500" tIns="25400" rIns="63500" bIns="25400" anchor="t" anchorCtr="0">
            <a:spAutoFit/>
          </a:bodyPr>
          <a:p>
            <a:r>
              <a:rPr lang="en-US" altLang="zh-CN">
                <a:ea typeface="宋体" panose="02010600030101010101" pitchFamily="2" charset="-122"/>
              </a:rPr>
              <a:t>9.3 Fundamental Concepts</a:t>
            </a:r>
            <a:endParaRPr lang="en-US" altLang="zh-CN">
              <a:ea typeface="宋体" panose="02010600030101010101" pitchFamily="2" charset="-122"/>
            </a:endParaRPr>
          </a:p>
        </p:txBody>
      </p:sp>
      <p:sp>
        <p:nvSpPr>
          <p:cNvPr id="45058" name="Rectangle 3"/>
          <p:cNvSpPr>
            <a:spLocks noGrp="1"/>
          </p:cNvSpPr>
          <p:nvPr>
            <p:ph idx="1"/>
          </p:nvPr>
        </p:nvSpPr>
        <p:spPr>
          <a:xfrm>
            <a:off x="358775" y="873125"/>
            <a:ext cx="8534400" cy="5040313"/>
          </a:xfrm>
          <a:prstGeom prst="rect">
            <a:avLst/>
          </a:prstGeom>
          <a:noFill/>
          <a:ln w="12700">
            <a:solidFill>
              <a:srgbClr val="000000"/>
            </a:solidFill>
            <a:miter/>
          </a:ln>
        </p:spPr>
        <p:txBody>
          <a:bodyPr lIns="90487" tIns="44450" rIns="90487" bIns="44450"/>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Abstraction</a:t>
            </a:r>
            <a:r>
              <a:rPr lang="en-US" altLang="zh-CN" sz="2000">
                <a:solidFill>
                  <a:schemeClr val="tx1"/>
                </a:solidFill>
                <a:ea typeface="宋体" panose="02010600030101010101" pitchFamily="2" charset="-122"/>
              </a:rPr>
              <a:t>—data, procedure</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Architecture</a:t>
            </a:r>
            <a:r>
              <a:rPr lang="en-US" altLang="zh-CN" sz="2000">
                <a:solidFill>
                  <a:schemeClr val="tx1"/>
                </a:solidFill>
                <a:ea typeface="宋体" panose="02010600030101010101" pitchFamily="2" charset="-122"/>
              </a:rPr>
              <a:t>—the overall structure of the software</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Patterns</a:t>
            </a:r>
            <a:r>
              <a:rPr lang="en-US" altLang="zh-CN" sz="2000">
                <a:solidFill>
                  <a:schemeClr val="tx1"/>
                </a:solidFill>
                <a:ea typeface="宋体" panose="02010600030101010101" pitchFamily="2" charset="-122"/>
              </a:rPr>
              <a:t>—”conveys the essence” of a proven design solution</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Separation of concerns</a:t>
            </a:r>
            <a:r>
              <a:rPr lang="en-US" altLang="zh-CN" sz="2000">
                <a:solidFill>
                  <a:schemeClr val="tx1"/>
                </a:solidFill>
                <a:ea typeface="宋体" panose="02010600030101010101" pitchFamily="2" charset="-122"/>
              </a:rPr>
              <a:t>—any complex problem can be more easily handled if it is subdivided into pieces</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Modularity</a:t>
            </a:r>
            <a:r>
              <a:rPr lang="en-US" altLang="zh-CN" sz="2000">
                <a:solidFill>
                  <a:schemeClr val="tx1"/>
                </a:solidFill>
                <a:ea typeface="宋体" panose="02010600030101010101" pitchFamily="2" charset="-122"/>
              </a:rPr>
              <a:t>—compartmentalization of data and function</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Hiding</a:t>
            </a:r>
            <a:r>
              <a:rPr lang="en-US" altLang="zh-CN" sz="2000">
                <a:solidFill>
                  <a:schemeClr val="tx1"/>
                </a:solidFill>
                <a:ea typeface="宋体" panose="02010600030101010101" pitchFamily="2" charset="-122"/>
              </a:rPr>
              <a:t>—controlled interfaces</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Functional independence</a:t>
            </a:r>
            <a:r>
              <a:rPr lang="en-US" altLang="zh-CN" sz="2000">
                <a:solidFill>
                  <a:schemeClr val="tx1"/>
                </a:solidFill>
                <a:ea typeface="宋体" panose="02010600030101010101" pitchFamily="2" charset="-122"/>
              </a:rPr>
              <a:t>—single-minded function and low coupling</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Refinement</a:t>
            </a:r>
            <a:r>
              <a:rPr lang="en-US" altLang="zh-CN" sz="2000">
                <a:solidFill>
                  <a:schemeClr val="tx1"/>
                </a:solidFill>
                <a:ea typeface="宋体" panose="02010600030101010101" pitchFamily="2" charset="-122"/>
              </a:rPr>
              <a:t>—elaboration of detail for all abstractions</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Refactoring</a:t>
            </a:r>
            <a:r>
              <a:rPr lang="en-US" altLang="zh-CN" sz="2000">
                <a:solidFill>
                  <a:schemeClr val="tx1"/>
                </a:solidFill>
                <a:ea typeface="宋体" panose="02010600030101010101" pitchFamily="2" charset="-122"/>
              </a:rPr>
              <a:t>—a reorganization technique that simplifies the design</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OO design concepts</a:t>
            </a:r>
            <a:r>
              <a:rPr lang="en-US" altLang="zh-CN" sz="2000">
                <a:solidFill>
                  <a:schemeClr val="tx1"/>
                </a:solidFill>
                <a:ea typeface="宋体" panose="02010600030101010101" pitchFamily="2" charset="-122"/>
              </a:rPr>
              <a:t>—Appendix II</a:t>
            </a:r>
            <a:endParaRPr lang="en-US" altLang="zh-CN" sz="2000">
              <a:solidFill>
                <a:schemeClr val="tx1"/>
              </a:solidFill>
              <a:ea typeface="宋体" panose="02010600030101010101" pitchFamily="2" charset="-122"/>
            </a:endParaRPr>
          </a:p>
          <a:p>
            <a:pPr>
              <a:lnSpc>
                <a:spcPct val="90000"/>
              </a:lnSpc>
              <a:buFont typeface="Wingdings" panose="05000000000000000000" pitchFamily="2" charset="2"/>
              <a:buChar char="n"/>
            </a:pPr>
            <a:r>
              <a:rPr lang="en-US" altLang="zh-CN" sz="2000" b="1">
                <a:solidFill>
                  <a:schemeClr val="tx1"/>
                </a:solidFill>
                <a:ea typeface="宋体" panose="02010600030101010101" pitchFamily="2" charset="-122"/>
              </a:rPr>
              <a:t>Design Classes</a:t>
            </a:r>
            <a:r>
              <a:rPr lang="en-US" altLang="zh-CN" sz="2000">
                <a:solidFill>
                  <a:schemeClr val="tx1"/>
                </a:solidFill>
                <a:ea typeface="宋体" panose="02010600030101010101" pitchFamily="2" charset="-122"/>
              </a:rPr>
              <a:t>—provide design detail that will enable analysis classes to be implemented</a:t>
            </a:r>
            <a:endParaRPr lang="en-US" altLang="zh-CN" sz="2000">
              <a:solidFill>
                <a:schemeClr val="tx1"/>
              </a:solidFill>
              <a:latin typeface="Palatino" pitchFamily="-128" charset="0"/>
              <a:ea typeface="宋体" panose="02010600030101010101" pitchFamily="2" charset="-122"/>
            </a:endParaRPr>
          </a:p>
        </p:txBody>
      </p:sp>
      <p:sp>
        <p:nvSpPr>
          <p:cNvPr id="4505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06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61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46115" name="Rectangle 6"/>
          <p:cNvSpPr>
            <a:spLocks noRot="1"/>
          </p:cNvSpPr>
          <p:nvPr/>
        </p:nvSpPr>
        <p:spPr>
          <a:xfrm>
            <a:off x="0" y="188913"/>
            <a:ext cx="7018338" cy="533400"/>
          </a:xfrm>
          <a:prstGeom prst="rect">
            <a:avLst/>
          </a:prstGeom>
          <a:noFill/>
          <a:ln w="12700">
            <a:noFill/>
          </a:ln>
        </p:spPr>
        <p:txBody>
          <a:bodyPr lIns="90487" tIns="44450" rIns="90487" bIns="44450" anchor="ctr" anchorCtr="0"/>
          <a:p>
            <a:pPr eaLnBrk="0" hangingPunct="0"/>
            <a:r>
              <a:rPr lang="en-US" altLang="ja-JP" b="1">
                <a:latin typeface="Arial" panose="020B0604020202020204" pitchFamily="34" charset="0"/>
              </a:rPr>
              <a:t>Algorithm Design</a:t>
            </a:r>
            <a:r>
              <a:rPr lang="en-US" altLang="zh-CN" b="1">
                <a:latin typeface="Arial" panose="020B0604020202020204" pitchFamily="34" charset="0"/>
              </a:rPr>
              <a:t>-</a:t>
            </a:r>
            <a:r>
              <a:rPr lang="zh-CN" altLang="en-US" b="1" dirty="0">
                <a:latin typeface="Arial" panose="020B0604020202020204" pitchFamily="34" charset="0"/>
              </a:rPr>
              <a:t>算法设计</a:t>
            </a:r>
            <a:endParaRPr lang="ja-JP" altLang="en-US" b="1" dirty="0">
              <a:latin typeface="Arial" panose="020B0604020202020204" pitchFamily="34" charset="0"/>
            </a:endParaRPr>
          </a:p>
        </p:txBody>
      </p:sp>
      <p:sp>
        <p:nvSpPr>
          <p:cNvPr id="346116" name="Rectangle 7"/>
          <p:cNvSpPr>
            <a:spLocks noRot="1"/>
          </p:cNvSpPr>
          <p:nvPr/>
        </p:nvSpPr>
        <p:spPr>
          <a:xfrm>
            <a:off x="358775" y="1016000"/>
            <a:ext cx="7993063" cy="4500563"/>
          </a:xfrm>
          <a:prstGeom prst="rect">
            <a:avLst/>
          </a:prstGeom>
          <a:noFill/>
          <a:ln w="12700">
            <a:noFill/>
          </a:ln>
        </p:spPr>
        <p:txBody>
          <a:bodyPr lIns="90487" tIns="44450" rIns="90487" bIns="44450"/>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the closest design activity to coding</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the approach:</a:t>
            </a:r>
            <a:endParaRPr lang="en-US" altLang="zh-CN" sz="2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review the design description for the component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use </a:t>
            </a:r>
            <a:r>
              <a:rPr lang="en-US" altLang="ja-JP" sz="2400" b="1">
                <a:latin typeface="Arial" panose="020B0604020202020204" pitchFamily="34" charset="0"/>
              </a:rPr>
              <a:t>stepwise refinement</a:t>
            </a:r>
            <a:r>
              <a:rPr lang="en-US" altLang="ja-JP" sz="2400">
                <a:latin typeface="Arial" panose="020B0604020202020204" pitchFamily="34" charset="0"/>
              </a:rPr>
              <a:t> to develop algorithm</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use </a:t>
            </a:r>
            <a:r>
              <a:rPr lang="en-US" altLang="ja-JP" sz="2400" b="1">
                <a:latin typeface="Arial" panose="020B0604020202020204" pitchFamily="34" charset="0"/>
              </a:rPr>
              <a:t>structured programming</a:t>
            </a:r>
            <a:r>
              <a:rPr lang="en-US" altLang="ja-JP" sz="2400">
                <a:latin typeface="Arial" panose="020B0604020202020204" pitchFamily="34" charset="0"/>
              </a:rPr>
              <a:t> to implement procedural logic</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use </a:t>
            </a:r>
            <a:r>
              <a:rPr lang="en-US" altLang="ja-JP" sz="2400">
                <a:latin typeface="Palatino" pitchFamily="-128" charset="0"/>
              </a:rPr>
              <a:t>‘</a:t>
            </a:r>
            <a:r>
              <a:rPr lang="en-US" altLang="ja-JP" sz="2400">
                <a:latin typeface="Arial" panose="020B0604020202020204" pitchFamily="34" charset="0"/>
              </a:rPr>
              <a:t>formal methods</a:t>
            </a:r>
            <a:r>
              <a:rPr lang="zh-CN" altLang="en-US" sz="2400" dirty="0">
                <a:latin typeface="Arial" panose="020B0604020202020204" pitchFamily="34" charset="0"/>
              </a:rPr>
              <a:t>形式化方法</a:t>
            </a:r>
            <a:r>
              <a:rPr lang="ja-JP" altLang="en-US" sz="2400" dirty="0">
                <a:latin typeface="Palatino" pitchFamily="-128" charset="0"/>
              </a:rPr>
              <a:t>’</a:t>
            </a:r>
            <a:r>
              <a:rPr lang="ja-JP" altLang="en-US" sz="2400" dirty="0">
                <a:latin typeface="Arial" panose="020B0604020202020204" pitchFamily="34" charset="0"/>
              </a:rPr>
              <a:t> </a:t>
            </a:r>
            <a:r>
              <a:rPr lang="en-US" altLang="ja-JP" sz="2400">
                <a:latin typeface="Arial" panose="020B0604020202020204" pitchFamily="34" charset="0"/>
              </a:rPr>
              <a:t>to prove logic</a:t>
            </a:r>
            <a:endParaRPr lang="en-US" altLang="ja-JP" sz="2400">
              <a:latin typeface="Arial" panose="020B0604020202020204" pitchFamily="34"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481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48163" name="Rectangle 6"/>
          <p:cNvSpPr>
            <a:spLocks noRot="1"/>
          </p:cNvSpPr>
          <p:nvPr/>
        </p:nvSpPr>
        <p:spPr>
          <a:xfrm>
            <a:off x="0" y="296863"/>
            <a:ext cx="6565900" cy="268287"/>
          </a:xfrm>
          <a:prstGeom prst="rect">
            <a:avLst/>
          </a:prstGeom>
          <a:noFill/>
          <a:ln w="12700">
            <a:noFill/>
          </a:ln>
        </p:spPr>
        <p:txBody>
          <a:bodyPr lIns="90487" tIns="44450" rIns="90487" bIns="44450" anchor="ctr" anchorCtr="0"/>
          <a:p>
            <a:pPr eaLnBrk="0" hangingPunct="0"/>
            <a:r>
              <a:rPr lang="en-US" altLang="ja-JP" b="1">
                <a:latin typeface="Arial" panose="020B0604020202020204" pitchFamily="34" charset="0"/>
              </a:rPr>
              <a:t>Stepwise Refinement</a:t>
            </a:r>
            <a:endParaRPr lang="en-US" altLang="ja-JP" b="1">
              <a:latin typeface="Arial" panose="020B0604020202020204" pitchFamily="34" charset="0"/>
            </a:endParaRPr>
          </a:p>
        </p:txBody>
      </p:sp>
      <p:grpSp>
        <p:nvGrpSpPr>
          <p:cNvPr id="348164" name="Group 31"/>
          <p:cNvGrpSpPr/>
          <p:nvPr/>
        </p:nvGrpSpPr>
        <p:grpSpPr>
          <a:xfrm>
            <a:off x="1663700" y="1135063"/>
            <a:ext cx="5994400" cy="3932237"/>
            <a:chOff x="1048" y="715"/>
            <a:chExt cx="3776" cy="2477"/>
          </a:xfrm>
        </p:grpSpPr>
        <p:sp>
          <p:nvSpPr>
            <p:cNvPr id="348165" name="AutoShape 7"/>
            <p:cNvSpPr/>
            <p:nvPr/>
          </p:nvSpPr>
          <p:spPr>
            <a:xfrm>
              <a:off x="1064" y="753"/>
              <a:ext cx="1744" cy="1550"/>
            </a:xfrm>
            <a:prstGeom prst="roundRect">
              <a:avLst>
                <a:gd name="adj" fmla="val 6616"/>
              </a:avLst>
            </a:prstGeom>
            <a:solidFill>
              <a:srgbClr val="FFFFFF"/>
            </a:solidFill>
            <a:ln w="127000">
              <a:noFill/>
            </a:ln>
          </p:spPr>
          <p:txBody>
            <a:bodyPr wrap="none" anchor="ctr" anchorCtr="0"/>
            <a:p>
              <a:pPr eaLnBrk="0" hangingPunct="0"/>
              <a:endParaRPr lang="zh-CN" altLang="en-US" dirty="0">
                <a:latin typeface="Arial" panose="020B0604020202020204" pitchFamily="34" charset="0"/>
              </a:endParaRPr>
            </a:p>
          </p:txBody>
        </p:sp>
        <p:sp>
          <p:nvSpPr>
            <p:cNvPr id="348166" name="AutoShape 8"/>
            <p:cNvSpPr/>
            <p:nvPr/>
          </p:nvSpPr>
          <p:spPr>
            <a:xfrm>
              <a:off x="1048" y="739"/>
              <a:ext cx="1776" cy="1578"/>
            </a:xfrm>
            <a:prstGeom prst="roundRect">
              <a:avLst>
                <a:gd name="adj" fmla="val 7394"/>
              </a:avLst>
            </a:prstGeom>
            <a:solidFill>
              <a:schemeClr val="hlink"/>
            </a:solidFill>
            <a:ln w="508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348167" name="Line 9"/>
            <p:cNvSpPr/>
            <p:nvPr/>
          </p:nvSpPr>
          <p:spPr>
            <a:xfrm>
              <a:off x="1064" y="1009"/>
              <a:ext cx="1744" cy="0"/>
            </a:xfrm>
            <a:prstGeom prst="line">
              <a:avLst/>
            </a:prstGeom>
            <a:ln w="50800" cap="flat" cmpd="sng">
              <a:solidFill>
                <a:schemeClr val="tx1"/>
              </a:solidFill>
              <a:prstDash val="solid"/>
              <a:headEnd type="none" w="med" len="med"/>
              <a:tailEnd type="none" w="med" len="med"/>
            </a:ln>
          </p:spPr>
        </p:sp>
        <p:sp>
          <p:nvSpPr>
            <p:cNvPr id="632842" name="Rectangle 10"/>
            <p:cNvSpPr>
              <a:spLocks noChangeArrowheads="1"/>
            </p:cNvSpPr>
            <p:nvPr/>
          </p:nvSpPr>
          <p:spPr bwMode="auto">
            <a:xfrm>
              <a:off x="1119" y="715"/>
              <a:ext cx="573" cy="28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open</a:t>
              </a:r>
              <a:endPar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348169" name="Rectangle 11"/>
            <p:cNvSpPr/>
            <p:nvPr/>
          </p:nvSpPr>
          <p:spPr>
            <a:xfrm>
              <a:off x="1688" y="1329"/>
              <a:ext cx="2128" cy="1209"/>
            </a:xfrm>
            <a:prstGeom prst="rect">
              <a:avLst/>
            </a:prstGeom>
            <a:solidFill>
              <a:schemeClr val="hlink"/>
            </a:solidFill>
            <a:ln w="1270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632844" name="Rectangle 12"/>
            <p:cNvSpPr>
              <a:spLocks noChangeArrowheads="1"/>
            </p:cNvSpPr>
            <p:nvPr/>
          </p:nvSpPr>
          <p:spPr bwMode="auto">
            <a:xfrm>
              <a:off x="1775" y="1356"/>
              <a:ext cx="1010"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walk to door;</a:t>
              </a:r>
              <a:endPar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45" name="Rectangle 13"/>
            <p:cNvSpPr>
              <a:spLocks noChangeArrowheads="1"/>
            </p:cNvSpPr>
            <p:nvPr/>
          </p:nvSpPr>
          <p:spPr bwMode="auto">
            <a:xfrm>
              <a:off x="1775" y="1484"/>
              <a:ext cx="1162"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reach for knob;</a:t>
              </a:r>
              <a:endPar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46" name="Rectangle 14"/>
            <p:cNvSpPr>
              <a:spLocks noChangeArrowheads="1"/>
            </p:cNvSpPr>
            <p:nvPr/>
          </p:nvSpPr>
          <p:spPr bwMode="auto">
            <a:xfrm>
              <a:off x="1775" y="1612"/>
              <a:ext cx="1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47" name="Rectangle 15"/>
            <p:cNvSpPr>
              <a:spLocks noChangeArrowheads="1"/>
            </p:cNvSpPr>
            <p:nvPr/>
          </p:nvSpPr>
          <p:spPr bwMode="auto">
            <a:xfrm>
              <a:off x="1775" y="1740"/>
              <a:ext cx="866"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open door;</a:t>
              </a:r>
              <a:endPar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48" name="Rectangle 16"/>
            <p:cNvSpPr>
              <a:spLocks noChangeArrowheads="1"/>
            </p:cNvSpPr>
            <p:nvPr/>
          </p:nvSpPr>
          <p:spPr bwMode="auto">
            <a:xfrm>
              <a:off x="1775" y="1868"/>
              <a:ext cx="1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49" name="Rectangle 17"/>
            <p:cNvSpPr>
              <a:spLocks noChangeArrowheads="1"/>
            </p:cNvSpPr>
            <p:nvPr/>
          </p:nvSpPr>
          <p:spPr bwMode="auto">
            <a:xfrm>
              <a:off x="1775" y="1996"/>
              <a:ext cx="1058"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walk through;</a:t>
              </a:r>
              <a:endPar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0" name="Rectangle 18"/>
            <p:cNvSpPr>
              <a:spLocks noChangeArrowheads="1"/>
            </p:cNvSpPr>
            <p:nvPr/>
          </p:nvSpPr>
          <p:spPr bwMode="auto">
            <a:xfrm>
              <a:off x="1775" y="2124"/>
              <a:ext cx="882"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close door.</a:t>
              </a:r>
              <a:endParaRPr kumimoji="0" lang="en-US" altLang="ja-JP" sz="18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348177" name="Rectangle 19"/>
            <p:cNvSpPr/>
            <p:nvPr/>
          </p:nvSpPr>
          <p:spPr>
            <a:xfrm>
              <a:off x="2824" y="1692"/>
              <a:ext cx="2000" cy="1500"/>
            </a:xfrm>
            <a:prstGeom prst="rect">
              <a:avLst/>
            </a:prstGeom>
            <a:solidFill>
              <a:schemeClr val="folHlink"/>
            </a:solidFill>
            <a:ln w="508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632852" name="Rectangle 20"/>
            <p:cNvSpPr>
              <a:spLocks noChangeArrowheads="1"/>
            </p:cNvSpPr>
            <p:nvPr/>
          </p:nvSpPr>
          <p:spPr bwMode="auto">
            <a:xfrm>
              <a:off x="2887" y="1754"/>
              <a:ext cx="17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repeat until door opens</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3" name="Rectangle 21"/>
            <p:cNvSpPr>
              <a:spLocks noChangeArrowheads="1"/>
            </p:cNvSpPr>
            <p:nvPr/>
          </p:nvSpPr>
          <p:spPr bwMode="auto">
            <a:xfrm>
              <a:off x="2887" y="1882"/>
              <a:ext cx="1546"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turn knob clockwise;</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4" name="Rectangle 22"/>
            <p:cNvSpPr>
              <a:spLocks noChangeArrowheads="1"/>
            </p:cNvSpPr>
            <p:nvPr/>
          </p:nvSpPr>
          <p:spPr bwMode="auto">
            <a:xfrm>
              <a:off x="2887" y="2010"/>
              <a:ext cx="1836"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if knob doesn't turn, then</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5" name="Rectangle 23"/>
            <p:cNvSpPr>
              <a:spLocks noChangeArrowheads="1"/>
            </p:cNvSpPr>
            <p:nvPr/>
          </p:nvSpPr>
          <p:spPr bwMode="auto">
            <a:xfrm>
              <a:off x="2887" y="2138"/>
              <a:ext cx="115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take key out;</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6" name="Rectangle 24"/>
            <p:cNvSpPr>
              <a:spLocks noChangeArrowheads="1"/>
            </p:cNvSpPr>
            <p:nvPr/>
          </p:nvSpPr>
          <p:spPr bwMode="auto">
            <a:xfrm>
              <a:off x="2887" y="2266"/>
              <a:ext cx="139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find correct key;</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7" name="Rectangle 25"/>
            <p:cNvSpPr>
              <a:spLocks noChangeArrowheads="1"/>
            </p:cNvSpPr>
            <p:nvPr/>
          </p:nvSpPr>
          <p:spPr bwMode="auto">
            <a:xfrm>
              <a:off x="2887" y="2394"/>
              <a:ext cx="1210"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insert in lock;</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8" name="Rectangle 26"/>
            <p:cNvSpPr>
              <a:spLocks noChangeArrowheads="1"/>
            </p:cNvSpPr>
            <p:nvPr/>
          </p:nvSpPr>
          <p:spPr bwMode="auto">
            <a:xfrm>
              <a:off x="2887" y="2522"/>
              <a:ext cx="458"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err="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endif</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59" name="Rectangle 27"/>
            <p:cNvSpPr>
              <a:spLocks noChangeArrowheads="1"/>
            </p:cNvSpPr>
            <p:nvPr/>
          </p:nvSpPr>
          <p:spPr bwMode="auto">
            <a:xfrm>
              <a:off x="2887" y="2676"/>
              <a:ext cx="1290" cy="50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80000"/>
                </a:lnSpc>
                <a:spcBef>
                  <a:spcPct val="0"/>
                </a:spcBef>
                <a:spcAft>
                  <a:spcPct val="0"/>
                </a:spcAft>
                <a:buNone/>
              </a:pP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pull/push door</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80000"/>
                </a:lnSpc>
                <a:spcBef>
                  <a:spcPct val="0"/>
                </a:spcBef>
                <a:spcAft>
                  <a:spcPct val="0"/>
                </a:spcAft>
                <a:buNone/>
              </a:pPr>
              <a:r>
                <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move out of way;</a:t>
              </a:r>
              <a:endParaRPr kumimoji="0" lang="en-US" altLang="ja-JP" sz="1800" b="1"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32860" name="Rectangle 28"/>
            <p:cNvSpPr>
              <a:spLocks noChangeArrowheads="1"/>
            </p:cNvSpPr>
            <p:nvPr/>
          </p:nvSpPr>
          <p:spPr bwMode="auto">
            <a:xfrm>
              <a:off x="2879" y="2906"/>
              <a:ext cx="842"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end repeat</a:t>
              </a:r>
              <a:endParaRPr kumimoji="0" lang="en-US" altLang="ja-JP" sz="1800" b="1"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348187" name="Freeform 29"/>
            <p:cNvSpPr/>
            <p:nvPr/>
          </p:nvSpPr>
          <p:spPr>
            <a:xfrm>
              <a:off x="1296" y="1194"/>
              <a:ext cx="2521" cy="1345"/>
            </a:xfrm>
            <a:custGeom>
              <a:avLst/>
              <a:gdLst/>
              <a:ahLst/>
              <a:cxnLst>
                <a:cxn ang="0">
                  <a:pos x="400" y="1344"/>
                </a:cxn>
                <a:cxn ang="0">
                  <a:pos x="0" y="0"/>
                </a:cxn>
                <a:cxn ang="0">
                  <a:pos x="2520" y="114"/>
                </a:cxn>
                <a:cxn ang="0">
                  <a:pos x="416" y="114"/>
                </a:cxn>
                <a:cxn ang="0">
                  <a:pos x="416" y="1344"/>
                </a:cxn>
                <a:cxn ang="0">
                  <a:pos x="400" y="1344"/>
                </a:cxn>
              </a:cxnLst>
              <a:pathLst>
                <a:path w="2521" h="1345">
                  <a:moveTo>
                    <a:pt x="400" y="1344"/>
                  </a:moveTo>
                  <a:lnTo>
                    <a:pt x="0" y="0"/>
                  </a:lnTo>
                  <a:lnTo>
                    <a:pt x="2520" y="114"/>
                  </a:lnTo>
                  <a:lnTo>
                    <a:pt x="416" y="114"/>
                  </a:lnTo>
                  <a:lnTo>
                    <a:pt x="416" y="1344"/>
                  </a:lnTo>
                  <a:lnTo>
                    <a:pt x="400" y="1344"/>
                  </a:lnTo>
                </a:path>
              </a:pathLst>
            </a:custGeom>
            <a:solidFill>
              <a:schemeClr val="bg1"/>
            </a:solidFill>
            <a:ln w="50800" cap="rnd" cmpd="sng">
              <a:solidFill>
                <a:schemeClr val="tx1"/>
              </a:solidFill>
              <a:prstDash val="solid"/>
              <a:round/>
              <a:headEnd type="none" w="med" len="med"/>
              <a:tailEnd type="none" w="med" len="med"/>
            </a:ln>
          </p:spPr>
          <p:txBody>
            <a:bodyPr/>
            <a:p>
              <a:endParaRPr lang="zh-CN" altLang="en-US"/>
            </a:p>
          </p:txBody>
        </p:sp>
        <p:sp>
          <p:nvSpPr>
            <p:cNvPr id="348188" name="Line 30"/>
            <p:cNvSpPr/>
            <p:nvPr/>
          </p:nvSpPr>
          <p:spPr>
            <a:xfrm flipV="1">
              <a:off x="2632" y="1862"/>
              <a:ext cx="256" cy="7"/>
            </a:xfrm>
            <a:prstGeom prst="line">
              <a:avLst/>
            </a:prstGeom>
            <a:ln w="50800" cap="flat" cmpd="sng">
              <a:solidFill>
                <a:schemeClr val="tx2"/>
              </a:solidFill>
              <a:prstDash val="solid"/>
              <a:headEnd type="none" w="med" len="med"/>
              <a:tailEnd type="triangle" w="med" len="med"/>
            </a:ln>
          </p:spPr>
        </p:sp>
      </p:gr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502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50211" name="Rectangle 6"/>
          <p:cNvSpPr>
            <a:spLocks noRot="1"/>
          </p:cNvSpPr>
          <p:nvPr/>
        </p:nvSpPr>
        <p:spPr>
          <a:xfrm>
            <a:off x="0" y="0"/>
            <a:ext cx="9144000" cy="657225"/>
          </a:xfrm>
          <a:prstGeom prst="rect">
            <a:avLst/>
          </a:prstGeom>
          <a:noFill/>
          <a:ln w="12700">
            <a:noFill/>
          </a:ln>
        </p:spPr>
        <p:txBody>
          <a:bodyPr lIns="90487" tIns="44450" rIns="90487" bIns="44450" anchor="ctr" anchorCtr="0"/>
          <a:p>
            <a:pPr eaLnBrk="0" hangingPunct="0"/>
            <a:r>
              <a:rPr lang="en-US" altLang="ja-JP" sz="2800" b="1">
                <a:latin typeface="Arial" panose="020B0604020202020204" pitchFamily="34" charset="0"/>
              </a:rPr>
              <a:t>Structured Programming</a:t>
            </a:r>
            <a:endParaRPr lang="en-US" altLang="ja-JP" sz="2800" b="1">
              <a:latin typeface="Arial" panose="020B0604020202020204" pitchFamily="34" charset="0"/>
            </a:endParaRPr>
          </a:p>
        </p:txBody>
      </p:sp>
      <p:sp>
        <p:nvSpPr>
          <p:cNvPr id="636935" name="Rectangle 7"/>
          <p:cNvSpPr>
            <a:spLocks noChangeArrowheads="1"/>
          </p:cNvSpPr>
          <p:nvPr/>
        </p:nvSpPr>
        <p:spPr bwMode="auto">
          <a:xfrm>
            <a:off x="395288" y="1196975"/>
            <a:ext cx="8497888" cy="396684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7" tIns="44450" rIns="90487" bIns="44450">
            <a:spAutoFit/>
          </a:bodyPr>
          <a:p>
            <a:pPr eaLnBrk="0" hangingPunct="0">
              <a:buClr>
                <a:schemeClr val="folHlink"/>
              </a:buClr>
              <a:buFont typeface="Wingdings" panose="05000000000000000000" pitchFamily="2" charset="2"/>
              <a:buChar char="n"/>
            </a:pP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uses a limited set of logical constructs:</a:t>
            </a:r>
            <a:endParaRPr lang="en-US" altLang="zh-CN" sz="2800">
              <a:effectLst>
                <a:outerShdw blurRad="38100" dist="38100" dir="2700000">
                  <a:srgbClr val="C0C0C0"/>
                </a:outerShdw>
              </a:effectLst>
              <a:latin typeface="Arial" panose="020B0604020202020204" pitchFamily="34" charset="0"/>
              <a:sym typeface="MS PGothic" panose="020B0600070205080204" pitchFamily="34" charset="-128"/>
            </a:endParaRPr>
          </a:p>
          <a:p>
            <a:pPr marL="914400" lvl="1" indent="-457200" eaLnBrk="0" hangingPunct="0">
              <a:buClr>
                <a:schemeClr val="folHlink"/>
              </a:buClr>
              <a:buFont typeface="Wingdings" panose="05000000000000000000" charset="0"/>
              <a:buChar char="n"/>
            </a:pP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i="1">
                <a:effectLst>
                  <a:outerShdw blurRad="38100" dist="38100" dir="2700000">
                    <a:srgbClr val="C0C0C0"/>
                  </a:outerShdw>
                </a:effectLst>
                <a:latin typeface="Arial" panose="020B0604020202020204" pitchFamily="34" charset="0"/>
                <a:sym typeface="MS PGothic" panose="020B0600070205080204" pitchFamily="34" charset="-128"/>
              </a:rPr>
              <a:t>sequence</a:t>
            </a: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zh-CN" altLang="en-US" sz="2800" i="1" dirty="0">
                <a:effectLst>
                  <a:outerShdw blurRad="38100" dist="38100" dir="2700000">
                    <a:srgbClr val="C0C0C0"/>
                  </a:outerShdw>
                </a:effectLst>
                <a:latin typeface="Arial" panose="020B0604020202020204" pitchFamily="34" charset="0"/>
                <a:sym typeface="MS PGothic" panose="020B0600070205080204" pitchFamily="34" charset="-128"/>
              </a:rPr>
              <a:t>顺序</a:t>
            </a:r>
            <a:endParaRPr lang="zh-CN" altLang="en-US" sz="2800" i="1" dirty="0">
              <a:effectLst>
                <a:outerShdw blurRad="38100" dist="38100" dir="2700000">
                  <a:srgbClr val="C0C0C0"/>
                </a:outerShdw>
              </a:effectLst>
              <a:latin typeface="Arial" panose="020B0604020202020204" pitchFamily="34" charset="0"/>
              <a:sym typeface="MS PGothic" panose="020B0600070205080204" pitchFamily="34" charset="-128"/>
            </a:endParaRPr>
          </a:p>
          <a:p>
            <a:pPr marL="914400" lvl="1" indent="-457200" eaLnBrk="0" hangingPunct="0">
              <a:buClr>
                <a:schemeClr val="folHlink"/>
              </a:buClr>
              <a:buFont typeface="Wingdings" panose="05000000000000000000" charset="0"/>
              <a:buChar char="n"/>
            </a:pP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i="1">
                <a:effectLst>
                  <a:outerShdw blurRad="38100" dist="38100" dir="2700000">
                    <a:srgbClr val="C0C0C0"/>
                  </a:outerShdw>
                </a:effectLst>
                <a:latin typeface="Arial" panose="020B0604020202020204" pitchFamily="34" charset="0"/>
                <a:sym typeface="MS PGothic" panose="020B0600070205080204" pitchFamily="34" charset="-128"/>
              </a:rPr>
              <a:t>conditional</a:t>
            </a: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zh-CN" altLang="en-US" sz="2800" i="1" dirty="0">
                <a:effectLst>
                  <a:outerShdw blurRad="38100" dist="38100" dir="2700000">
                    <a:srgbClr val="C0C0C0"/>
                  </a:outerShdw>
                </a:effectLst>
                <a:latin typeface="Arial" panose="020B0604020202020204" pitchFamily="34" charset="0"/>
                <a:sym typeface="MS PGothic" panose="020B0600070205080204" pitchFamily="34" charset="-128"/>
              </a:rPr>
              <a:t>条件</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 if-then-else, select-case</a:t>
            </a:r>
            <a:endParaRPr lang="en-US" altLang="ja-JP" sz="2800" i="1">
              <a:effectLst>
                <a:outerShdw blurRad="38100" dist="38100" dir="2700000">
                  <a:srgbClr val="C0C0C0"/>
                </a:outerShdw>
              </a:effectLst>
              <a:latin typeface="Arial" panose="020B0604020202020204" pitchFamily="34" charset="0"/>
              <a:sym typeface="MS PGothic" panose="020B0600070205080204" pitchFamily="34" charset="-128"/>
            </a:endParaRPr>
          </a:p>
          <a:p>
            <a:pPr marL="914400" lvl="1" indent="-457200" eaLnBrk="0" hangingPunct="0">
              <a:buClr>
                <a:schemeClr val="folHlink"/>
              </a:buClr>
              <a:buFont typeface="Wingdings" panose="05000000000000000000" charset="0"/>
              <a:buChar char="n"/>
            </a:pP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i="1">
                <a:effectLst>
                  <a:outerShdw blurRad="38100" dist="38100" dir="2700000">
                    <a:srgbClr val="C0C0C0"/>
                  </a:outerShdw>
                </a:effectLst>
                <a:latin typeface="Arial" panose="020B0604020202020204" pitchFamily="34" charset="0"/>
                <a:sym typeface="MS PGothic" panose="020B0600070205080204" pitchFamily="34" charset="-128"/>
              </a:rPr>
              <a:t>loops</a:t>
            </a: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zh-CN" altLang="en-US" sz="2800" i="1" dirty="0">
                <a:effectLst>
                  <a:outerShdw blurRad="38100" dist="38100" dir="2700000">
                    <a:srgbClr val="C0C0C0"/>
                  </a:outerShdw>
                </a:effectLst>
                <a:latin typeface="Arial" panose="020B0604020202020204" pitchFamily="34" charset="0"/>
                <a:sym typeface="MS PGothic" panose="020B0600070205080204" pitchFamily="34" charset="-128"/>
              </a:rPr>
              <a:t>循环</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 do-while, repeat until</a:t>
            </a:r>
            <a:endParaRPr lang="en-US" altLang="zh-CN" sz="2800">
              <a:effectLst>
                <a:outerShdw blurRad="38100" dist="38100" dir="2700000">
                  <a:srgbClr val="C0C0C0"/>
                </a:outerShdw>
              </a:effectLst>
              <a:latin typeface="Arial" panose="020B0604020202020204" pitchFamily="34" charset="0"/>
              <a:sym typeface="MS PGothic" panose="020B0600070205080204" pitchFamily="34" charset="-128"/>
            </a:endParaRPr>
          </a:p>
          <a:p>
            <a:pPr marL="457200" indent="-457200" eaLnBrk="0" hangingPunct="0">
              <a:buClr>
                <a:schemeClr val="folHlink"/>
              </a:buClr>
              <a:buFont typeface="Wingdings" panose="05000000000000000000" pitchFamily="2" charset="2"/>
              <a:buChar char="n"/>
            </a:pP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leads to more readable, testable code</a:t>
            </a:r>
            <a:endParaRPr lang="en-US" altLang="ja-JP" sz="2800">
              <a:effectLst>
                <a:outerShdw blurRad="38100" dist="38100" dir="2700000">
                  <a:srgbClr val="C0C0C0"/>
                </a:outerShdw>
              </a:effectLst>
              <a:latin typeface="Arial" panose="020B0604020202020204" pitchFamily="34" charset="0"/>
              <a:sym typeface="MS PGothic" panose="020B0600070205080204" pitchFamily="34" charset="-128"/>
            </a:endParaRPr>
          </a:p>
          <a:p>
            <a:pPr eaLnBrk="0" hangingPunct="0">
              <a:buClr>
                <a:schemeClr val="folHlink"/>
              </a:buClr>
              <a:buFont typeface="Wingdings" panose="05000000000000000000" pitchFamily="2" charset="2"/>
              <a:buChar char="n"/>
            </a:pPr>
            <a:r>
              <a:rPr lang="en-US" altLang="zh-CN" sz="2800" i="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can be used in conjunction with ‘proof of correctness’</a:t>
            </a:r>
            <a:endParaRPr lang="en-US" altLang="zh-CN" sz="2800">
              <a:effectLst>
                <a:outerShdw blurRad="38100" dist="38100" dir="2700000">
                  <a:srgbClr val="C0C0C0"/>
                </a:outerShdw>
              </a:effectLst>
              <a:latin typeface="Arial" panose="020B0604020202020204" pitchFamily="34" charset="0"/>
              <a:sym typeface="MS PGothic" panose="020B0600070205080204" pitchFamily="34" charset="-128"/>
            </a:endParaRPr>
          </a:p>
          <a:p>
            <a:pPr eaLnBrk="0" hangingPunct="0">
              <a:buClr>
                <a:schemeClr val="folHlink"/>
              </a:buClr>
              <a:buFont typeface="Wingdings" panose="05000000000000000000" pitchFamily="2" charset="2"/>
              <a:buChar char="n"/>
            </a:pP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important for achieving high quality,</a:t>
            </a: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800">
                <a:effectLst>
                  <a:outerShdw blurRad="38100" dist="38100" dir="2700000">
                    <a:srgbClr val="C0C0C0"/>
                  </a:outerShdw>
                </a:effectLst>
                <a:latin typeface="Arial" panose="020B0604020202020204" pitchFamily="34" charset="0"/>
                <a:sym typeface="MS PGothic" panose="020B0600070205080204" pitchFamily="34" charset="-128"/>
              </a:rPr>
              <a:t>but not enough</a:t>
            </a:r>
            <a:endParaRPr lang="ja-JP" altLang="en-US" sz="2800" dirty="0">
              <a:effectLst>
                <a:outerShdw blurRad="38100" dist="38100" dir="2700000">
                  <a:srgbClr val="C0C0C0"/>
                </a:outerShdw>
              </a:effectLst>
              <a:latin typeface="Arial" panose="020B0604020202020204" pitchFamily="34" charset="0"/>
              <a:sym typeface="MS PGothic" panose="020B0600070205080204" pitchFamily="34" charset="-128"/>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22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522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52259" name="Rectangle 30"/>
          <p:cNvSpPr>
            <a:spLocks noRot="1"/>
          </p:cNvSpPr>
          <p:nvPr/>
        </p:nvSpPr>
        <p:spPr>
          <a:xfrm>
            <a:off x="0" y="152400"/>
            <a:ext cx="7210425" cy="533400"/>
          </a:xfrm>
          <a:prstGeom prst="rect">
            <a:avLst/>
          </a:prstGeom>
          <a:noFill/>
          <a:ln w="12700">
            <a:noFill/>
          </a:ln>
        </p:spPr>
        <p:txBody>
          <a:bodyPr lIns="90487" tIns="44450" rIns="90487" bIns="44450" anchor="ctr" anchorCtr="0"/>
          <a:p>
            <a:pPr eaLnBrk="0" hangingPunct="0"/>
            <a:r>
              <a:rPr lang="en-US" altLang="ja-JP" sz="2800" b="1">
                <a:latin typeface="Arial" panose="020B0604020202020204" pitchFamily="34" charset="0"/>
              </a:rPr>
              <a:t>Algorithm Design Model</a:t>
            </a:r>
            <a:endParaRPr lang="en-US" altLang="ja-JP" sz="2800" b="1">
              <a:latin typeface="Arial" panose="020B0604020202020204" pitchFamily="34" charset="0"/>
            </a:endParaRPr>
          </a:p>
        </p:txBody>
      </p:sp>
      <p:sp>
        <p:nvSpPr>
          <p:cNvPr id="352260" name="Rectangle 31"/>
          <p:cNvSpPr>
            <a:spLocks noRot="1"/>
          </p:cNvSpPr>
          <p:nvPr/>
        </p:nvSpPr>
        <p:spPr>
          <a:xfrm>
            <a:off x="684213" y="1160463"/>
            <a:ext cx="7667625" cy="4500562"/>
          </a:xfrm>
          <a:prstGeom prst="rect">
            <a:avLst/>
          </a:prstGeom>
          <a:noFill/>
          <a:ln w="12700">
            <a:noFill/>
          </a:ln>
        </p:spPr>
        <p:txBody>
          <a:bodyPr lIns="90487" tIns="44450" rIns="90487" bIns="44450"/>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represents the algorithm at a level of detail that can be reviewed for quality</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options:</a:t>
            </a:r>
            <a:r>
              <a:rPr lang="en-US" altLang="zh-CN" sz="2800">
                <a:latin typeface="Arial" panose="020B0604020202020204" pitchFamily="34" charset="0"/>
              </a:rPr>
              <a:t> </a:t>
            </a:r>
            <a:endParaRPr lang="en-US" altLang="zh-CN" sz="2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Graphical</a:t>
            </a:r>
            <a:r>
              <a:rPr lang="en-US" altLang="zh-CN" sz="2400">
                <a:latin typeface="Arial" panose="020B0604020202020204" pitchFamily="34" charset="0"/>
              </a:rPr>
              <a:t> </a:t>
            </a:r>
            <a:r>
              <a:rPr lang="en-US" altLang="ja-JP" sz="2400">
                <a:latin typeface="Arial" panose="020B0604020202020204" pitchFamily="34" charset="0"/>
              </a:rPr>
              <a:t>(e.g. flowchart, box diagram)</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err="1">
                <a:latin typeface="Arial" panose="020B0604020202020204" pitchFamily="34" charset="0"/>
              </a:rPr>
              <a:t>Pseudocode</a:t>
            </a:r>
            <a:r>
              <a:rPr lang="en-US" altLang="zh-CN" sz="2400">
                <a:latin typeface="Arial" panose="020B0604020202020204" pitchFamily="34" charset="0"/>
              </a:rPr>
              <a:t> </a:t>
            </a:r>
            <a:r>
              <a:rPr lang="zh-CN" altLang="en-US" sz="2400" dirty="0">
                <a:latin typeface="Arial" panose="020B0604020202020204" pitchFamily="34" charset="0"/>
              </a:rPr>
              <a:t>伪代码 </a:t>
            </a:r>
            <a:r>
              <a:rPr lang="en-US" altLang="ja-JP" sz="2400">
                <a:latin typeface="Arial" panose="020B0604020202020204" pitchFamily="34" charset="0"/>
              </a:rPr>
              <a:t>(e.g., PDL)</a:t>
            </a:r>
            <a:r>
              <a:rPr lang="en-US" altLang="ja-JP" sz="1800">
                <a:latin typeface="Arial" panose="020B0604020202020204" pitchFamily="34" charset="0"/>
              </a:rPr>
              <a:t>  ...   choice of many</a:t>
            </a:r>
            <a:endParaRPr lang="en-US" altLang="zh-CN" sz="1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Programming</a:t>
            </a:r>
            <a:r>
              <a:rPr lang="en-US" altLang="zh-CN" sz="2400">
                <a:latin typeface="Arial" panose="020B0604020202020204" pitchFamily="34" charset="0"/>
              </a:rPr>
              <a:t> </a:t>
            </a:r>
            <a:r>
              <a:rPr lang="en-US" altLang="ja-JP" sz="2400">
                <a:latin typeface="Arial" panose="020B0604020202020204" pitchFamily="34" charset="0"/>
              </a:rPr>
              <a:t>language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Decision</a:t>
            </a:r>
            <a:r>
              <a:rPr lang="en-US" altLang="zh-CN" sz="2400">
                <a:latin typeface="Arial" panose="020B0604020202020204" pitchFamily="34" charset="0"/>
              </a:rPr>
              <a:t> </a:t>
            </a:r>
            <a:r>
              <a:rPr lang="en-US" altLang="ja-JP" sz="2400">
                <a:latin typeface="Arial" panose="020B0604020202020204" pitchFamily="34" charset="0"/>
              </a:rPr>
              <a:t>table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Decision tree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a:t>
            </a:r>
            <a:endParaRPr lang="en-US" altLang="zh-CN" sz="2400">
              <a:latin typeface="Arial" panose="020B0604020202020204" pitchFamily="34"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43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543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54307" name="Rectangle 6"/>
          <p:cNvSpPr>
            <a:spLocks noRot="1"/>
          </p:cNvSpPr>
          <p:nvPr/>
        </p:nvSpPr>
        <p:spPr>
          <a:xfrm>
            <a:off x="0" y="0"/>
            <a:ext cx="9144000" cy="657225"/>
          </a:xfrm>
          <a:prstGeom prst="rect">
            <a:avLst/>
          </a:prstGeom>
          <a:noFill/>
          <a:ln w="12700">
            <a:noFill/>
          </a:ln>
        </p:spPr>
        <p:txBody>
          <a:bodyPr lIns="90487" tIns="44450" rIns="90487" bIns="44450" anchor="ctr" anchorCtr="0"/>
          <a:p>
            <a:pPr eaLnBrk="0" hangingPunct="0"/>
            <a:r>
              <a:rPr lang="en-US" altLang="zh-CN" sz="2800" b="1">
                <a:latin typeface="Arial" panose="020B0604020202020204" pitchFamily="34" charset="0"/>
              </a:rPr>
              <a:t> Graphical design notation</a:t>
            </a:r>
            <a:endParaRPr lang="en-US" altLang="zh-CN" sz="2800" b="1">
              <a:latin typeface="Arial" panose="020B0604020202020204" pitchFamily="34" charset="0"/>
            </a:endParaRPr>
          </a:p>
        </p:txBody>
      </p:sp>
      <p:sp>
        <p:nvSpPr>
          <p:cNvPr id="636935" name="Rectangle 7"/>
          <p:cNvSpPr>
            <a:spLocks noChangeArrowheads="1"/>
          </p:cNvSpPr>
          <p:nvPr/>
        </p:nvSpPr>
        <p:spPr bwMode="auto">
          <a:xfrm>
            <a:off x="395288" y="1196975"/>
            <a:ext cx="8497888" cy="13811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7" tIns="44450" rIns="90487" bIns="44450">
            <a:spAutoFit/>
          </a:bodyPr>
          <a:p>
            <a:pPr eaLnBrk="0" hangingPunct="0">
              <a:buClr>
                <a:schemeClr val="folHlink"/>
              </a:buClr>
              <a:buFont typeface="Wingdings" panose="05000000000000000000" pitchFamily="2" charset="2"/>
              <a:buChar char="n"/>
            </a:pP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 </a:t>
            </a:r>
            <a:r>
              <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rPr>
              <a:t>图形化工具：</a:t>
            </a:r>
            <a:endPar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endParaRPr>
          </a:p>
          <a:p>
            <a:pPr marL="914400" lvl="1" indent="-457200" eaLnBrk="0" hangingPunct="0">
              <a:buClr>
                <a:schemeClr val="folHlink"/>
              </a:buClr>
              <a:buFont typeface="Wingdings" panose="05000000000000000000" charset="0"/>
              <a:buChar char="n"/>
            </a:pPr>
            <a:r>
              <a:rPr lang="en-US" altLang="zh-CN" sz="2800">
                <a:effectLst>
                  <a:outerShdw blurRad="38100" dist="38100" dir="2700000">
                    <a:srgbClr val="C0C0C0"/>
                  </a:outerShdw>
                </a:effectLst>
                <a:latin typeface="Arial" panose="020B0604020202020204" pitchFamily="34" charset="0"/>
                <a:sym typeface="MS PGothic" panose="020B0600070205080204" pitchFamily="34" charset="-128"/>
              </a:rPr>
              <a:t>UML</a:t>
            </a:r>
            <a:r>
              <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rPr>
              <a:t>活动图</a:t>
            </a:r>
            <a:endPar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endParaRPr>
          </a:p>
          <a:p>
            <a:pPr marL="914400" lvl="1" indent="-457200" eaLnBrk="0" hangingPunct="0">
              <a:buClr>
                <a:schemeClr val="folHlink"/>
              </a:buClr>
              <a:buFont typeface="Wingdings" panose="05000000000000000000" charset="0"/>
              <a:buChar char="n"/>
            </a:pPr>
            <a:r>
              <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rPr>
              <a:t>流程图</a:t>
            </a:r>
            <a:endParaRPr lang="zh-CN" altLang="en-US" sz="2800" dirty="0">
              <a:effectLst>
                <a:outerShdw blurRad="38100" dist="38100" dir="2700000">
                  <a:srgbClr val="C0C0C0"/>
                </a:outerShdw>
              </a:effectLst>
              <a:latin typeface="Arial" panose="020B0604020202020204" pitchFamily="34" charset="0"/>
              <a:sym typeface="MS PGothic" panose="020B0600070205080204" pitchFamily="34" charset="-128"/>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63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563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56355" name="Rectangle 6"/>
          <p:cNvSpPr>
            <a:spLocks noRot="1"/>
          </p:cNvSpPr>
          <p:nvPr/>
        </p:nvSpPr>
        <p:spPr>
          <a:xfrm>
            <a:off x="0" y="0"/>
            <a:ext cx="6284913" cy="538163"/>
          </a:xfrm>
          <a:prstGeom prst="rect">
            <a:avLst/>
          </a:prstGeom>
          <a:noFill/>
          <a:ln w="12700">
            <a:noFill/>
          </a:ln>
        </p:spPr>
        <p:txBody>
          <a:bodyPr wrap="none" lIns="63500" tIns="25400" rIns="63500" bIns="25400">
            <a:spAutoFit/>
          </a:bodyPr>
          <a:p>
            <a:pPr eaLnBrk="0" hangingPunct="0"/>
            <a:r>
              <a:rPr lang="en-US" altLang="ja-JP" b="1">
                <a:latin typeface="Arial" panose="020B0604020202020204" pitchFamily="34" charset="0"/>
              </a:rPr>
              <a:t>A Structured Procedural Design</a:t>
            </a:r>
            <a:endParaRPr lang="en-US" altLang="ja-JP" b="1">
              <a:latin typeface="Arial" panose="020B0604020202020204" pitchFamily="34" charset="0"/>
            </a:endParaRPr>
          </a:p>
        </p:txBody>
      </p:sp>
      <p:pic>
        <p:nvPicPr>
          <p:cNvPr id="356356" name="Picture 7"/>
          <p:cNvPicPr/>
          <p:nvPr/>
        </p:nvPicPr>
        <p:blipFill>
          <a:blip r:embed="rId1"/>
          <a:stretch>
            <a:fillRect/>
          </a:stretch>
        </p:blipFill>
        <p:spPr>
          <a:xfrm>
            <a:off x="2016125" y="1341438"/>
            <a:ext cx="5576888" cy="4137025"/>
          </a:xfrm>
          <a:prstGeom prst="rect">
            <a:avLst/>
          </a:prstGeom>
          <a:noFill/>
          <a:ln w="12700">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584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58403" name="Rectangle 6"/>
          <p:cNvSpPr>
            <a:spLocks noRot="1"/>
          </p:cNvSpPr>
          <p:nvPr/>
        </p:nvSpPr>
        <p:spPr>
          <a:xfrm>
            <a:off x="0" y="0"/>
            <a:ext cx="7019925" cy="765175"/>
          </a:xfrm>
          <a:prstGeom prst="rect">
            <a:avLst/>
          </a:prstGeom>
          <a:noFill/>
          <a:ln w="9525">
            <a:noFill/>
          </a:ln>
        </p:spPr>
        <p:txBody>
          <a:bodyPr anchor="ctr" anchorCtr="0"/>
          <a:p>
            <a:pPr eaLnBrk="0" hangingPunct="0"/>
            <a:r>
              <a:rPr lang="en-US" altLang="zh-CN" b="1">
                <a:latin typeface="Arial" panose="020B0604020202020204" pitchFamily="34" charset="0"/>
              </a:rPr>
              <a:t> </a:t>
            </a:r>
            <a:r>
              <a:rPr lang="en-US" altLang="ja-JP" b="1">
                <a:latin typeface="Arial" panose="020B0604020202020204" pitchFamily="34" charset="0"/>
              </a:rPr>
              <a:t>Decision Table</a:t>
            </a:r>
            <a:endParaRPr lang="en-US" altLang="ja-JP" b="1">
              <a:latin typeface="Arial" panose="020B0604020202020204" pitchFamily="34" charset="0"/>
            </a:endParaRPr>
          </a:p>
        </p:txBody>
      </p:sp>
      <p:pic>
        <p:nvPicPr>
          <p:cNvPr id="358404" name="Picture 7"/>
          <p:cNvPicPr>
            <a:picLocks noChangeAspect="1"/>
          </p:cNvPicPr>
          <p:nvPr/>
        </p:nvPicPr>
        <p:blipFill>
          <a:blip r:embed="rId1"/>
          <a:stretch>
            <a:fillRect/>
          </a:stretch>
        </p:blipFill>
        <p:spPr>
          <a:xfrm>
            <a:off x="1042988" y="1268413"/>
            <a:ext cx="5741987" cy="4576762"/>
          </a:xfrm>
          <a:prstGeom prst="rect">
            <a:avLst/>
          </a:prstGeom>
          <a:noFill/>
          <a:ln w="12700">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0449" name="标题 514049"/>
          <p:cNvSpPr>
            <a:spLocks noGrp="1"/>
          </p:cNvSpPr>
          <p:nvPr>
            <p:ph type="title"/>
          </p:nvPr>
        </p:nvSpPr>
        <p:spPr/>
        <p:txBody>
          <a:bodyPr anchor="ctr" anchorCtr="0"/>
          <a:p>
            <a:r>
              <a:rPr lang="en-US" altLang="ja-JP"/>
              <a:t>Decision T</a:t>
            </a:r>
            <a:r>
              <a:rPr lang="en-US" altLang="zh-CN"/>
              <a:t>ree</a:t>
            </a:r>
            <a:endParaRPr lang="zh-CN" altLang="en-US" dirty="0"/>
          </a:p>
        </p:txBody>
      </p:sp>
      <p:sp>
        <p:nvSpPr>
          <p:cNvPr id="360450" name="文本占位符 514050"/>
          <p:cNvSpPr>
            <a:spLocks noGrp="1"/>
          </p:cNvSpPr>
          <p:nvPr>
            <p:ph idx="1"/>
          </p:nvPr>
        </p:nvSpPr>
        <p:spPr>
          <a:xfrm>
            <a:off x="685800" y="1066800"/>
            <a:ext cx="7772400" cy="4419600"/>
          </a:xfrm>
          <a:prstGeom prst="rect">
            <a:avLst/>
          </a:prstGeom>
          <a:noFill/>
          <a:ln>
            <a:solidFill>
              <a:srgbClr val="000000"/>
            </a:solidFill>
            <a:miter/>
          </a:ln>
        </p:spPr>
        <p:txBody>
          <a:bodyPr/>
          <a:p>
            <a:endParaRPr lang="zh-CN" altLang="en-US" dirty="0"/>
          </a:p>
        </p:txBody>
      </p:sp>
      <p:pic>
        <p:nvPicPr>
          <p:cNvPr id="360451" name="图片 514056" descr="1705255769"/>
          <p:cNvPicPr>
            <a:picLocks noChangeAspect="1"/>
          </p:cNvPicPr>
          <p:nvPr/>
        </p:nvPicPr>
        <p:blipFill>
          <a:blip r:embed="rId1"/>
          <a:stretch>
            <a:fillRect/>
          </a:stretch>
        </p:blipFill>
        <p:spPr>
          <a:xfrm>
            <a:off x="1439863" y="765175"/>
            <a:ext cx="5700712" cy="5265738"/>
          </a:xfrm>
          <a:prstGeom prst="rect">
            <a:avLst/>
          </a:prstGeom>
          <a:noFill/>
          <a:ln w="9525">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1473" name="标题 631809"/>
          <p:cNvSpPr>
            <a:spLocks noGrp="1"/>
          </p:cNvSpPr>
          <p:nvPr>
            <p:ph type="title"/>
          </p:nvPr>
        </p:nvSpPr>
        <p:spPr>
          <a:xfrm>
            <a:off x="323850" y="333375"/>
            <a:ext cx="8534400" cy="381000"/>
          </a:xfrm>
        </p:spPr>
        <p:txBody>
          <a:bodyPr anchor="ctr" anchorCtr="0"/>
          <a:p>
            <a:r>
              <a:rPr lang="en-US" altLang="ja-JP"/>
              <a:t>Decision T</a:t>
            </a:r>
            <a:r>
              <a:rPr lang="en-US" altLang="zh-CN"/>
              <a:t>ree</a:t>
            </a:r>
            <a:endParaRPr lang="zh-CN" altLang="en-US" dirty="0"/>
          </a:p>
        </p:txBody>
      </p:sp>
      <p:pic>
        <p:nvPicPr>
          <p:cNvPr id="361474" name="图片 631813" descr="Golf_dataset"/>
          <p:cNvPicPr>
            <a:picLocks noChangeAspect="1"/>
          </p:cNvPicPr>
          <p:nvPr/>
        </p:nvPicPr>
        <p:blipFill>
          <a:blip r:embed="rId1"/>
          <a:stretch>
            <a:fillRect/>
          </a:stretch>
        </p:blipFill>
        <p:spPr>
          <a:xfrm>
            <a:off x="-236537" y="765175"/>
            <a:ext cx="5229225" cy="5662613"/>
          </a:xfrm>
          <a:prstGeom prst="rect">
            <a:avLst/>
          </a:prstGeom>
          <a:noFill/>
          <a:ln w="9525">
            <a:noFill/>
          </a:ln>
        </p:spPr>
      </p:pic>
      <p:sp>
        <p:nvSpPr>
          <p:cNvPr id="361475" name="文本框 631816"/>
          <p:cNvSpPr txBox="1"/>
          <p:nvPr/>
        </p:nvSpPr>
        <p:spPr>
          <a:xfrm>
            <a:off x="4948238" y="1862138"/>
            <a:ext cx="4195762" cy="2654300"/>
          </a:xfrm>
          <a:prstGeom prst="rect">
            <a:avLst/>
          </a:prstGeom>
          <a:noFill/>
          <a:ln w="9525">
            <a:noFill/>
          </a:ln>
        </p:spPr>
        <p:txBody>
          <a:bodyPr wrap="none">
            <a:spAutoFit/>
          </a:bodyPr>
          <a:p>
            <a:pPr eaLnBrk="0" hangingPunct="0"/>
            <a:r>
              <a:rPr lang="zh-CN" altLang="en-US" sz="2800" dirty="0">
                <a:latin typeface="Arial" panose="020B0604020202020204" pitchFamily="34" charset="0"/>
              </a:rPr>
              <a:t>打高尔夫球与天气的关系</a:t>
            </a:r>
            <a:endParaRPr lang="zh-CN" altLang="en-US" sz="2800" dirty="0">
              <a:latin typeface="Arial" panose="020B0604020202020204" pitchFamily="34" charset="0"/>
            </a:endParaRPr>
          </a:p>
          <a:p>
            <a:pPr eaLnBrk="0" hangingPunct="0"/>
            <a:endParaRPr lang="zh-CN" altLang="en-US" sz="2800" dirty="0">
              <a:latin typeface="Arial" panose="020B0604020202020204" pitchFamily="34" charset="0"/>
            </a:endParaRPr>
          </a:p>
          <a:p>
            <a:pPr eaLnBrk="0" hangingPunct="0"/>
            <a:r>
              <a:rPr lang="en-US" altLang="zh-CN" sz="2800">
                <a:latin typeface="Arial" panose="020B0604020202020204" pitchFamily="34" charset="0"/>
              </a:rPr>
              <a:t>Outlook</a:t>
            </a:r>
            <a:r>
              <a:rPr lang="zh-CN" altLang="en-US" sz="2800" dirty="0">
                <a:latin typeface="Arial" panose="020B0604020202020204" pitchFamily="34" charset="0"/>
              </a:rPr>
              <a:t>：晴天、阴天、雨天</a:t>
            </a:r>
            <a:endParaRPr lang="zh-CN" altLang="en-US" sz="2800" dirty="0">
              <a:latin typeface="Arial" panose="020B0604020202020204" pitchFamily="34" charset="0"/>
            </a:endParaRPr>
          </a:p>
          <a:p>
            <a:pPr eaLnBrk="0" hangingPunct="0"/>
            <a:r>
              <a:rPr lang="en-US" altLang="zh-CN" sz="2800">
                <a:latin typeface="Arial" panose="020B0604020202020204" pitchFamily="34" charset="0"/>
              </a:rPr>
              <a:t>Temperature</a:t>
            </a:r>
            <a:r>
              <a:rPr lang="zh-CN" altLang="en-US" sz="2800" dirty="0">
                <a:latin typeface="Arial" panose="020B0604020202020204" pitchFamily="34" charset="0"/>
              </a:rPr>
              <a:t>：温度</a:t>
            </a:r>
            <a:endParaRPr lang="zh-CN" altLang="en-US" sz="2800" dirty="0">
              <a:latin typeface="Arial" panose="020B0604020202020204" pitchFamily="34" charset="0"/>
            </a:endParaRPr>
          </a:p>
          <a:p>
            <a:pPr eaLnBrk="0" hangingPunct="0"/>
            <a:r>
              <a:rPr lang="en-US" altLang="zh-CN" sz="2800">
                <a:latin typeface="Arial" panose="020B0604020202020204" pitchFamily="34" charset="0"/>
              </a:rPr>
              <a:t>Humidity</a:t>
            </a:r>
            <a:r>
              <a:rPr lang="zh-CN" altLang="en-US" sz="2800" dirty="0">
                <a:latin typeface="Arial" panose="020B0604020202020204" pitchFamily="34" charset="0"/>
              </a:rPr>
              <a:t>：湿度</a:t>
            </a:r>
            <a:endParaRPr lang="zh-CN" altLang="en-US" sz="2800" dirty="0">
              <a:latin typeface="Arial" panose="020B0604020202020204" pitchFamily="34" charset="0"/>
            </a:endParaRPr>
          </a:p>
          <a:p>
            <a:pPr eaLnBrk="0" hangingPunct="0"/>
            <a:r>
              <a:rPr lang="en-US" altLang="zh-CN" sz="2800">
                <a:latin typeface="Arial" panose="020B0604020202020204" pitchFamily="34" charset="0"/>
              </a:rPr>
              <a:t>Windy</a:t>
            </a:r>
            <a:r>
              <a:rPr lang="zh-CN" altLang="en-US" sz="2800" dirty="0">
                <a:latin typeface="Arial" panose="020B0604020202020204" pitchFamily="34" charset="0"/>
              </a:rPr>
              <a:t>：风</a:t>
            </a:r>
            <a:endParaRPr lang="zh-CN" altLang="en-US" sz="2800" dirty="0">
              <a:latin typeface="Arial" panose="020B0604020202020204" pitchFamily="34"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7" name="标题 646145"/>
          <p:cNvSpPr>
            <a:spLocks noGrp="1"/>
          </p:cNvSpPr>
          <p:nvPr>
            <p:ph type="title"/>
          </p:nvPr>
        </p:nvSpPr>
        <p:spPr/>
        <p:txBody>
          <a:bodyPr anchor="ctr" anchorCtr="0"/>
          <a:p>
            <a:r>
              <a:rPr lang="en-US" altLang="ja-JP"/>
              <a:t>Decision T</a:t>
            </a:r>
            <a:r>
              <a:rPr lang="en-US" altLang="zh-CN"/>
              <a:t>ree  </a:t>
            </a:r>
            <a:r>
              <a:rPr lang="zh-CN" altLang="en-US" dirty="0"/>
              <a:t>（与气温无关）</a:t>
            </a:r>
            <a:endParaRPr lang="zh-CN" altLang="en-US" dirty="0"/>
          </a:p>
        </p:txBody>
      </p:sp>
      <p:pic>
        <p:nvPicPr>
          <p:cNvPr id="362498" name="图片 646146" descr="Golf_dataset"/>
          <p:cNvPicPr>
            <a:picLocks noChangeAspect="1"/>
          </p:cNvPicPr>
          <p:nvPr/>
        </p:nvPicPr>
        <p:blipFill>
          <a:blip r:embed="rId1"/>
          <a:stretch>
            <a:fillRect/>
          </a:stretch>
        </p:blipFill>
        <p:spPr>
          <a:xfrm>
            <a:off x="-180975" y="1052513"/>
            <a:ext cx="3959225" cy="4286250"/>
          </a:xfrm>
          <a:prstGeom prst="rect">
            <a:avLst/>
          </a:prstGeom>
          <a:noFill/>
          <a:ln w="9525">
            <a:noFill/>
          </a:ln>
        </p:spPr>
      </p:pic>
      <p:pic>
        <p:nvPicPr>
          <p:cNvPr id="362499" name="图片 646147" descr="Decision_tree_model"/>
          <p:cNvPicPr>
            <a:picLocks noChangeAspect="1"/>
          </p:cNvPicPr>
          <p:nvPr/>
        </p:nvPicPr>
        <p:blipFill>
          <a:blip r:embed="rId2"/>
          <a:stretch>
            <a:fillRect/>
          </a:stretch>
        </p:blipFill>
        <p:spPr>
          <a:xfrm>
            <a:off x="3686175" y="1271588"/>
            <a:ext cx="5457825" cy="384810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0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083" name="Rectangle 6"/>
          <p:cNvSpPr>
            <a:spLocks noRot="1"/>
          </p:cNvSpPr>
          <p:nvPr/>
        </p:nvSpPr>
        <p:spPr>
          <a:xfrm>
            <a:off x="0" y="0"/>
            <a:ext cx="5688013" cy="542925"/>
          </a:xfrm>
          <a:prstGeom prst="rect">
            <a:avLst/>
          </a:prstGeom>
          <a:noFill/>
          <a:ln w="12700">
            <a:noFill/>
          </a:ln>
        </p:spPr>
        <p:txBody>
          <a:bodyPr lIns="63500" tIns="25400" rIns="63500" bIns="25400">
            <a:spAutoFit/>
          </a:bodyPr>
          <a:p>
            <a:pPr eaLnBrk="0" hangingPunct="0"/>
            <a:r>
              <a:rPr lang="en-US" altLang="zh-CN" b="1">
                <a:latin typeface="Arial" panose="020B0604020202020204" pitchFamily="34" charset="0"/>
              </a:rPr>
              <a:t>9.3.1 </a:t>
            </a:r>
            <a:r>
              <a:rPr lang="en-US" altLang="ja-JP" b="1">
                <a:latin typeface="Arial" panose="020B0604020202020204" pitchFamily="34" charset="0"/>
              </a:rPr>
              <a:t>Abstraction</a:t>
            </a:r>
            <a:endParaRPr lang="en-US" altLang="ja-JP" b="1">
              <a:latin typeface="Arial" panose="020B0604020202020204" pitchFamily="34" charset="0"/>
            </a:endParaRPr>
          </a:p>
        </p:txBody>
      </p:sp>
      <p:sp>
        <p:nvSpPr>
          <p:cNvPr id="46084" name="文本框 19489"/>
          <p:cNvSpPr txBox="1"/>
          <p:nvPr/>
        </p:nvSpPr>
        <p:spPr>
          <a:xfrm>
            <a:off x="468313" y="1163638"/>
            <a:ext cx="8099425" cy="3503612"/>
          </a:xfrm>
          <a:prstGeom prst="rect">
            <a:avLst/>
          </a:prstGeom>
          <a:noFill/>
          <a:ln w="9525">
            <a:noFill/>
          </a:ln>
        </p:spPr>
        <p:txBody>
          <a:bodyPr>
            <a:spAutoFit/>
          </a:bodyPr>
          <a:p>
            <a:pPr eaLnBrk="0" hangingPunct="0"/>
            <a:r>
              <a:rPr lang="zh-CN" altLang="en-US" dirty="0">
                <a:latin typeface="Arial" panose="020B0604020202020204" pitchFamily="34" charset="0"/>
                <a:ea typeface="宋体" panose="02010600030101010101" pitchFamily="2" charset="-122"/>
              </a:rPr>
              <a:t>抽象就是从众多的事物中抽取出共同的、本质性的特征，而舍弃其非本质的特征</a:t>
            </a:r>
            <a:r>
              <a:rPr lang="zh-CN" altLang="en-US" dirty="0">
                <a:latin typeface="Arial" panose="020B0604020202020204" pitchFamily="34" charset="0"/>
              </a:rPr>
              <a:t> </a:t>
            </a:r>
            <a:endParaRPr lang="zh-CN" altLang="en-US" b="1" dirty="0">
              <a:latin typeface="Arial" panose="020B0604020202020204" pitchFamily="34" charset="0"/>
              <a:ea typeface="宋体" panose="02010600030101010101" pitchFamily="2" charset="-122"/>
            </a:endParaRPr>
          </a:p>
          <a:p>
            <a:pPr eaLnBrk="0" hangingPunct="0"/>
            <a:endParaRPr lang="zh-CN" altLang="en-US" b="1" dirty="0">
              <a:latin typeface="Arial" panose="020B0604020202020204" pitchFamily="34" charset="0"/>
              <a:ea typeface="宋体" panose="02010600030101010101" pitchFamily="2" charset="-122"/>
            </a:endParaRPr>
          </a:p>
          <a:p>
            <a:pPr eaLnBrk="0" hangingPunct="0"/>
            <a:r>
              <a:rPr lang="zh-CN" altLang="en-US" b="1" dirty="0">
                <a:latin typeface="Arial" panose="020B0604020202020204" pitchFamily="34" charset="0"/>
                <a:ea typeface="宋体" panose="02010600030101010101" pitchFamily="2" charset="-122"/>
              </a:rPr>
              <a:t>抽象有多个层级，在最高的抽象级上，可以以概括性的术语描述，在较低级别上，提供更详细的描述</a:t>
            </a:r>
            <a:endParaRPr lang="zh-CN" altLang="en-US" dirty="0">
              <a:latin typeface="Arial" panose="020B0604020202020204" pitchFamily="34" charset="0"/>
              <a:ea typeface="宋体" panose="02010600030101010101" pitchFamily="2" charset="-122"/>
            </a:endParaRPr>
          </a:p>
          <a:p>
            <a:pPr eaLnBrk="0" hangingPunct="0"/>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3521" name="标题 646145"/>
          <p:cNvSpPr>
            <a:spLocks noGrp="1"/>
          </p:cNvSpPr>
          <p:nvPr>
            <p:ph type="title"/>
          </p:nvPr>
        </p:nvSpPr>
        <p:spPr/>
        <p:txBody>
          <a:bodyPr anchor="ctr" anchorCtr="0"/>
          <a:p>
            <a:r>
              <a:rPr lang="en-US" altLang="ja-JP"/>
              <a:t>Decision T</a:t>
            </a:r>
            <a:r>
              <a:rPr lang="en-US" altLang="zh-CN"/>
              <a:t>ree  </a:t>
            </a:r>
            <a:r>
              <a:rPr lang="zh-CN" altLang="en-US" dirty="0"/>
              <a:t>（与湿度无关）</a:t>
            </a:r>
            <a:endParaRPr lang="zh-CN" altLang="en-US" dirty="0"/>
          </a:p>
        </p:txBody>
      </p:sp>
      <p:pic>
        <p:nvPicPr>
          <p:cNvPr id="363522" name="图片 646146" descr="Golf_dataset"/>
          <p:cNvPicPr>
            <a:picLocks noChangeAspect="1"/>
          </p:cNvPicPr>
          <p:nvPr/>
        </p:nvPicPr>
        <p:blipFill>
          <a:blip r:embed="rId1"/>
          <a:stretch>
            <a:fillRect/>
          </a:stretch>
        </p:blipFill>
        <p:spPr>
          <a:xfrm>
            <a:off x="-180975" y="1052513"/>
            <a:ext cx="3959225" cy="4286250"/>
          </a:xfrm>
          <a:prstGeom prst="rect">
            <a:avLst/>
          </a:prstGeom>
          <a:noFill/>
          <a:ln w="9525">
            <a:noFill/>
          </a:ln>
        </p:spPr>
      </p:pic>
      <p:sp>
        <p:nvSpPr>
          <p:cNvPr id="363523" name="文本框 1"/>
          <p:cNvSpPr txBox="1"/>
          <p:nvPr/>
        </p:nvSpPr>
        <p:spPr>
          <a:xfrm>
            <a:off x="3892550" y="1352550"/>
            <a:ext cx="4675188" cy="4248150"/>
          </a:xfrm>
          <a:prstGeom prst="rect">
            <a:avLst/>
          </a:prstGeom>
          <a:noFill/>
          <a:ln w="9525">
            <a:noFill/>
          </a:ln>
        </p:spPr>
        <p:txBody>
          <a:bodyPr>
            <a:spAutoFit/>
          </a:bodyPr>
          <a:p>
            <a:r>
              <a:rPr lang="en-US" altLang="zh-CN" sz="1600">
                <a:latin typeface="Arial" panose="020B0604020202020204" pitchFamily="34" charset="0"/>
              </a:rPr>
              <a:t>1.</a:t>
            </a:r>
            <a:endParaRPr lang="en-US" altLang="zh-CN" sz="1600">
              <a:latin typeface="Arial" panose="020B0604020202020204" pitchFamily="34" charset="0"/>
            </a:endParaRPr>
          </a:p>
          <a:p>
            <a:r>
              <a:rPr lang="en-US" altLang="zh-CN" sz="1600">
                <a:latin typeface="Arial" panose="020B0604020202020204" pitchFamily="34" charset="0"/>
              </a:rPr>
              <a:t>   WINDY  FASLE</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P6 D2</a:t>
            </a:r>
            <a:endParaRPr lang="en-US" altLang="zh-CN" sz="1600">
              <a:latin typeface="Arial" panose="020B0604020202020204" pitchFamily="34" charset="0"/>
              <a:ea typeface="宋体" panose="02010600030101010101" pitchFamily="2" charset="-122"/>
            </a:endParaRPr>
          </a:p>
          <a:p>
            <a:r>
              <a:rPr lang="en-US" altLang="zh-CN" sz="1600">
                <a:latin typeface="Arial" panose="020B0604020202020204" pitchFamily="34" charset="0"/>
              </a:rPr>
              <a:t>   WINDY  </a:t>
            </a:r>
            <a:r>
              <a:rPr lang="en-US" altLang="zh-CN" sz="1600">
                <a:latin typeface="Arial" panose="020B0604020202020204" pitchFamily="34" charset="0"/>
                <a:ea typeface="宋体" panose="02010600030101010101" pitchFamily="2" charset="-122"/>
              </a:rPr>
              <a:t>TRUE</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P3 D3    </a:t>
            </a:r>
            <a:r>
              <a:rPr lang="zh-CN" altLang="en-US" sz="1600">
                <a:latin typeface="Arial" panose="020B0604020202020204" pitchFamily="34" charset="0"/>
                <a:ea typeface="宋体" panose="02010600030101010101" pitchFamily="2" charset="-122"/>
              </a:rPr>
              <a:t>（共</a:t>
            </a:r>
            <a:r>
              <a:rPr lang="en-US" altLang="zh-CN" sz="1600">
                <a:latin typeface="Arial" panose="020B0604020202020204" pitchFamily="34" charset="0"/>
                <a:ea typeface="宋体" panose="02010600030101010101" pitchFamily="2" charset="-122"/>
              </a:rPr>
              <a:t>14</a:t>
            </a:r>
            <a:r>
              <a:rPr lang="zh-CN" altLang="en-US" sz="1600">
                <a:latin typeface="Arial" panose="020B0604020202020204" pitchFamily="34" charset="0"/>
                <a:ea typeface="宋体" panose="02010600030101010101" pitchFamily="2" charset="-122"/>
              </a:rPr>
              <a:t>个数据）</a:t>
            </a:r>
            <a:endParaRPr lang="zh-CN" altLang="en-US" sz="1600">
              <a:latin typeface="Arial" panose="020B0604020202020204" pitchFamily="34" charset="0"/>
              <a:ea typeface="宋体" panose="02010600030101010101" pitchFamily="2" charset="-122"/>
            </a:endParaRPr>
          </a:p>
          <a:p>
            <a:endParaRPr lang="zh-CN" altLang="en-US" sz="1600">
              <a:latin typeface="Arial" panose="020B0604020202020204" pitchFamily="34" charset="0"/>
              <a:ea typeface="宋体" panose="02010600030101010101" pitchFamily="2" charset="-122"/>
            </a:endParaRPr>
          </a:p>
          <a:p>
            <a:r>
              <a:rPr lang="en-US" altLang="zh-CN" sz="1600">
                <a:latin typeface="Arial" panose="020B0604020202020204" pitchFamily="34" charset="0"/>
                <a:ea typeface="宋体" panose="02010600030101010101" pitchFamily="2" charset="-122"/>
              </a:rPr>
              <a:t>2.WINDY</a:t>
            </a:r>
            <a:r>
              <a:rPr lang="en-US" altLang="zh-CN" sz="1600">
                <a:latin typeface="Arial" panose="020B0604020202020204" pitchFamily="34" charset="0"/>
              </a:rPr>
              <a:t> FASLE</a:t>
            </a:r>
            <a:r>
              <a:rPr lang="zh-CN" altLang="en-US" sz="1600">
                <a:latin typeface="Arial" panose="020B0604020202020204" pitchFamily="34" charset="0"/>
                <a:ea typeface="宋体" panose="02010600030101010101" pitchFamily="2" charset="-122"/>
              </a:rPr>
              <a:t>：</a:t>
            </a:r>
            <a:r>
              <a:rPr lang="en-US" altLang="zh-CN" sz="1600">
                <a:latin typeface="Arial" panose="020B0604020202020204" pitchFamily="34" charset="0"/>
                <a:ea typeface="宋体" panose="02010600030101010101" pitchFamily="2" charset="-122"/>
              </a:rPr>
              <a:t>P6 D2</a:t>
            </a:r>
            <a:endParaRPr lang="en-US" altLang="zh-CN" sz="1600">
              <a:latin typeface="Arial" panose="020B0604020202020204" pitchFamily="34" charset="0"/>
              <a:ea typeface="宋体" panose="02010600030101010101" pitchFamily="2" charset="-122"/>
            </a:endParaRPr>
          </a:p>
          <a:p>
            <a:r>
              <a:rPr lang="en-US" altLang="zh-CN" sz="1600">
                <a:latin typeface="Arial" panose="020B0604020202020204" pitchFamily="34" charset="0"/>
                <a:ea typeface="宋体" panose="02010600030101010101" pitchFamily="2" charset="-122"/>
              </a:rPr>
              <a:t>   SUNNY FASLE</a:t>
            </a:r>
            <a:r>
              <a:rPr lang="zh-CN" altLang="en-US" sz="1600">
                <a:latin typeface="Arial" panose="020B0604020202020204" pitchFamily="34" charset="0"/>
                <a:ea typeface="宋体" panose="02010600030101010101" pitchFamily="2" charset="-122"/>
                <a:sym typeface="MS PGothic" panose="020B0600070205080204" pitchFamily="34" charset="-128"/>
              </a:rPr>
              <a:t>：</a:t>
            </a:r>
            <a:r>
              <a:rPr lang="en-US" altLang="zh-CN" sz="1600">
                <a:latin typeface="Arial" panose="020B0604020202020204" pitchFamily="34" charset="0"/>
                <a:ea typeface="宋体" panose="02010600030101010101" pitchFamily="2" charset="-122"/>
              </a:rPr>
              <a:t> P5</a:t>
            </a:r>
            <a:endParaRPr lang="zh-CN" altLang="en-US" sz="1600">
              <a:latin typeface="Arial" panose="020B0604020202020204" pitchFamily="34" charset="0"/>
              <a:ea typeface="宋体" panose="02010600030101010101" pitchFamily="2" charset="-122"/>
            </a:endParaRPr>
          </a:p>
          <a:p>
            <a:r>
              <a:rPr lang="en-US" altLang="zh-CN" sz="1600">
                <a:latin typeface="Arial" panose="020B0604020202020204" pitchFamily="34" charset="0"/>
                <a:ea typeface="宋体" panose="02010600030101010101" pitchFamily="2" charset="-122"/>
                <a:sym typeface="MS PGothic" panose="020B0600070205080204" pitchFamily="34" charset="-128"/>
              </a:rPr>
              <a:t>   SUNNY TRUE</a:t>
            </a:r>
            <a:r>
              <a:rPr lang="zh-CN" altLang="en-US" sz="1600">
                <a:latin typeface="Arial" panose="020B0604020202020204" pitchFamily="34" charset="0"/>
                <a:ea typeface="宋体" panose="02010600030101010101" pitchFamily="2" charset="-122"/>
                <a:sym typeface="MS PGothic" panose="020B0600070205080204" pitchFamily="34" charset="-128"/>
              </a:rPr>
              <a:t>：</a:t>
            </a:r>
            <a:r>
              <a:rPr lang="en-US" altLang="zh-CN" sz="1600">
                <a:latin typeface="Arial" panose="020B0604020202020204" pitchFamily="34" charset="0"/>
                <a:ea typeface="宋体" panose="02010600030101010101" pitchFamily="2" charset="-122"/>
                <a:sym typeface="MS PGothic" panose="020B0600070205080204" pitchFamily="34" charset="-128"/>
              </a:rPr>
              <a:t> P1,D2</a:t>
            </a:r>
            <a:r>
              <a:rPr lang="zh-CN" altLang="en-US" sz="1600">
                <a:latin typeface="Arial" panose="020B0604020202020204" pitchFamily="34" charset="0"/>
                <a:ea typeface="宋体" panose="02010600030101010101" pitchFamily="2" charset="-122"/>
              </a:rPr>
              <a:t>   </a:t>
            </a:r>
            <a:r>
              <a:rPr lang="en-US" altLang="zh-CN" sz="1600">
                <a:latin typeface="Arial" panose="020B0604020202020204" pitchFamily="34" charset="0"/>
                <a:ea typeface="宋体" panose="02010600030101010101" pitchFamily="2" charset="-122"/>
              </a:rPr>
              <a:t>if T&lt;70 P1 else D2</a:t>
            </a:r>
            <a:endParaRPr lang="en-US" altLang="zh-CN" sz="1600">
              <a:latin typeface="Arial" panose="020B0604020202020204" pitchFamily="34" charset="0"/>
              <a:ea typeface="宋体" panose="02010600030101010101" pitchFamily="2" charset="-122"/>
              <a:sym typeface="MS PGothic" panose="020B0600070205080204" pitchFamily="34" charset="-128"/>
            </a:endParaRPr>
          </a:p>
          <a:p>
            <a:r>
              <a:rPr lang="zh-CN" altLang="en-US" sz="1600">
                <a:latin typeface="Arial" panose="020B0604020202020204" pitchFamily="34" charset="0"/>
                <a:ea typeface="宋体" panose="02010600030101010101" pitchFamily="2" charset="-122"/>
              </a:rPr>
              <a:t>      </a:t>
            </a:r>
            <a:endParaRPr lang="en-US" altLang="zh-CN" sz="1600">
              <a:latin typeface="Arial" panose="020B0604020202020204" pitchFamily="34" charset="0"/>
              <a:ea typeface="宋体" panose="02010600030101010101" pitchFamily="2" charset="-122"/>
            </a:endParaRPr>
          </a:p>
          <a:p>
            <a:endParaRPr lang="en-US" altLang="zh-CN" sz="1600">
              <a:latin typeface="Arial" panose="020B0604020202020204" pitchFamily="34" charset="0"/>
              <a:ea typeface="宋体" panose="02010600030101010101" pitchFamily="2" charset="-122"/>
            </a:endParaRPr>
          </a:p>
          <a:p>
            <a:r>
              <a:rPr lang="en-US" altLang="zh-CN" sz="1600">
                <a:latin typeface="Arial" panose="020B0604020202020204" pitchFamily="34" charset="0"/>
                <a:ea typeface="宋体" panose="02010600030101010101" pitchFamily="2" charset="-122"/>
              </a:rPr>
              <a:t>2.WINDY</a:t>
            </a:r>
            <a:r>
              <a:rPr lang="en-US" altLang="zh-CN" sz="1600">
                <a:latin typeface="Arial" panose="020B0604020202020204" pitchFamily="34" charset="0"/>
                <a:sym typeface="MS PGothic" panose="020B0600070205080204" pitchFamily="34" charset="-128"/>
              </a:rPr>
              <a:t> TRUE</a:t>
            </a:r>
            <a:r>
              <a:rPr lang="zh-CN" altLang="en-US" sz="1600">
                <a:latin typeface="Arial" panose="020B0604020202020204" pitchFamily="34" charset="0"/>
                <a:ea typeface="宋体" panose="02010600030101010101" pitchFamily="2" charset="-122"/>
                <a:sym typeface="MS PGothic" panose="020B0600070205080204" pitchFamily="34" charset="-128"/>
              </a:rPr>
              <a:t>：</a:t>
            </a:r>
            <a:r>
              <a:rPr lang="en-US" altLang="zh-CN" sz="1600">
                <a:latin typeface="Arial" panose="020B0604020202020204" pitchFamily="34" charset="0"/>
                <a:ea typeface="宋体" panose="02010600030101010101" pitchFamily="2" charset="-122"/>
                <a:sym typeface="MS PGothic" panose="020B0600070205080204" pitchFamily="34" charset="-128"/>
              </a:rPr>
              <a:t>P3 D3</a:t>
            </a:r>
            <a:endParaRPr lang="en-US" altLang="zh-CN" sz="1600">
              <a:latin typeface="Arial" panose="020B0604020202020204" pitchFamily="34" charset="0"/>
              <a:ea typeface="宋体" panose="02010600030101010101" pitchFamily="2" charset="-122"/>
              <a:sym typeface="MS PGothic" panose="020B0600070205080204" pitchFamily="34" charset="-128"/>
            </a:endParaRPr>
          </a:p>
          <a:p>
            <a:r>
              <a:rPr lang="en-US" altLang="zh-CN" sz="1600">
                <a:latin typeface="Arial" panose="020B0604020202020204" pitchFamily="34" charset="0"/>
                <a:ea typeface="宋体" panose="02010600030101010101" pitchFamily="2" charset="-122"/>
                <a:sym typeface="MS PGothic" panose="020B0600070205080204" pitchFamily="34" charset="-128"/>
              </a:rPr>
              <a:t>   SUNNY </a:t>
            </a:r>
            <a:r>
              <a:rPr lang="zh-CN" altLang="en-US" sz="1600">
                <a:latin typeface="Arial" panose="020B0604020202020204" pitchFamily="34" charset="0"/>
                <a:ea typeface="宋体" panose="02010600030101010101" pitchFamily="2" charset="-122"/>
                <a:sym typeface="MS PGothic" panose="020B0600070205080204" pitchFamily="34" charset="-128"/>
              </a:rPr>
              <a:t>：</a:t>
            </a:r>
            <a:r>
              <a:rPr lang="en-US" altLang="zh-CN" sz="1600">
                <a:latin typeface="Arial" panose="020B0604020202020204" pitchFamily="34" charset="0"/>
                <a:ea typeface="宋体" panose="02010600030101010101" pitchFamily="2" charset="-122"/>
                <a:sym typeface="MS PGothic" panose="020B0600070205080204" pitchFamily="34" charset="-128"/>
              </a:rPr>
              <a:t> P1,D1</a:t>
            </a:r>
            <a:r>
              <a:rPr lang="zh-CN" altLang="en-US" sz="1600">
                <a:latin typeface="Arial" panose="020B0604020202020204" pitchFamily="34" charset="0"/>
                <a:ea typeface="宋体" panose="02010600030101010101" pitchFamily="2" charset="-122"/>
                <a:sym typeface="MS PGothic" panose="020B0600070205080204" pitchFamily="34" charset="-128"/>
              </a:rPr>
              <a:t>             </a:t>
            </a:r>
            <a:r>
              <a:rPr lang="en-US" altLang="zh-CN" sz="1600">
                <a:latin typeface="Arial" panose="020B0604020202020204" pitchFamily="34" charset="0"/>
                <a:ea typeface="宋体" panose="02010600030101010101" pitchFamily="2" charset="-122"/>
                <a:sym typeface="MS PGothic" panose="020B0600070205080204" pitchFamily="34" charset="-128"/>
              </a:rPr>
              <a:t>if T&lt;80 P1 else D2</a:t>
            </a:r>
            <a:endParaRPr lang="en-US" altLang="zh-CN" sz="1600">
              <a:latin typeface="Arial" panose="020B0604020202020204" pitchFamily="34" charset="0"/>
              <a:ea typeface="宋体" panose="02010600030101010101" pitchFamily="2" charset="-122"/>
            </a:endParaRPr>
          </a:p>
          <a:p>
            <a:r>
              <a:rPr lang="en-US" altLang="zh-CN" sz="1600">
                <a:latin typeface="Arial" panose="020B0604020202020204" pitchFamily="34" charset="0"/>
                <a:ea typeface="宋体" panose="02010600030101010101" pitchFamily="2" charset="-122"/>
                <a:sym typeface="MS PGothic" panose="020B0600070205080204" pitchFamily="34" charset="-128"/>
              </a:rPr>
              <a:t>   RAIN</a:t>
            </a:r>
            <a:r>
              <a:rPr lang="zh-CN" altLang="en-US" sz="1600">
                <a:latin typeface="Arial" panose="020B0604020202020204" pitchFamily="34" charset="0"/>
                <a:ea typeface="宋体" panose="02010600030101010101" pitchFamily="2" charset="-122"/>
                <a:sym typeface="MS PGothic" panose="020B0600070205080204" pitchFamily="34" charset="-128"/>
              </a:rPr>
              <a:t>：</a:t>
            </a:r>
            <a:r>
              <a:rPr lang="en-US" altLang="zh-CN" sz="1600">
                <a:latin typeface="Arial" panose="020B0604020202020204" pitchFamily="34" charset="0"/>
                <a:ea typeface="宋体" panose="02010600030101010101" pitchFamily="2" charset="-122"/>
                <a:sym typeface="MS PGothic" panose="020B0600070205080204" pitchFamily="34" charset="-128"/>
              </a:rPr>
              <a:t> D2</a:t>
            </a:r>
            <a:endParaRPr lang="en-US" altLang="zh-CN" sz="1600">
              <a:latin typeface="Arial" panose="020B0604020202020204" pitchFamily="34" charset="0"/>
              <a:ea typeface="宋体" panose="02010600030101010101" pitchFamily="2" charset="-122"/>
              <a:sym typeface="MS PGothic" panose="020B0600070205080204" pitchFamily="34" charset="-128"/>
            </a:endParaRPr>
          </a:p>
          <a:p>
            <a:r>
              <a:rPr lang="en-US" altLang="zh-CN" sz="1600">
                <a:latin typeface="Arial" panose="020B0604020202020204" pitchFamily="34" charset="0"/>
                <a:ea typeface="宋体" panose="02010600030101010101" pitchFamily="2" charset="-122"/>
                <a:sym typeface="MS PGothic" panose="020B0600070205080204" pitchFamily="34" charset="-128"/>
              </a:rPr>
              <a:t>   OVERCAST: P2</a:t>
            </a:r>
            <a:endParaRPr lang="en-US" altLang="zh-CN" sz="1600">
              <a:latin typeface="Arial" panose="020B0604020202020204" pitchFamily="34" charset="0"/>
              <a:ea typeface="宋体" panose="02010600030101010101" pitchFamily="2" charset="-122"/>
              <a:sym typeface="MS PGothic" panose="020B0600070205080204" pitchFamily="34" charset="-128"/>
            </a:endParaRPr>
          </a:p>
          <a:p>
            <a:endParaRPr lang="en-US" altLang="zh-CN" sz="1600">
              <a:latin typeface="Arial" panose="020B0604020202020204" pitchFamily="34" charset="0"/>
              <a:ea typeface="宋体" panose="02010600030101010101" pitchFamily="2" charset="-122"/>
              <a:sym typeface="MS PGothic" panose="020B0600070205080204" pitchFamily="34" charset="-128"/>
            </a:endParaRPr>
          </a:p>
          <a:p>
            <a:r>
              <a:rPr lang="en-US" altLang="zh-CN" sz="1600" err="1">
                <a:latin typeface="Arial" panose="020B0604020202020204" pitchFamily="34" charset="0"/>
                <a:ea typeface="宋体" panose="02010600030101010101" pitchFamily="2" charset="-122"/>
                <a:sym typeface="MS PGothic" panose="020B0600070205080204" pitchFamily="34" charset="-128"/>
              </a:rPr>
              <a:t>P:Play</a:t>
            </a:r>
            <a:r>
              <a:rPr lang="en-US" altLang="zh-CN" sz="1600">
                <a:latin typeface="Arial" panose="020B0604020202020204" pitchFamily="34" charset="0"/>
                <a:ea typeface="宋体" panose="02010600030101010101" pitchFamily="2" charset="-122"/>
                <a:sym typeface="MS PGothic" panose="020B0600070205080204" pitchFamily="34" charset="-128"/>
              </a:rPr>
              <a:t>;    D: Don’t Play</a:t>
            </a:r>
            <a:endParaRPr lang="en-US" altLang="zh-CN" sz="1600">
              <a:latin typeface="Arial" panose="020B0604020202020204" pitchFamily="34" charset="0"/>
              <a:ea typeface="宋体" panose="02010600030101010101" pitchFamily="2" charset="-122"/>
              <a:sym typeface="MS PGothic" panose="020B0600070205080204" pitchFamily="34" charset="-128"/>
            </a:endParaRPr>
          </a:p>
          <a:p>
            <a:r>
              <a:rPr lang="zh-CN" altLang="en-US" sz="1600">
                <a:latin typeface="Arial" panose="020B0604020202020204" pitchFamily="34" charset="0"/>
                <a:ea typeface="宋体" panose="02010600030101010101" pitchFamily="2" charset="-122"/>
              </a:rPr>
              <a:t>      </a:t>
            </a:r>
            <a:endParaRPr lang="en-US" altLang="zh-CN" sz="1600">
              <a:latin typeface="Arial" panose="020B0604020202020204" pitchFamily="34" charset="0"/>
              <a:ea typeface="宋体" panose="02010600030101010101" pitchFamily="2" charset="-122"/>
            </a:endParaRPr>
          </a:p>
          <a:p>
            <a:endParaRPr lang="en-US" altLang="zh-CN" sz="1600">
              <a:latin typeface="Arial" panose="020B0604020202020204" pitchFamily="34" charset="0"/>
              <a:ea typeface="宋体" panose="02010600030101010101" pitchFamily="2"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45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645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64547" name="Rectangle 6"/>
          <p:cNvSpPr>
            <a:spLocks noRot="1"/>
          </p:cNvSpPr>
          <p:nvPr/>
        </p:nvSpPr>
        <p:spPr>
          <a:xfrm>
            <a:off x="0" y="152400"/>
            <a:ext cx="8424863" cy="542925"/>
          </a:xfrm>
          <a:prstGeom prst="rect">
            <a:avLst/>
          </a:prstGeom>
          <a:noFill/>
          <a:ln w="12700">
            <a:noFill/>
          </a:ln>
        </p:spPr>
        <p:txBody>
          <a:bodyPr lIns="63500" tIns="25400" rIns="63500" bIns="25400">
            <a:spAutoFit/>
          </a:bodyPr>
          <a:p>
            <a:pPr eaLnBrk="0" hangingPunct="0"/>
            <a:r>
              <a:rPr lang="en-US" altLang="zh-CN" b="1">
                <a:latin typeface="Arial" panose="020B0604020202020204" pitchFamily="34" charset="0"/>
              </a:rPr>
              <a:t> </a:t>
            </a:r>
            <a:r>
              <a:rPr lang="en-US" altLang="ja-JP" b="1">
                <a:latin typeface="Arial" panose="020B0604020202020204" pitchFamily="34" charset="0"/>
              </a:rPr>
              <a:t>Program Design Language (PDL)</a:t>
            </a:r>
            <a:endParaRPr lang="en-US" altLang="ja-JP" b="1">
              <a:latin typeface="Arial" panose="020B0604020202020204" pitchFamily="34" charset="0"/>
            </a:endParaRPr>
          </a:p>
        </p:txBody>
      </p:sp>
      <p:pic>
        <p:nvPicPr>
          <p:cNvPr id="364548" name="Picture 7"/>
          <p:cNvPicPr/>
          <p:nvPr/>
        </p:nvPicPr>
        <p:blipFill>
          <a:blip r:embed="rId1"/>
          <a:stretch>
            <a:fillRect/>
          </a:stretch>
        </p:blipFill>
        <p:spPr>
          <a:xfrm>
            <a:off x="1079500" y="981075"/>
            <a:ext cx="6799263" cy="4719638"/>
          </a:xfrm>
          <a:prstGeom prst="rect">
            <a:avLst/>
          </a:prstGeom>
          <a:noFill/>
          <a:ln w="12700">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6593" name="Rectangle 2"/>
          <p:cNvSpPr>
            <a:spLocks noGrp="1"/>
          </p:cNvSpPr>
          <p:nvPr>
            <p:ph type="title"/>
          </p:nvPr>
        </p:nvSpPr>
        <p:spPr>
          <a:xfrm>
            <a:off x="250825" y="11113"/>
            <a:ext cx="5834063" cy="477837"/>
          </a:xfrm>
          <a:ln w="12700"/>
        </p:spPr>
        <p:txBody>
          <a:bodyPr vert="horz" wrap="square" lIns="63500" tIns="25400" rIns="63500" bIns="25400" anchor="t" anchorCtr="0">
            <a:spAutoFit/>
          </a:bodyPr>
          <a:p>
            <a:r>
              <a:rPr lang="en-US" altLang="zh-CN">
                <a:ea typeface="宋体" panose="02010600030101010101" pitchFamily="2" charset="-122"/>
              </a:rPr>
              <a:t>PDL-</a:t>
            </a:r>
            <a:r>
              <a:rPr lang="zh-CN" altLang="en-US" dirty="0">
                <a:ea typeface="宋体" panose="02010600030101010101" pitchFamily="2" charset="-122"/>
              </a:rPr>
              <a:t>参考</a:t>
            </a:r>
            <a:endParaRPr lang="zh-CN" altLang="en-US" dirty="0">
              <a:ea typeface="宋体" panose="02010600030101010101" pitchFamily="2" charset="-122"/>
            </a:endParaRPr>
          </a:p>
        </p:txBody>
      </p:sp>
      <p:sp>
        <p:nvSpPr>
          <p:cNvPr id="366594" name="Rectangle 3"/>
          <p:cNvSpPr>
            <a:spLocks noGrp="1"/>
          </p:cNvSpPr>
          <p:nvPr>
            <p:ph type="body"/>
          </p:nvPr>
        </p:nvSpPr>
        <p:spPr>
          <a:xfrm>
            <a:off x="468313" y="1016000"/>
            <a:ext cx="8066087" cy="4394200"/>
          </a:xfrm>
          <a:prstGeom prst="rect">
            <a:avLst/>
          </a:prstGeom>
          <a:solidFill>
            <a:srgbClr val="FFFFFF"/>
          </a:solidFill>
          <a:ln w="12700" cap="flat" cmpd="sng">
            <a:solidFill>
              <a:srgbClr val="000000"/>
            </a:solidFill>
            <a:prstDash val="solid"/>
            <a:round/>
            <a:headEnd type="none" w="med" len="med"/>
            <a:tailEnd type="none" w="med" len="med"/>
          </a:ln>
        </p:spPr>
        <p:txBody>
          <a:bodyPr lIns="90487" tIns="44450" rIns="90487" bIns="44450"/>
          <a:p>
            <a:pPr marL="285750" indent="-285750">
              <a:buFont typeface="Wingdings" panose="05000000000000000000" pitchFamily="2" charset="2"/>
              <a:buChar char="n"/>
            </a:pPr>
            <a:r>
              <a:rPr lang="zh-CN" altLang="en-US" dirty="0">
                <a:ea typeface="宋体" panose="02010600030101010101" pitchFamily="2" charset="-122"/>
              </a:rPr>
              <a:t>基本</a:t>
            </a:r>
            <a:r>
              <a:rPr lang="en-US" altLang="zh-CN">
                <a:ea typeface="宋体" panose="02010600030101010101" pitchFamily="2" charset="-122"/>
              </a:rPr>
              <a:t>PDL</a:t>
            </a:r>
            <a:r>
              <a:rPr lang="zh-CN" altLang="en-US" dirty="0">
                <a:ea typeface="宋体" panose="02010600030101010101" pitchFamily="2" charset="-122"/>
              </a:rPr>
              <a:t>语法：构件定义、接口描述、数据声明、块结构、条件结构、重复结构和</a:t>
            </a:r>
            <a:r>
              <a:rPr lang="en-US" altLang="zh-CN">
                <a:ea typeface="宋体" panose="02010600030101010101" pitchFamily="2" charset="-122"/>
              </a:rPr>
              <a:t>I/O</a:t>
            </a:r>
            <a:r>
              <a:rPr lang="zh-CN" altLang="en-US" dirty="0">
                <a:ea typeface="宋体" panose="02010600030101010101" pitchFamily="2" charset="-122"/>
              </a:rPr>
              <a:t>结构等</a:t>
            </a:r>
            <a:endParaRPr lang="zh-CN" altLang="en-US" dirty="0">
              <a:ea typeface="宋体" panose="02010600030101010101" pitchFamily="2" charset="-122"/>
            </a:endParaRPr>
          </a:p>
          <a:p>
            <a:pPr marL="285750" indent="-285750">
              <a:buFont typeface="Wingdings" panose="05000000000000000000" pitchFamily="2" charset="2"/>
              <a:buChar char="n"/>
            </a:pPr>
            <a:r>
              <a:rPr lang="zh-CN" altLang="en-US" dirty="0">
                <a:ea typeface="宋体" panose="02010600030101010101" pitchFamily="2" charset="-122"/>
              </a:rPr>
              <a:t>包括多任务处理和（或）并发处理、中断处理、交互同步等关键字</a:t>
            </a:r>
            <a:endParaRPr lang="en-US" altLang="zh-CN">
              <a:ea typeface="宋体" panose="02010600030101010101" pitchFamily="2" charset="-122"/>
            </a:endParaRPr>
          </a:p>
        </p:txBody>
      </p:sp>
      <p:sp>
        <p:nvSpPr>
          <p:cNvPr id="36659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6659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116205"/>
            <a:ext cx="8361130" cy="678611"/>
          </a:xfrm>
        </p:spPr>
        <p:txBody>
          <a:bodyPr>
            <a:noAutofit/>
          </a:bodyPr>
          <a:lstStyle/>
          <a:p>
            <a:r>
              <a:rPr lang="en-US" sz="2400" noProof="0" dirty="0">
                <a:latin typeface="Times New Roman" panose="02020603050405020304" charset="0"/>
                <a:cs typeface="Times New Roman" panose="02020603050405020304" charset="0"/>
              </a:rPr>
              <a:t>11.4.4 Component-Based Software Engineering (C </a:t>
            </a:r>
            <a:r>
              <a:rPr lang="en-US" sz="2400" noProof="0" dirty="0">
                <a:latin typeface="Times New Roman" panose="02020603050405020304" charset="0"/>
                <a:cs typeface="Times New Roman" panose="02020603050405020304" charset="0"/>
              </a:rPr>
              <a:t>B </a:t>
            </a:r>
            <a:r>
              <a:rPr lang="en-US" sz="2400" noProof="0" dirty="0">
                <a:latin typeface="Times New Roman" panose="02020603050405020304" charset="0"/>
                <a:cs typeface="Times New Roman" panose="02020603050405020304" charset="0"/>
              </a:rPr>
              <a:t>S </a:t>
            </a:r>
            <a:r>
              <a:rPr lang="en-US" sz="2400" noProof="0" dirty="0">
                <a:latin typeface="Times New Roman" panose="02020603050405020304" charset="0"/>
                <a:cs typeface="Times New Roman" panose="02020603050405020304" charset="0"/>
              </a:rPr>
              <a:t>E)</a:t>
            </a:r>
            <a:endParaRPr lang="en-US" sz="24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869950"/>
            <a:ext cx="8361045" cy="3561080"/>
          </a:xfrm>
        </p:spPr>
        <p:txBody>
          <a:bodyPr vert="horz" lIns="91440" tIns="45720" rIns="91440" bIns="45720" rtlCol="0">
            <a:noAutofit/>
          </a:bodyPr>
          <a:lstStyle/>
          <a:p>
            <a:pPr marL="0" indent="0">
              <a:spcBef>
                <a:spcPts val="1000"/>
              </a:spcBef>
              <a:spcAft>
                <a:spcPts val="0"/>
              </a:spcAft>
              <a:buNone/>
            </a:pPr>
            <a:r>
              <a:rPr lang="en-US" altLang="en-US" sz="2400" noProof="0" dirty="0">
                <a:solidFill>
                  <a:schemeClr val="tx1"/>
                </a:solidFill>
                <a:latin typeface="Times New Roman" panose="02020603050405020304" charset="0"/>
                <a:cs typeface="Times New Roman" panose="02020603050405020304" charset="0"/>
              </a:rPr>
              <a:t>CBSE is a process that emphasizes the design and construction of computer-based systems using </a:t>
            </a:r>
            <a:r>
              <a:rPr lang="en-US" altLang="en-US" sz="2400" noProof="0" dirty="0">
                <a:solidFill>
                  <a:srgbClr val="FF0000"/>
                </a:solidFill>
                <a:latin typeface="Times New Roman" panose="02020603050405020304" charset="0"/>
                <a:cs typeface="Times New Roman" panose="02020603050405020304" charset="0"/>
              </a:rPr>
              <a:t>reusable </a:t>
            </a:r>
            <a:r>
              <a:rPr lang="en-US" altLang="en-US" sz="2400" noProof="0" dirty="0">
                <a:solidFill>
                  <a:schemeClr val="tx1"/>
                </a:solidFill>
                <a:latin typeface="Times New Roman" panose="02020603050405020304" charset="0"/>
                <a:cs typeface="Times New Roman" panose="02020603050405020304" charset="0"/>
              </a:rPr>
              <a:t>software components</a:t>
            </a:r>
            <a:endParaRPr lang="en-US" altLang="en-US" sz="2400" noProof="0" dirty="0">
              <a:solidFill>
                <a:schemeClr val="tx1"/>
              </a:solidFill>
              <a:latin typeface="Times New Roman" panose="02020603050405020304" charset="0"/>
              <a:cs typeface="Times New Roman" panose="02020603050405020304" charset="0"/>
            </a:endParaRPr>
          </a:p>
          <a:p>
            <a:pPr marL="0" indent="0">
              <a:spcBef>
                <a:spcPts val="1000"/>
              </a:spcBef>
              <a:spcAft>
                <a:spcPts val="0"/>
              </a:spcAft>
              <a:buNone/>
            </a:pPr>
            <a:r>
              <a:rPr lang="en-US" altLang="en-US" sz="2400" noProof="0" dirty="0">
                <a:solidFill>
                  <a:schemeClr val="tx1"/>
                </a:solidFill>
                <a:latin typeface="Times New Roman" panose="02020603050405020304" charset="0"/>
                <a:cs typeface="Times New Roman" panose="02020603050405020304" charset="0"/>
              </a:rPr>
              <a:t>The software team asks:</a:t>
            </a:r>
            <a:endParaRPr lang="en-US" altLang="en-US" sz="2400" noProof="0" dirty="0">
              <a:solidFill>
                <a:schemeClr val="tx1"/>
              </a:solidFill>
              <a:latin typeface="Times New Roman" panose="02020603050405020304" charset="0"/>
              <a:cs typeface="Times New Roman" panose="02020603050405020304" charset="0"/>
            </a:endParaRPr>
          </a:p>
          <a:p>
            <a:pPr marL="292735" lvl="1" indent="-292735">
              <a:spcBef>
                <a:spcPts val="1000"/>
              </a:spcBef>
              <a:spcAft>
                <a:spcPts val="0"/>
              </a:spcAft>
            </a:pPr>
            <a:r>
              <a:rPr lang="en-US" altLang="en-US" sz="2400" noProof="0" dirty="0">
                <a:solidFill>
                  <a:schemeClr val="tx1"/>
                </a:solidFill>
                <a:latin typeface="Times New Roman" panose="02020603050405020304" charset="0"/>
                <a:cs typeface="Times New Roman" panose="02020603050405020304" charset="0"/>
              </a:rPr>
              <a:t>Are </a:t>
            </a:r>
            <a:r>
              <a:rPr lang="en-US" altLang="en-US" sz="2400" noProof="0" dirty="0">
                <a:solidFill>
                  <a:srgbClr val="FF0000"/>
                </a:solidFill>
                <a:latin typeface="Times New Roman" panose="02020603050405020304" charset="0"/>
                <a:cs typeface="Times New Roman" panose="02020603050405020304" charset="0"/>
              </a:rPr>
              <a:t>commercial off-the-shelf </a:t>
            </a:r>
            <a:r>
              <a:rPr lang="en-US" altLang="en-US" sz="2400" noProof="0" dirty="0">
                <a:solidFill>
                  <a:schemeClr val="tx1"/>
                </a:solidFill>
                <a:latin typeface="Times New Roman" panose="02020603050405020304" charset="0"/>
                <a:cs typeface="Times New Roman" panose="02020603050405020304" charset="0"/>
              </a:rPr>
              <a:t>(C</a:t>
            </a:r>
            <a:r>
              <a:rPr lang="en-US" altLang="en-US" sz="100" noProof="0" dirty="0">
                <a:solidFill>
                  <a:schemeClr val="tx1"/>
                </a:solidFill>
                <a:latin typeface="Times New Roman" panose="02020603050405020304" charset="0"/>
                <a:cs typeface="Times New Roman" panose="02020603050405020304" charset="0"/>
              </a:rPr>
              <a:t> </a:t>
            </a:r>
            <a:r>
              <a:rPr lang="en-US" altLang="en-US" sz="2400" noProof="0" dirty="0">
                <a:solidFill>
                  <a:schemeClr val="tx1"/>
                </a:solidFill>
                <a:latin typeface="Times New Roman" panose="02020603050405020304" charset="0"/>
                <a:cs typeface="Times New Roman" panose="02020603050405020304" charset="0"/>
              </a:rPr>
              <a:t>O</a:t>
            </a:r>
            <a:r>
              <a:rPr lang="en-US" altLang="en-US" sz="100" noProof="0" dirty="0">
                <a:solidFill>
                  <a:schemeClr val="tx1"/>
                </a:solidFill>
                <a:latin typeface="Times New Roman" panose="02020603050405020304" charset="0"/>
                <a:cs typeface="Times New Roman" panose="02020603050405020304" charset="0"/>
              </a:rPr>
              <a:t> </a:t>
            </a:r>
            <a:r>
              <a:rPr lang="en-US" altLang="en-US" sz="2400" noProof="0" dirty="0">
                <a:solidFill>
                  <a:schemeClr val="tx1"/>
                </a:solidFill>
                <a:latin typeface="Times New Roman" panose="02020603050405020304" charset="0"/>
                <a:cs typeface="Times New Roman" panose="02020603050405020304" charset="0"/>
              </a:rPr>
              <a:t>T</a:t>
            </a:r>
            <a:r>
              <a:rPr lang="en-US" altLang="en-US" sz="100" noProof="0" dirty="0">
                <a:solidFill>
                  <a:schemeClr val="tx1"/>
                </a:solidFill>
                <a:latin typeface="Times New Roman" panose="02020603050405020304" charset="0"/>
                <a:cs typeface="Times New Roman" panose="02020603050405020304" charset="0"/>
              </a:rPr>
              <a:t> </a:t>
            </a:r>
            <a:r>
              <a:rPr lang="en-US" altLang="en-US" sz="2400" noProof="0" dirty="0">
                <a:solidFill>
                  <a:schemeClr val="tx1"/>
                </a:solidFill>
                <a:latin typeface="Times New Roman" panose="02020603050405020304" charset="0"/>
                <a:cs typeface="Times New Roman" panose="02020603050405020304" charset="0"/>
              </a:rPr>
              <a:t>S) components available to implement the requirement?</a:t>
            </a:r>
            <a:endParaRPr lang="en-US" altLang="en-US" sz="2400" noProof="0" dirty="0">
              <a:solidFill>
                <a:schemeClr val="tx1"/>
              </a:solidFill>
              <a:latin typeface="Times New Roman" panose="02020603050405020304" charset="0"/>
              <a:cs typeface="Times New Roman" panose="02020603050405020304" charset="0"/>
            </a:endParaRPr>
          </a:p>
          <a:p>
            <a:pPr marL="292735" lvl="1" indent="-292735">
              <a:spcBef>
                <a:spcPts val="1000"/>
              </a:spcBef>
              <a:spcAft>
                <a:spcPts val="0"/>
              </a:spcAft>
            </a:pPr>
            <a:r>
              <a:rPr lang="en-US" altLang="en-US" sz="2400" noProof="0" dirty="0">
                <a:solidFill>
                  <a:schemeClr val="tx1"/>
                </a:solidFill>
                <a:latin typeface="Times New Roman" panose="02020603050405020304" charset="0"/>
                <a:cs typeface="Times New Roman" panose="02020603050405020304" charset="0"/>
              </a:rPr>
              <a:t>Are internally-developed </a:t>
            </a:r>
            <a:r>
              <a:rPr lang="en-US" altLang="en-US" sz="2400" noProof="0" dirty="0">
                <a:solidFill>
                  <a:schemeClr val="tx1"/>
                </a:solidFill>
                <a:latin typeface="Times New Roman" panose="02020603050405020304" charset="0"/>
                <a:cs typeface="Times New Roman" panose="02020603050405020304" charset="0"/>
              </a:rPr>
              <a:t>reusable components available to implement the requirement?</a:t>
            </a:r>
            <a:endParaRPr lang="en-US" altLang="en-US" sz="2400" noProof="0" dirty="0">
              <a:solidFill>
                <a:schemeClr val="tx1"/>
              </a:solidFill>
              <a:latin typeface="Times New Roman" panose="02020603050405020304" charset="0"/>
              <a:cs typeface="Times New Roman" panose="02020603050405020304" charset="0"/>
            </a:endParaRPr>
          </a:p>
          <a:p>
            <a:pPr marL="292735" lvl="1" indent="-292735">
              <a:spcBef>
                <a:spcPts val="1000"/>
              </a:spcBef>
              <a:spcAft>
                <a:spcPts val="0"/>
              </a:spcAft>
            </a:pPr>
            <a:r>
              <a:rPr lang="en-US" altLang="en-US" sz="2400" noProof="0" dirty="0">
                <a:solidFill>
                  <a:schemeClr val="tx1"/>
                </a:solidFill>
                <a:latin typeface="Times New Roman" panose="02020603050405020304" charset="0"/>
                <a:cs typeface="Times New Roman" panose="02020603050405020304" charset="0"/>
              </a:rPr>
              <a:t>Are the interfaces for available components compatible within the architecture of the system to be built?</a:t>
            </a:r>
            <a:endParaRPr lang="en-US" altLang="en-US" sz="2400" noProof="0" dirty="0">
              <a:solidFill>
                <a:schemeClr val="tx1"/>
              </a:solidFill>
              <a:latin typeface="Times New Roman" panose="02020603050405020304" charset="0"/>
              <a:cs typeface="Times New Roman" panose="02020603050405020304" charset="0"/>
            </a:endParaRPr>
          </a:p>
        </p:txBody>
      </p:sp>
      <p:pic>
        <p:nvPicPr>
          <p:cNvPr id="9" name="Picture 8" descr="the diagram shows a component-based software engineering (c b s e) flow. "/>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03470" y="4940702"/>
            <a:ext cx="8264060" cy="1251416"/>
          </a:xfrm>
          <a:prstGeom prst="rect">
            <a:avLst/>
          </a:prstGeom>
        </p:spPr>
      </p:pic>
      <p:sp>
        <p:nvSpPr>
          <p:cNvPr id="7" name="Text Placeholder 6"/>
          <p:cNvSpPr>
            <a:spLocks noGrp="1"/>
          </p:cNvSpPr>
          <p:nvPr>
            <p:ph type="body" sz="quarter" idx="12"/>
          </p:nvPr>
        </p:nvSpPr>
        <p:spPr>
          <a:xfrm>
            <a:off x="3133817" y="6223247"/>
            <a:ext cx="3240350" cy="291853"/>
          </a:xfrm>
        </p:spPr>
        <p:txBody>
          <a:bodyPr/>
          <a:lstStyle/>
          <a:p>
            <a:r>
              <a:rPr lang="en-US" sz="1200" noProof="0" dirty="0">
                <a:latin typeface="Times New Roman" panose="02020603050405020304" charset="0"/>
                <a:cs typeface="Times New Roman" panose="02020603050405020304" charset="0"/>
                <a:hlinkClick r:id="rId3" action="ppaction://hlinksldjump"/>
              </a:rPr>
              <a:t>Access the text alternative for slide images.</a:t>
            </a:r>
            <a:endParaRPr lang="en-US" sz="12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 y="8255"/>
            <a:ext cx="8458200" cy="678611"/>
          </a:xfrm>
        </p:spPr>
        <p:txBody>
          <a:bodyPr>
            <a:noAutofit/>
          </a:bodyPr>
          <a:lstStyle/>
          <a:p>
            <a:r>
              <a:rPr lang="en-US" sz="4000" noProof="0" dirty="0">
                <a:latin typeface="Times New Roman" panose="02020603050405020304" charset="0"/>
                <a:cs typeface="Times New Roman" panose="02020603050405020304" charset="0"/>
              </a:rPr>
              <a:t>C</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B</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S</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E Benefits</a:t>
            </a:r>
            <a:endParaRPr lang="en-US" sz="4000" noProof="0" dirty="0">
              <a:latin typeface="Times New Roman" panose="02020603050405020304" charset="0"/>
              <a:cs typeface="Times New Roman" panose="02020603050405020304" charset="0"/>
            </a:endParaRPr>
          </a:p>
        </p:txBody>
      </p:sp>
      <p:sp>
        <p:nvSpPr>
          <p:cNvPr id="9" name="Content Placeholder 8"/>
          <p:cNvSpPr>
            <a:spLocks noGrp="1"/>
          </p:cNvSpPr>
          <p:nvPr>
            <p:ph sz="quarter" idx="11"/>
          </p:nvPr>
        </p:nvSpPr>
        <p:spPr>
          <a:xfrm>
            <a:off x="251460" y="764540"/>
            <a:ext cx="8725535" cy="5403850"/>
          </a:xfrm>
        </p:spPr>
        <p:txBody>
          <a:bodyPr>
            <a:noAutofit/>
          </a:bodyPr>
          <a:lstStyle/>
          <a:p>
            <a:pPr marL="292735" indent="-292735">
              <a:spcBef>
                <a:spcPts val="1000"/>
              </a:spcBef>
              <a:spcAft>
                <a:spcPts val="0"/>
              </a:spcAft>
              <a:buFont typeface="Arial" panose="020B0604020202020204" pitchFamily="34" charset="0"/>
              <a:buChar char="•"/>
            </a:pPr>
            <a:r>
              <a:rPr lang="en-US" sz="2400" b="1" noProof="0" dirty="0">
                <a:solidFill>
                  <a:schemeClr val="tx1"/>
                </a:solidFill>
                <a:latin typeface="Times New Roman" panose="02020603050405020304" charset="0"/>
                <a:cs typeface="Times New Roman" panose="02020603050405020304" charset="0"/>
              </a:rPr>
              <a:t>Reduced lead time. </a:t>
            </a:r>
            <a:r>
              <a:rPr lang="en-US" sz="2400" noProof="0" dirty="0">
                <a:solidFill>
                  <a:schemeClr val="tx1"/>
                </a:solidFill>
                <a:latin typeface="Times New Roman" panose="02020603050405020304" charset="0"/>
                <a:cs typeface="Times New Roman" panose="02020603050405020304" charset="0"/>
              </a:rPr>
              <a:t>It is faster to build complete applications from a pool of existing components.</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b="1" noProof="0" dirty="0">
                <a:solidFill>
                  <a:schemeClr val="tx1"/>
                </a:solidFill>
                <a:latin typeface="Times New Roman" panose="02020603050405020304" charset="0"/>
                <a:cs typeface="Times New Roman" panose="02020603050405020304" charset="0"/>
              </a:rPr>
              <a:t>Greater </a:t>
            </a:r>
            <a:r>
              <a:rPr lang="en-US" sz="2400" b="1" noProof="0" dirty="0">
                <a:solidFill>
                  <a:srgbClr val="FF0000"/>
                </a:solidFill>
                <a:latin typeface="Times New Roman" panose="02020603050405020304" charset="0"/>
                <a:cs typeface="Times New Roman" panose="02020603050405020304" charset="0"/>
              </a:rPr>
              <a:t>return on investment </a:t>
            </a:r>
            <a:r>
              <a:rPr lang="en-US" sz="2400" b="1" noProof="0" dirty="0">
                <a:solidFill>
                  <a:schemeClr val="tx1"/>
                </a:solidFill>
                <a:latin typeface="Times New Roman" panose="02020603050405020304" charset="0"/>
                <a:cs typeface="Times New Roman" panose="02020603050405020304" charset="0"/>
              </a:rPr>
              <a:t>(R O I). </a:t>
            </a:r>
            <a:r>
              <a:rPr lang="en-US" sz="2400" noProof="0" dirty="0">
                <a:solidFill>
                  <a:schemeClr val="tx1"/>
                </a:solidFill>
                <a:latin typeface="Times New Roman" panose="02020603050405020304" charset="0"/>
                <a:cs typeface="Times New Roman" panose="02020603050405020304" charset="0"/>
              </a:rPr>
              <a:t>Sometimes savings can be realized by purchasing components rather than redeveloping the same functionality in-house.</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b="1" noProof="0" dirty="0">
                <a:solidFill>
                  <a:schemeClr val="tx1"/>
                </a:solidFill>
                <a:latin typeface="Times New Roman" panose="02020603050405020304" charset="0"/>
                <a:cs typeface="Times New Roman" panose="02020603050405020304" charset="0"/>
              </a:rPr>
              <a:t>Leveraged costs of developing components. </a:t>
            </a:r>
            <a:r>
              <a:rPr lang="en-US" sz="2400" noProof="0" dirty="0">
                <a:solidFill>
                  <a:schemeClr val="tx1"/>
                </a:solidFill>
                <a:latin typeface="Times New Roman" panose="02020603050405020304" charset="0"/>
                <a:cs typeface="Times New Roman" panose="02020603050405020304" charset="0"/>
              </a:rPr>
              <a:t>Reusing components in multiple applications allows the costs to be spread over multiple projects.</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b="1" noProof="0" dirty="0">
                <a:solidFill>
                  <a:schemeClr val="tx1"/>
                </a:solidFill>
                <a:latin typeface="Times New Roman" panose="02020603050405020304" charset="0"/>
                <a:cs typeface="Times New Roman" panose="02020603050405020304" charset="0"/>
              </a:rPr>
              <a:t>Enhanced quality. </a:t>
            </a:r>
            <a:r>
              <a:rPr lang="en-US" sz="2400" noProof="0" dirty="0">
                <a:solidFill>
                  <a:schemeClr val="tx1"/>
                </a:solidFill>
                <a:latin typeface="Times New Roman" panose="02020603050405020304" charset="0"/>
                <a:cs typeface="Times New Roman" panose="02020603050405020304" charset="0"/>
              </a:rPr>
              <a:t>Components are reused and tested in many different applications.</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b="1" noProof="0" dirty="0">
                <a:solidFill>
                  <a:schemeClr val="tx1"/>
                </a:solidFill>
                <a:latin typeface="Times New Roman" panose="02020603050405020304" charset="0"/>
                <a:cs typeface="Times New Roman" panose="02020603050405020304" charset="0"/>
              </a:rPr>
              <a:t>Maintenance of component-based applications. </a:t>
            </a:r>
            <a:r>
              <a:rPr lang="en-US" sz="2400" noProof="0" dirty="0">
                <a:solidFill>
                  <a:schemeClr val="tx1"/>
                </a:solidFill>
                <a:latin typeface="Times New Roman" panose="02020603050405020304" charset="0"/>
                <a:cs typeface="Times New Roman" panose="02020603050405020304" charset="0"/>
              </a:rPr>
              <a:t>With careful engineering, it can be relatively easy to replace obsolete</a:t>
            </a:r>
            <a:r>
              <a:rPr lang="zh-CN" altLang="en-US" sz="1600" noProof="0" dirty="0">
                <a:solidFill>
                  <a:schemeClr val="tx1"/>
                </a:solidFill>
                <a:latin typeface="Times New Roman" panose="02020603050405020304" charset="0"/>
                <a:ea typeface="宋体" panose="02010600030101010101" pitchFamily="2" charset="-122"/>
                <a:cs typeface="Times New Roman" panose="02020603050405020304" charset="0"/>
              </a:rPr>
              <a:t>淘汰</a:t>
            </a:r>
            <a:r>
              <a:rPr lang="en-US" sz="2400" noProof="0" dirty="0">
                <a:solidFill>
                  <a:schemeClr val="tx1"/>
                </a:solidFill>
                <a:latin typeface="Times New Roman" panose="02020603050405020304" charset="0"/>
                <a:cs typeface="Times New Roman" panose="02020603050405020304" charset="0"/>
              </a:rPr>
              <a:t> components with new or enhanced components.</a:t>
            </a:r>
            <a:endParaRPr 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8255"/>
            <a:ext cx="8458200" cy="678611"/>
          </a:xfrm>
        </p:spPr>
        <p:txBody>
          <a:bodyPr>
            <a:noAutofit/>
          </a:bodyPr>
          <a:lstStyle/>
          <a:p>
            <a:r>
              <a:rPr lang="en-US" sz="4000" noProof="0" dirty="0">
                <a:latin typeface="Times New Roman" panose="02020603050405020304" charset="0"/>
                <a:cs typeface="Times New Roman" panose="02020603050405020304" charset="0"/>
              </a:rPr>
              <a:t>C</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B</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S</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E Risks</a:t>
            </a:r>
            <a:endParaRPr lang="en-US" sz="4000" noProof="0" dirty="0">
              <a:latin typeface="Times New Roman" panose="02020603050405020304" charset="0"/>
              <a:cs typeface="Times New Roman" panose="02020603050405020304" charset="0"/>
            </a:endParaRPr>
          </a:p>
        </p:txBody>
      </p:sp>
      <p:sp>
        <p:nvSpPr>
          <p:cNvPr id="9" name="Content Placeholder 8"/>
          <p:cNvSpPr>
            <a:spLocks noGrp="1"/>
          </p:cNvSpPr>
          <p:nvPr>
            <p:ph sz="quarter" idx="11"/>
          </p:nvPr>
        </p:nvSpPr>
        <p:spPr>
          <a:xfrm>
            <a:off x="251460" y="764264"/>
            <a:ext cx="8458200" cy="4971691"/>
          </a:xfrm>
        </p:spPr>
        <p:txBody>
          <a:bodyPr>
            <a:normAutofit/>
          </a:bodyPr>
          <a:lstStyle/>
          <a:p>
            <a:pPr marL="292735" indent="-292735">
              <a:spcBef>
                <a:spcPts val="1000"/>
              </a:spcBef>
              <a:spcAft>
                <a:spcPts val="0"/>
              </a:spcAft>
              <a:buFont typeface="Arial" panose="020B0604020202020204" pitchFamily="34" charset="0"/>
              <a:buChar char="•"/>
            </a:pPr>
            <a:r>
              <a:rPr lang="en-US" sz="2000" b="1" noProof="0" dirty="0">
                <a:solidFill>
                  <a:schemeClr val="tx1"/>
                </a:solidFill>
                <a:latin typeface="Times New Roman" panose="02020603050405020304" charset="0"/>
                <a:cs typeface="Times New Roman" panose="02020603050405020304" charset="0"/>
              </a:rPr>
              <a:t>Component selection risks. </a:t>
            </a:r>
            <a:r>
              <a:rPr lang="en-US" sz="2000" noProof="0" dirty="0">
                <a:solidFill>
                  <a:schemeClr val="tx1"/>
                </a:solidFill>
                <a:latin typeface="Times New Roman" panose="02020603050405020304" charset="0"/>
                <a:cs typeface="Times New Roman" panose="02020603050405020304" charset="0"/>
              </a:rPr>
              <a:t>It is difficult to predict component behavior for black-box components, or there may be poor mapping of user requirements to the component architectural design.</a:t>
            </a:r>
            <a:endParaRPr lang="en-US" sz="20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000" b="1" noProof="0" dirty="0">
                <a:solidFill>
                  <a:schemeClr val="tx1"/>
                </a:solidFill>
                <a:latin typeface="Times New Roman" panose="02020603050405020304" charset="0"/>
                <a:cs typeface="Times New Roman" panose="02020603050405020304" charset="0"/>
              </a:rPr>
              <a:t>Component integration risks. </a:t>
            </a:r>
            <a:r>
              <a:rPr lang="en-US" sz="2000" noProof="0" dirty="0">
                <a:solidFill>
                  <a:schemeClr val="tx1"/>
                </a:solidFill>
                <a:latin typeface="Times New Roman" panose="02020603050405020304" charset="0"/>
                <a:cs typeface="Times New Roman" panose="02020603050405020304" charset="0"/>
              </a:rPr>
              <a:t>There is a lack of interoperability standards between components; this often requires the creation of “wrapper code” to interface components.</a:t>
            </a:r>
            <a:endParaRPr lang="en-US" sz="20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000" b="1" noProof="0" dirty="0">
                <a:solidFill>
                  <a:schemeClr val="tx1"/>
                </a:solidFill>
                <a:latin typeface="Times New Roman" panose="02020603050405020304" charset="0"/>
                <a:cs typeface="Times New Roman" panose="02020603050405020304" charset="0"/>
              </a:rPr>
              <a:t>Quality risks. </a:t>
            </a:r>
            <a:r>
              <a:rPr lang="en-US" sz="2000" noProof="0" dirty="0">
                <a:solidFill>
                  <a:schemeClr val="tx1"/>
                </a:solidFill>
                <a:latin typeface="Times New Roman" panose="02020603050405020304" charset="0"/>
                <a:cs typeface="Times New Roman" panose="02020603050405020304" charset="0"/>
              </a:rPr>
              <a:t>Unknown design assumptions made for the components makes testing more difficult, and this can affect system safety, performance, and reliability.</a:t>
            </a:r>
            <a:endParaRPr lang="en-US" sz="20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000" b="1" noProof="0" dirty="0">
                <a:solidFill>
                  <a:schemeClr val="tx1"/>
                </a:solidFill>
                <a:latin typeface="Times New Roman" panose="02020603050405020304" charset="0"/>
                <a:cs typeface="Times New Roman" panose="02020603050405020304" charset="0"/>
              </a:rPr>
              <a:t>Security risks. </a:t>
            </a:r>
            <a:r>
              <a:rPr lang="en-US" sz="2000" noProof="0" dirty="0">
                <a:solidFill>
                  <a:schemeClr val="tx1"/>
                </a:solidFill>
                <a:latin typeface="Times New Roman" panose="02020603050405020304" charset="0"/>
                <a:cs typeface="Times New Roman" panose="02020603050405020304" charset="0"/>
              </a:rPr>
              <a:t>A system can be used in unintended ways, and system vulnerabilities can be caused by integrating components in untested combinations.</a:t>
            </a:r>
            <a:endParaRPr lang="en-US" sz="20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000" b="1" noProof="0" dirty="0">
                <a:solidFill>
                  <a:schemeClr val="tx1"/>
                </a:solidFill>
                <a:latin typeface="Times New Roman" panose="02020603050405020304" charset="0"/>
                <a:cs typeface="Times New Roman" panose="02020603050405020304" charset="0"/>
              </a:rPr>
              <a:t>System evolution risks. </a:t>
            </a:r>
            <a:r>
              <a:rPr lang="en-US" sz="2000" noProof="0" dirty="0">
                <a:solidFill>
                  <a:schemeClr val="tx1"/>
                </a:solidFill>
                <a:latin typeface="Times New Roman" panose="02020603050405020304" charset="0"/>
                <a:cs typeface="Times New Roman" panose="02020603050405020304" charset="0"/>
              </a:rPr>
              <a:t>Updated components may be incompatible with user requirements or contain additional undocumented features.</a:t>
            </a:r>
            <a:endParaRPr lang="en-US" sz="20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80645"/>
            <a:ext cx="8458200" cy="678611"/>
          </a:xfrm>
        </p:spPr>
        <p:txBody>
          <a:bodyPr>
            <a:noAutofit/>
          </a:bodyPr>
          <a:lstStyle/>
          <a:p>
            <a:r>
              <a:rPr lang="en-US" sz="4000" noProof="0" dirty="0">
                <a:latin typeface="Times New Roman" panose="02020603050405020304" charset="0"/>
                <a:cs typeface="Times New Roman" panose="02020603050405020304" charset="0"/>
              </a:rPr>
              <a:t>11.5 Component Refactoring</a:t>
            </a:r>
            <a:endParaRPr lang="en-US" sz="4000" noProof="0" dirty="0">
              <a:latin typeface="Times New Roman" panose="02020603050405020304" charset="0"/>
              <a:cs typeface="Times New Roman" panose="02020603050405020304" charset="0"/>
            </a:endParaRPr>
          </a:p>
        </p:txBody>
      </p:sp>
      <p:sp>
        <p:nvSpPr>
          <p:cNvPr id="9" name="Content Placeholder 8"/>
          <p:cNvSpPr>
            <a:spLocks noGrp="1"/>
          </p:cNvSpPr>
          <p:nvPr>
            <p:ph sz="quarter" idx="11"/>
          </p:nvPr>
        </p:nvSpPr>
        <p:spPr>
          <a:xfrm>
            <a:off x="342900" y="872214"/>
            <a:ext cx="8458200" cy="4771753"/>
          </a:xfrm>
        </p:spPr>
        <p:txBody>
          <a:bodyPr>
            <a:normAutofit lnSpcReduction="10000"/>
          </a:bodyPr>
          <a:lstStyle/>
          <a:p>
            <a:pPr marL="292735" indent="-292735">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Most developers would agree that refactoring components to improve quality is a good practice.</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It is hard to convince management to expend resources </a:t>
            </a:r>
            <a:r>
              <a:rPr lang="en-US" sz="2400" noProof="0" dirty="0">
                <a:solidFill>
                  <a:srgbClr val="FF0000"/>
                </a:solidFill>
                <a:latin typeface="Times New Roman" panose="02020603050405020304" charset="0"/>
                <a:cs typeface="Times New Roman" panose="02020603050405020304" charset="0"/>
              </a:rPr>
              <a:t>fixing components</a:t>
            </a:r>
            <a:r>
              <a:rPr lang="en-US" sz="2400" noProof="0" dirty="0">
                <a:solidFill>
                  <a:schemeClr val="tx1"/>
                </a:solidFill>
                <a:latin typeface="Times New Roman" panose="02020603050405020304" charset="0"/>
                <a:cs typeface="Times New Roman" panose="02020603050405020304" charset="0"/>
              </a:rPr>
              <a:t> that are working correctly rather than adding new functionality to them,</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noProof="0" dirty="0">
                <a:solidFill>
                  <a:srgbClr val="FF0000"/>
                </a:solidFill>
                <a:latin typeface="Times New Roman" panose="02020603050405020304" charset="0"/>
                <a:cs typeface="Times New Roman" panose="02020603050405020304" charset="0"/>
              </a:rPr>
              <a:t>Changing software and failing to document the changes</a:t>
            </a:r>
            <a:r>
              <a:rPr lang="en-US" sz="2400" noProof="0" dirty="0">
                <a:solidFill>
                  <a:schemeClr val="tx1"/>
                </a:solidFill>
                <a:latin typeface="Times New Roman" panose="02020603050405020304" charset="0"/>
                <a:cs typeface="Times New Roman" panose="02020603050405020304" charset="0"/>
              </a:rPr>
              <a:t> can lead to increasing technical debt.</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Reducing this technical debt often involves </a:t>
            </a:r>
            <a:r>
              <a:rPr lang="en-US" sz="2400" noProof="0" dirty="0">
                <a:solidFill>
                  <a:srgbClr val="FF0000"/>
                </a:solidFill>
                <a:latin typeface="Times New Roman" panose="02020603050405020304" charset="0"/>
                <a:cs typeface="Times New Roman" panose="02020603050405020304" charset="0"/>
              </a:rPr>
              <a:t>architectural refactoring</a:t>
            </a:r>
            <a:r>
              <a:rPr lang="en-US" sz="2400" noProof="0" dirty="0">
                <a:solidFill>
                  <a:schemeClr val="tx1"/>
                </a:solidFill>
                <a:latin typeface="Times New Roman" panose="02020603050405020304" charset="0"/>
                <a:cs typeface="Times New Roman" panose="02020603050405020304" charset="0"/>
              </a:rPr>
              <a:t>, which is generally perceived by developers as both costly and risky.</a:t>
            </a:r>
            <a:endParaRPr lang="en-US" sz="2400" noProof="0" dirty="0">
              <a:solidFill>
                <a:schemeClr val="tx1"/>
              </a:solidFill>
              <a:latin typeface="Times New Roman" panose="02020603050405020304" charset="0"/>
              <a:cs typeface="Times New Roman" panose="02020603050405020304" charset="0"/>
            </a:endParaRPr>
          </a:p>
          <a:p>
            <a:pPr marL="292735" indent="-292735">
              <a:spcBef>
                <a:spcPts val="1000"/>
              </a:spcBef>
              <a:spcAft>
                <a:spcPts val="0"/>
              </a:spcAft>
              <a:buFont typeface="Arial" panose="020B0604020202020204" pitchFamily="34" charset="0"/>
              <a:buChar char="•"/>
            </a:pPr>
            <a:r>
              <a:rPr lang="en-US" sz="2400" noProof="0" dirty="0">
                <a:solidFill>
                  <a:schemeClr val="tx1"/>
                </a:solidFill>
                <a:latin typeface="Times New Roman" panose="02020603050405020304" charset="0"/>
                <a:cs typeface="Times New Roman" panose="02020603050405020304" charset="0"/>
              </a:rPr>
              <a:t>Developers can make of tools to examine change histories to identify the most cost effective refactoring opportunities,</a:t>
            </a:r>
            <a:endParaRPr lang="en-US" sz="2400" noProof="0" dirty="0">
              <a:solidFill>
                <a:schemeClr val="tx1"/>
              </a:solidFill>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6049" name="Rectangle 2"/>
          <p:cNvSpPr>
            <a:spLocks noGrp="1"/>
          </p:cNvSpPr>
          <p:nvPr>
            <p:ph type="title"/>
          </p:nvPr>
        </p:nvSpPr>
        <p:spPr>
          <a:xfrm>
            <a:off x="0" y="0"/>
            <a:ext cx="7632700" cy="633413"/>
          </a:xfrm>
        </p:spPr>
        <p:txBody>
          <a:bodyPr vert="horz" wrap="square" lIns="91440" tIns="45720" rIns="91440" bIns="45720" anchor="ctr" anchorCtr="0"/>
          <a:p>
            <a:r>
              <a:rPr lang="en-US" altLang="zh-CN">
                <a:ea typeface="宋体" panose="02010600030101010101" pitchFamily="2" charset="-122"/>
              </a:rPr>
              <a:t>Summary </a:t>
            </a:r>
            <a:endParaRPr lang="en-US" altLang="zh-CN">
              <a:ea typeface="宋体" panose="02010600030101010101" pitchFamily="2" charset="-122"/>
            </a:endParaRPr>
          </a:p>
        </p:txBody>
      </p:sp>
      <p:sp>
        <p:nvSpPr>
          <p:cNvPr id="386050" name="Rectangle 3"/>
          <p:cNvSpPr>
            <a:spLocks noGrp="1"/>
          </p:cNvSpPr>
          <p:nvPr>
            <p:ph type="body"/>
          </p:nvPr>
        </p:nvSpPr>
        <p:spPr>
          <a:xfrm>
            <a:off x="142875" y="692150"/>
            <a:ext cx="9001125" cy="5616575"/>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Char char="n"/>
            </a:pPr>
            <a:r>
              <a:rPr lang="en-US" altLang="zh-CN" sz="2400">
                <a:latin typeface="Times" pitchFamily="-128" charset="0"/>
                <a:ea typeface="宋体" panose="02010600030101010101" pitchFamily="2" charset="-122"/>
              </a:rPr>
              <a:t>Component DEFINITION</a:t>
            </a:r>
            <a:r>
              <a:rPr lang="zh-CN" altLang="en-US" sz="2400" dirty="0">
                <a:latin typeface="Times" pitchFamily="-128" charset="0"/>
                <a:ea typeface="宋体" panose="02010600030101010101" pitchFamily="2" charset="-122"/>
              </a:rPr>
              <a:t>（模块、类，实现单一功能）</a:t>
            </a:r>
            <a:endParaRPr lang="zh-CN" altLang="en-US" sz="2400" dirty="0">
              <a:latin typeface="Times" pitchFamily="-128" charset="0"/>
              <a:ea typeface="宋体" panose="02010600030101010101" pitchFamily="2" charset="-122"/>
            </a:endParaRPr>
          </a:p>
          <a:p>
            <a:pPr lvl="1">
              <a:buFont typeface="Wingdings" panose="05000000000000000000" pitchFamily="2" charset="2"/>
              <a:buChar char="n"/>
            </a:pPr>
            <a:r>
              <a:rPr lang="zh-CN" altLang="en-US" sz="2000" dirty="0">
                <a:ea typeface="宋体" panose="02010600030101010101" pitchFamily="2" charset="-122"/>
              </a:rPr>
              <a:t>模块化的、可部署的和可替换的部件，该部件封装了操作实现和接口</a:t>
            </a:r>
            <a:endParaRPr lang="zh-CN" altLang="en-US" sz="2000" dirty="0">
              <a:ea typeface="宋体" panose="02010600030101010101" pitchFamily="2" charset="-122"/>
            </a:endParaRPr>
          </a:p>
          <a:p>
            <a:pPr lvl="1">
              <a:buFont typeface="Wingdings" panose="05000000000000000000" pitchFamily="2" charset="2"/>
              <a:buChar char="n"/>
            </a:pPr>
            <a:endParaRPr lang="zh-CN" altLang="en-US" sz="2000" dirty="0">
              <a:latin typeface="Times" pitchFamily="-128" charset="0"/>
              <a:ea typeface="宋体" panose="02010600030101010101" pitchFamily="2" charset="-122"/>
            </a:endParaRPr>
          </a:p>
          <a:p>
            <a:pPr>
              <a:buFont typeface="Wingdings" panose="05000000000000000000" pitchFamily="2" charset="2"/>
              <a:buChar char="n"/>
            </a:pPr>
            <a:r>
              <a:rPr lang="en-US" altLang="zh-CN" sz="2400">
                <a:latin typeface="Times" pitchFamily="-128" charset="0"/>
                <a:ea typeface="宋体" panose="02010600030101010101" pitchFamily="2" charset="-122"/>
              </a:rPr>
              <a:t>OO</a:t>
            </a:r>
            <a:r>
              <a:rPr lang="zh-CN" altLang="en-US" sz="2400" dirty="0">
                <a:latin typeface="Times" pitchFamily="-128" charset="0"/>
                <a:ea typeface="宋体" panose="02010600030101010101" pitchFamily="2" charset="-122"/>
              </a:rPr>
              <a:t>：注重细化来至于问题域和基础设施域的设计类</a:t>
            </a:r>
            <a:endParaRPr lang="zh-CN" altLang="en-US" sz="2400" dirty="0">
              <a:latin typeface="Times" pitchFamily="-128" charset="0"/>
              <a:ea typeface="宋体" panose="02010600030101010101" pitchFamily="2" charset="-122"/>
            </a:endParaRPr>
          </a:p>
          <a:p>
            <a:pPr>
              <a:buFont typeface="Wingdings" panose="05000000000000000000" pitchFamily="2" charset="2"/>
              <a:buNone/>
            </a:pPr>
            <a:r>
              <a:rPr lang="zh-CN" altLang="en-US" sz="2400" dirty="0">
                <a:latin typeface="Times" pitchFamily="-128" charset="0"/>
                <a:ea typeface="宋体" panose="02010600030101010101" pitchFamily="2" charset="-122"/>
              </a:rPr>
              <a:t>     传统结构化程序设计：细化控制模块、问题域模块和基础设施域模块</a:t>
            </a:r>
            <a:endParaRPr lang="zh-CN" altLang="en-US" sz="2400" dirty="0">
              <a:latin typeface="Times" pitchFamily="-128" charset="0"/>
              <a:ea typeface="宋体" panose="02010600030101010101" pitchFamily="2" charset="-122"/>
            </a:endParaRPr>
          </a:p>
          <a:p>
            <a:pPr>
              <a:buFont typeface="Wingdings" panose="05000000000000000000" pitchFamily="2" charset="2"/>
              <a:buNone/>
            </a:pPr>
            <a:endParaRPr lang="zh-CN" altLang="en-US" sz="2400" dirty="0">
              <a:latin typeface="Times" pitchFamily="-128" charset="0"/>
              <a:ea typeface="宋体" panose="02010600030101010101" pitchFamily="2" charset="-122"/>
            </a:endParaRPr>
          </a:p>
          <a:p>
            <a:pPr>
              <a:buFont typeface="Wingdings" panose="05000000000000000000" pitchFamily="2" charset="2"/>
              <a:buChar char="n"/>
            </a:pPr>
            <a:r>
              <a:rPr lang="en-US" altLang="zh-CN" sz="2400">
                <a:latin typeface="Times" pitchFamily="-128" charset="0"/>
                <a:ea typeface="宋体" panose="02010600030101010101" pitchFamily="2" charset="-122"/>
              </a:rPr>
              <a:t>Traditional component-level design requires the representation of </a:t>
            </a:r>
            <a:r>
              <a:rPr lang="en-US" altLang="zh-CN" sz="2400" b="1">
                <a:latin typeface="Times" pitchFamily="-128" charset="0"/>
                <a:ea typeface="宋体" panose="02010600030101010101" pitchFamily="2" charset="-122"/>
              </a:rPr>
              <a:t>data structures, interfaces and algorithms</a:t>
            </a:r>
            <a:r>
              <a:rPr lang="en-US" altLang="zh-CN" sz="2400">
                <a:latin typeface="Times" pitchFamily="-128" charset="0"/>
                <a:ea typeface="宋体" panose="02010600030101010101" pitchFamily="2" charset="-122"/>
              </a:rPr>
              <a:t> for a program module in sufficient detail to guide in the generation of programming language source code</a:t>
            </a:r>
            <a:endParaRPr lang="en-US" altLang="zh-CN" sz="2400">
              <a:latin typeface="Times" pitchFamily="-128" charset="0"/>
              <a:ea typeface="宋体" panose="02010600030101010101" pitchFamily="2" charset="-122"/>
            </a:endParaRPr>
          </a:p>
          <a:p>
            <a:pPr>
              <a:buFont typeface="Wingdings" panose="05000000000000000000" pitchFamily="2" charset="2"/>
              <a:buChar char="n"/>
            </a:pPr>
            <a:r>
              <a:rPr lang="en-US" altLang="zh-CN" sz="2400">
                <a:latin typeface="Times" pitchFamily="-128" charset="0"/>
                <a:ea typeface="宋体" panose="02010600030101010101" pitchFamily="2" charset="-122"/>
              </a:rPr>
              <a:t>OO component-level design : The detailed description of the </a:t>
            </a:r>
            <a:r>
              <a:rPr lang="en-US" altLang="zh-CN" sz="2400" b="1">
                <a:latin typeface="Times" pitchFamily="-128" charset="0"/>
                <a:ea typeface="宋体" panose="02010600030101010101" pitchFamily="2" charset="-122"/>
              </a:rPr>
              <a:t>attributes</a:t>
            </a:r>
            <a:r>
              <a:rPr lang="en-US" altLang="zh-CN" sz="2400">
                <a:latin typeface="Times" pitchFamily="-128" charset="0"/>
                <a:ea typeface="宋体" panose="02010600030101010101" pitchFamily="2" charset="-122"/>
              </a:rPr>
              <a:t>, </a:t>
            </a:r>
            <a:r>
              <a:rPr lang="en-US" altLang="zh-CN" sz="2400" b="1">
                <a:latin typeface="Times" pitchFamily="-128" charset="0"/>
                <a:ea typeface="宋体" panose="02010600030101010101" pitchFamily="2" charset="-122"/>
              </a:rPr>
              <a:t>operations</a:t>
            </a:r>
            <a:r>
              <a:rPr lang="en-US" altLang="zh-CN" sz="2400">
                <a:latin typeface="Times" pitchFamily="-128" charset="0"/>
                <a:ea typeface="宋体" panose="02010600030101010101" pitchFamily="2" charset="-122"/>
              </a:rPr>
              <a:t>, and </a:t>
            </a:r>
            <a:r>
              <a:rPr lang="en-US" altLang="zh-CN" sz="2400" b="1">
                <a:latin typeface="Times" pitchFamily="-128" charset="0"/>
                <a:ea typeface="宋体" panose="02010600030101010101" pitchFamily="2" charset="-122"/>
              </a:rPr>
              <a:t>interfaces</a:t>
            </a:r>
            <a:r>
              <a:rPr lang="en-US" altLang="zh-CN" sz="2400">
                <a:latin typeface="Times" pitchFamily="-128" charset="0"/>
                <a:ea typeface="宋体" panose="02010600030101010101" pitchFamily="2" charset="-122"/>
              </a:rPr>
              <a:t> used by these classes is the design detail required as a precursor to the construction activity.</a:t>
            </a:r>
            <a:endParaRPr lang="en-US" altLang="zh-CN" sz="2400">
              <a:latin typeface="Times" pitchFamily="-128" charset="0"/>
              <a:ea typeface="宋体" panose="02010600030101010101" pitchFamily="2" charset="-122"/>
            </a:endParaRPr>
          </a:p>
        </p:txBody>
      </p:sp>
      <p:sp>
        <p:nvSpPr>
          <p:cNvPr id="38605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8605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38605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7073" name="Rectangle 2"/>
          <p:cNvSpPr>
            <a:spLocks noGrp="1"/>
          </p:cNvSpPr>
          <p:nvPr>
            <p:ph type="title"/>
          </p:nvPr>
        </p:nvSpPr>
        <p:spPr>
          <a:xfrm>
            <a:off x="0" y="0"/>
            <a:ext cx="7632700" cy="633413"/>
          </a:xfrm>
        </p:spPr>
        <p:txBody>
          <a:bodyPr vert="horz" wrap="square" lIns="91440" tIns="45720" rIns="91440" bIns="45720" anchor="ctr" anchorCtr="0"/>
          <a:p>
            <a:r>
              <a:rPr lang="en-US" altLang="zh-CN">
                <a:ea typeface="宋体" panose="02010600030101010101" pitchFamily="2" charset="-122"/>
              </a:rPr>
              <a:t>Summary </a:t>
            </a:r>
            <a:endParaRPr lang="en-US" altLang="zh-CN">
              <a:ea typeface="宋体" panose="02010600030101010101" pitchFamily="2" charset="-122"/>
            </a:endParaRPr>
          </a:p>
        </p:txBody>
      </p:sp>
      <p:sp>
        <p:nvSpPr>
          <p:cNvPr id="387074" name="Rectangle 3"/>
          <p:cNvSpPr>
            <a:spLocks noGrp="1"/>
          </p:cNvSpPr>
          <p:nvPr>
            <p:ph type="body"/>
          </p:nvPr>
        </p:nvSpPr>
        <p:spPr>
          <a:xfrm>
            <a:off x="142875" y="692150"/>
            <a:ext cx="9001125" cy="5616575"/>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Char char="n"/>
            </a:pPr>
            <a:r>
              <a:rPr lang="en-US" altLang="zh-CN" sz="2400">
                <a:latin typeface="Times" pitchFamily="-128" charset="0"/>
                <a:ea typeface="宋体" panose="02010600030101010101" pitchFamily="2" charset="-122"/>
              </a:rPr>
              <a:t>OO: A number of important principles and concepts guide the designer as classes are elaborated</a:t>
            </a:r>
            <a:endParaRPr lang="en-US" altLang="zh-CN" sz="2400">
              <a:latin typeface="Times" pitchFamily="-128" charset="0"/>
              <a:ea typeface="宋体" panose="02010600030101010101" pitchFamily="2" charset="-122"/>
            </a:endParaRPr>
          </a:p>
          <a:p>
            <a:pPr lvl="1">
              <a:buFont typeface="Wingdings" panose="05000000000000000000" pitchFamily="2" charset="2"/>
              <a:buChar char="n"/>
            </a:pPr>
            <a:r>
              <a:rPr lang="en-US" altLang="zh-CN" sz="2000">
                <a:latin typeface="Times" pitchFamily="-128" charset="0"/>
                <a:ea typeface="宋体" panose="02010600030101010101" pitchFamily="2" charset="-122"/>
              </a:rPr>
              <a:t>OCP</a:t>
            </a:r>
            <a:r>
              <a:rPr lang="zh-CN" altLang="en-US" sz="2000" dirty="0">
                <a:latin typeface="Times" pitchFamily="-128" charset="0"/>
                <a:ea typeface="宋体" panose="02010600030101010101" pitchFamily="2" charset="-122"/>
              </a:rPr>
              <a:t>开闭原则</a:t>
            </a:r>
            <a:endParaRPr lang="en-US" altLang="zh-CN" sz="2000">
              <a:latin typeface="Times" pitchFamily="-128" charset="0"/>
              <a:ea typeface="宋体" panose="02010600030101010101" pitchFamily="2" charset="-122"/>
            </a:endParaRPr>
          </a:p>
          <a:p>
            <a:pPr lvl="1">
              <a:buFont typeface="Wingdings" panose="05000000000000000000" pitchFamily="2" charset="2"/>
              <a:buChar char="n"/>
            </a:pPr>
            <a:r>
              <a:rPr lang="en-US" altLang="zh-CN" sz="2000">
                <a:latin typeface="Times" pitchFamily="-128" charset="0"/>
                <a:ea typeface="宋体" panose="02010600030101010101" pitchFamily="2" charset="-122"/>
              </a:rPr>
              <a:t>LSP </a:t>
            </a:r>
            <a:r>
              <a:rPr lang="zh-CN" altLang="en-US" sz="2000" dirty="0">
                <a:latin typeface="Times" pitchFamily="-128" charset="0"/>
                <a:ea typeface="宋体" panose="02010600030101010101" pitchFamily="2" charset="-122"/>
              </a:rPr>
              <a:t>替换原则</a:t>
            </a:r>
            <a:endParaRPr lang="zh-CN" altLang="en-US" sz="2000" dirty="0">
              <a:latin typeface="Times" pitchFamily="-128" charset="0"/>
              <a:ea typeface="宋体" panose="02010600030101010101" pitchFamily="2" charset="-122"/>
            </a:endParaRPr>
          </a:p>
          <a:p>
            <a:pPr lvl="1">
              <a:buFont typeface="Wingdings" panose="05000000000000000000" pitchFamily="2" charset="2"/>
              <a:buChar char="n"/>
            </a:pPr>
            <a:r>
              <a:rPr lang="en-US" altLang="zh-CN" sz="2000">
                <a:latin typeface="Times" pitchFamily="-128" charset="0"/>
                <a:ea typeface="宋体" panose="02010600030101010101" pitchFamily="2" charset="-122"/>
              </a:rPr>
              <a:t>DIP </a:t>
            </a:r>
            <a:r>
              <a:rPr lang="zh-CN" altLang="en-US" sz="2000" dirty="0">
                <a:latin typeface="Times" pitchFamily="-128" charset="0"/>
                <a:ea typeface="宋体" panose="02010600030101010101" pitchFamily="2" charset="-122"/>
              </a:rPr>
              <a:t>依赖倒置原则</a:t>
            </a:r>
            <a:endParaRPr lang="zh-CN" altLang="en-US" sz="2000" dirty="0">
              <a:latin typeface="Times" pitchFamily="-128" charset="0"/>
              <a:ea typeface="宋体" panose="02010600030101010101" pitchFamily="2" charset="-122"/>
            </a:endParaRPr>
          </a:p>
          <a:p>
            <a:pPr lvl="1">
              <a:buFont typeface="Wingdings" panose="05000000000000000000" pitchFamily="2" charset="2"/>
              <a:buChar char="n"/>
            </a:pPr>
            <a:r>
              <a:rPr lang="en-US" altLang="zh-CN" sz="2000">
                <a:latin typeface="Times" pitchFamily="-128" charset="0"/>
                <a:ea typeface="宋体" panose="02010600030101010101" pitchFamily="2" charset="-122"/>
              </a:rPr>
              <a:t>ISP  </a:t>
            </a:r>
            <a:r>
              <a:rPr lang="zh-CN" altLang="en-US" sz="2000" dirty="0">
                <a:latin typeface="Times" pitchFamily="-128" charset="0"/>
                <a:ea typeface="宋体" panose="02010600030101010101" pitchFamily="2" charset="-122"/>
              </a:rPr>
              <a:t>接口分离原则</a:t>
            </a:r>
            <a:endParaRPr lang="zh-CN" altLang="en-US" sz="2000" dirty="0">
              <a:latin typeface="Times" pitchFamily="-128" charset="0"/>
              <a:ea typeface="宋体" panose="02010600030101010101" pitchFamily="2" charset="-122"/>
            </a:endParaRPr>
          </a:p>
          <a:p>
            <a:pPr lvl="1">
              <a:buFont typeface="Wingdings" panose="05000000000000000000" pitchFamily="2" charset="2"/>
              <a:buChar char="n"/>
            </a:pPr>
            <a:r>
              <a:rPr lang="en-US" altLang="zh-CN" sz="2000">
                <a:latin typeface="Times" pitchFamily="-128" charset="0"/>
                <a:ea typeface="宋体" panose="02010600030101010101" pitchFamily="2" charset="-122"/>
              </a:rPr>
              <a:t>…</a:t>
            </a:r>
            <a:endParaRPr lang="en-US" altLang="zh-CN" sz="2000">
              <a:latin typeface="Times" pitchFamily="-128" charset="0"/>
              <a:ea typeface="宋体" panose="02010600030101010101" pitchFamily="2" charset="-122"/>
            </a:endParaRPr>
          </a:p>
          <a:p>
            <a:pPr>
              <a:buFont typeface="Wingdings" panose="05000000000000000000" pitchFamily="2" charset="2"/>
              <a:buChar char="n"/>
            </a:pPr>
            <a:endParaRPr lang="en-US" altLang="zh-CN" sz="2400">
              <a:latin typeface="Times" pitchFamily="-128" charset="0"/>
              <a:ea typeface="宋体" panose="02010600030101010101" pitchFamily="2" charset="-122"/>
            </a:endParaRPr>
          </a:p>
          <a:p>
            <a:pPr>
              <a:buFont typeface="Wingdings" panose="05000000000000000000" pitchFamily="2" charset="2"/>
              <a:buChar char="n"/>
            </a:pPr>
            <a:r>
              <a:rPr lang="en-US" altLang="zh-CN" sz="2400">
                <a:latin typeface="Times" pitchFamily="-128" charset="0"/>
                <a:ea typeface="宋体" panose="02010600030101010101" pitchFamily="2" charset="-122"/>
              </a:rPr>
              <a:t>Cohesion – (</a:t>
            </a:r>
            <a:r>
              <a:rPr lang="zh-CN" altLang="en-US" sz="2400" dirty="0">
                <a:latin typeface="Times" pitchFamily="-128" charset="0"/>
                <a:ea typeface="宋体" panose="02010600030101010101" pitchFamily="2" charset="-122"/>
              </a:rPr>
              <a:t>高内聚</a:t>
            </a:r>
            <a:r>
              <a:rPr lang="en-US" altLang="zh-CN" sz="2400">
                <a:latin typeface="Times" pitchFamily="-128" charset="0"/>
                <a:ea typeface="宋体" panose="02010600030101010101" pitchFamily="2" charset="-122"/>
              </a:rPr>
              <a:t>)</a:t>
            </a:r>
            <a:endParaRPr lang="en-US" altLang="zh-CN" sz="2400">
              <a:latin typeface="Times" pitchFamily="-128" charset="0"/>
              <a:ea typeface="宋体" panose="02010600030101010101" pitchFamily="2" charset="-122"/>
            </a:endParaRPr>
          </a:p>
          <a:p>
            <a:pPr lvl="1"/>
            <a:r>
              <a:rPr lang="zh-CN" altLang="en-US" sz="2000" b="1" dirty="0"/>
              <a:t>主要包括：</a:t>
            </a:r>
            <a:r>
              <a:rPr lang="en-US" altLang="zh-CN" sz="2000" b="1"/>
              <a:t> </a:t>
            </a:r>
            <a:r>
              <a:rPr lang="zh-CN" altLang="en-US" sz="2000" b="1" dirty="0"/>
              <a:t>功能内聚、</a:t>
            </a:r>
            <a:r>
              <a:rPr lang="en-US" altLang="zh-CN" sz="2000" b="1"/>
              <a:t> </a:t>
            </a:r>
            <a:r>
              <a:rPr lang="zh-CN" altLang="en-US" sz="2000" b="1" dirty="0"/>
              <a:t>分层内聚、通信内聚（数据访问）、、、等</a:t>
            </a:r>
            <a:endParaRPr lang="zh-CN" altLang="en-US" sz="2000" b="1" dirty="0"/>
          </a:p>
          <a:p>
            <a:pPr>
              <a:buFont typeface="Wingdings" panose="05000000000000000000" pitchFamily="2" charset="2"/>
              <a:buChar char="n"/>
            </a:pPr>
            <a:endParaRPr lang="en-US" altLang="zh-CN" sz="2400">
              <a:latin typeface="Times" pitchFamily="-128" charset="0"/>
              <a:ea typeface="宋体" panose="02010600030101010101" pitchFamily="2" charset="-122"/>
            </a:endParaRPr>
          </a:p>
          <a:p>
            <a:pPr>
              <a:buFont typeface="Wingdings" panose="05000000000000000000" pitchFamily="2" charset="2"/>
              <a:buChar char="n"/>
            </a:pPr>
            <a:r>
              <a:rPr lang="en-US" altLang="zh-CN" sz="2400">
                <a:latin typeface="Times" pitchFamily="-128" charset="0"/>
                <a:ea typeface="宋体" panose="02010600030101010101" pitchFamily="2" charset="-122"/>
              </a:rPr>
              <a:t>Coupling</a:t>
            </a:r>
            <a:r>
              <a:rPr lang="zh-CN" altLang="en-US" sz="2400" dirty="0">
                <a:latin typeface="Times" pitchFamily="-128" charset="0"/>
                <a:ea typeface="宋体" panose="02010600030101010101" pitchFamily="2" charset="-122"/>
              </a:rPr>
              <a:t>（耦合总是存在，尽量降低耦合度）</a:t>
            </a:r>
            <a:endParaRPr lang="zh-CN" altLang="en-US" sz="2400" dirty="0">
              <a:latin typeface="Times" pitchFamily="-128" charset="0"/>
              <a:ea typeface="宋体" panose="02010600030101010101" pitchFamily="2" charset="-122"/>
            </a:endParaRPr>
          </a:p>
          <a:p>
            <a:pPr lvl="1"/>
            <a:r>
              <a:rPr lang="zh-CN" altLang="en-US" sz="2000" b="1" dirty="0">
                <a:ea typeface="宋体" panose="02010600030101010101" pitchFamily="2" charset="-122"/>
              </a:rPr>
              <a:t>内容耦合、控制耦合、外部耦合。。。等</a:t>
            </a:r>
            <a:endParaRPr lang="zh-CN" altLang="en-US" sz="2000" dirty="0">
              <a:ea typeface="宋体" panose="02010600030101010101" pitchFamily="2" charset="-122"/>
            </a:endParaRPr>
          </a:p>
          <a:p>
            <a:pPr>
              <a:buFont typeface="Wingdings" panose="05000000000000000000" pitchFamily="2" charset="2"/>
              <a:buChar char="n"/>
            </a:pPr>
            <a:endParaRPr lang="en-US" altLang="zh-CN" sz="2400">
              <a:latin typeface="Times" pitchFamily="-128" charset="0"/>
              <a:ea typeface="宋体" panose="02010600030101010101" pitchFamily="2" charset="-122"/>
            </a:endParaRPr>
          </a:p>
          <a:p>
            <a:pPr>
              <a:buFont typeface="Wingdings" panose="05000000000000000000" pitchFamily="2" charset="2"/>
              <a:buChar char="n"/>
            </a:pPr>
            <a:endParaRPr lang="zh-CN" altLang="en-US" sz="2400" dirty="0">
              <a:latin typeface="Times" pitchFamily="-128" charset="0"/>
              <a:ea typeface="宋体" panose="02010600030101010101" pitchFamily="2" charset="-122"/>
            </a:endParaRPr>
          </a:p>
        </p:txBody>
      </p:sp>
      <p:sp>
        <p:nvSpPr>
          <p:cNvPr id="38707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8707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38707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80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880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88099" name="Rectangle 6"/>
          <p:cNvSpPr>
            <a:spLocks noRot="1"/>
          </p:cNvSpPr>
          <p:nvPr/>
        </p:nvSpPr>
        <p:spPr>
          <a:xfrm>
            <a:off x="0" y="0"/>
            <a:ext cx="7902575" cy="800100"/>
          </a:xfrm>
          <a:prstGeom prst="rect">
            <a:avLst/>
          </a:prstGeom>
          <a:noFill/>
          <a:ln w="9525">
            <a:noFill/>
          </a:ln>
        </p:spPr>
        <p:txBody>
          <a:bodyPr anchor="ctr" anchorCtr="0"/>
          <a:p>
            <a:pPr eaLnBrk="0" hangingPunct="0"/>
            <a:r>
              <a:rPr lang="en-US" altLang="zh-CN" b="1">
                <a:latin typeface="Arial" panose="020B0604020202020204" pitchFamily="34" charset="0"/>
              </a:rPr>
              <a:t>Summary</a:t>
            </a:r>
            <a:endParaRPr lang="zh-CN" altLang="en-US" b="1" dirty="0">
              <a:latin typeface="Arial" panose="020B0604020202020204" pitchFamily="34" charset="0"/>
            </a:endParaRPr>
          </a:p>
        </p:txBody>
      </p:sp>
      <p:sp>
        <p:nvSpPr>
          <p:cNvPr id="388100" name="Rectangle 7"/>
          <p:cNvSpPr>
            <a:spLocks noRot="1"/>
          </p:cNvSpPr>
          <p:nvPr/>
        </p:nvSpPr>
        <p:spPr>
          <a:xfrm>
            <a:off x="215900" y="873125"/>
            <a:ext cx="8172450" cy="496887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zh-CN">
                <a:latin typeface="宋体" panose="02010600030101010101" pitchFamily="2" charset="-122"/>
                <a:ea typeface="宋体" panose="02010600030101010101" pitchFamily="2" charset="-122"/>
              </a:rPr>
              <a:t>OO</a:t>
            </a:r>
            <a:r>
              <a:rPr lang="zh-CN" altLang="en-US" dirty="0">
                <a:latin typeface="宋体" panose="02010600030101010101" pitchFamily="2" charset="-122"/>
                <a:ea typeface="宋体" panose="02010600030101010101" pitchFamily="2" charset="-122"/>
              </a:rPr>
              <a:t>：构件级设计的步骤</a:t>
            </a:r>
            <a:endParaRPr lang="zh-CN" altLang="en-US" sz="2400" dirty="0">
              <a:latin typeface="宋体" panose="02010600030101010101" pitchFamily="2" charset="-122"/>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标识类</a:t>
            </a:r>
            <a:endParaRPr lang="zh-CN" altLang="en-US" sz="2400" dirty="0">
              <a:latin typeface="Arial" panose="020B0604020202020204" pitchFamily="34" charset="0"/>
              <a:ea typeface="宋体" panose="02010600030101010101" pitchFamily="2" charset="-122"/>
            </a:endParaRPr>
          </a:p>
          <a:p>
            <a:pPr marL="1257300" lvl="2"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从需求模型和架构设计中，提取、标识类</a:t>
            </a:r>
            <a:endParaRPr lang="zh-CN" altLang="en-US" sz="2400" dirty="0">
              <a:latin typeface="Arial" panose="020B0604020202020204" pitchFamily="34" charset="0"/>
              <a:ea typeface="宋体" panose="02010600030101010101" pitchFamily="2" charset="-122"/>
            </a:endParaRPr>
          </a:p>
          <a:p>
            <a:pPr marL="1257300" lvl="2"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重点标识：问题域（功能）、基础设施域（接口）的类</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b="1" dirty="0">
                <a:solidFill>
                  <a:srgbClr val="FF0000"/>
                </a:solidFill>
                <a:latin typeface="Arial" panose="020B0604020202020204" pitchFamily="34" charset="0"/>
                <a:ea typeface="宋体" panose="02010600030101010101" pitchFamily="2" charset="-122"/>
              </a:rPr>
              <a:t>详细设计类</a:t>
            </a:r>
            <a:r>
              <a:rPr lang="en-US" altLang="zh-CN" sz="2400">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类的协作、 接口、属性、操作</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设计数据库和文件管理和处理需要的类</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设计（细化）类的行为表示（从行为模型中导出）</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设计（细化）部署图</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软硬件部署</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检查与重构</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81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8131" name="Rectangle 6"/>
          <p:cNvSpPr>
            <a:spLocks noRot="1"/>
          </p:cNvSpPr>
          <p:nvPr/>
        </p:nvSpPr>
        <p:spPr>
          <a:xfrm>
            <a:off x="0" y="0"/>
            <a:ext cx="5688013" cy="542925"/>
          </a:xfrm>
          <a:prstGeom prst="rect">
            <a:avLst/>
          </a:prstGeom>
          <a:noFill/>
          <a:ln w="12700">
            <a:noFill/>
          </a:ln>
        </p:spPr>
        <p:txBody>
          <a:bodyPr lIns="63500" tIns="25400" rIns="63500" bIns="25400">
            <a:spAutoFit/>
          </a:bodyPr>
          <a:p>
            <a:pPr eaLnBrk="0" hangingPunct="0"/>
            <a:r>
              <a:rPr lang="en-US" altLang="zh-CN" b="1">
                <a:latin typeface="Arial" panose="020B0604020202020204" pitchFamily="34" charset="0"/>
              </a:rPr>
              <a:t>9.3.1 </a:t>
            </a:r>
            <a:r>
              <a:rPr lang="en-US" altLang="ja-JP" b="1">
                <a:latin typeface="Arial" panose="020B0604020202020204" pitchFamily="34" charset="0"/>
              </a:rPr>
              <a:t>Abstraction</a:t>
            </a:r>
            <a:endParaRPr lang="en-US" altLang="ja-JP" b="1">
              <a:latin typeface="Arial" panose="020B0604020202020204" pitchFamily="34" charset="0"/>
            </a:endParaRPr>
          </a:p>
        </p:txBody>
      </p:sp>
      <p:sp>
        <p:nvSpPr>
          <p:cNvPr id="48132" name="文本框 637956"/>
          <p:cNvSpPr txBox="1"/>
          <p:nvPr/>
        </p:nvSpPr>
        <p:spPr>
          <a:xfrm>
            <a:off x="468313" y="1163638"/>
            <a:ext cx="8099425" cy="3538537"/>
          </a:xfrm>
          <a:prstGeom prst="rect">
            <a:avLst/>
          </a:prstGeom>
          <a:noFill/>
          <a:ln w="9525">
            <a:noFill/>
          </a:ln>
        </p:spPr>
        <p:txBody>
          <a:bodyPr>
            <a:spAutoFit/>
          </a:bodyPr>
          <a:p>
            <a:pPr eaLnBrk="0" hangingPunct="0"/>
            <a:r>
              <a:rPr lang="en-US" altLang="ja-JP" b="1">
                <a:latin typeface="Arial" panose="020B0604020202020204" pitchFamily="34" charset="0"/>
              </a:rPr>
              <a:t>Data Abstraction</a:t>
            </a:r>
            <a:endParaRPr lang="en-US" altLang="zh-CN" b="1">
              <a:latin typeface="Arial" panose="020B0604020202020204" pitchFamily="34" charset="0"/>
            </a:endParaRPr>
          </a:p>
          <a:p>
            <a:pPr eaLnBrk="0" hangingPunct="0"/>
            <a:r>
              <a:rPr lang="en-US" altLang="ja-JP" b="1">
                <a:latin typeface="Arial" panose="020B0604020202020204" pitchFamily="34" charset="0"/>
              </a:rPr>
              <a:t>Procedural Abstraction</a:t>
            </a:r>
            <a:endParaRPr lang="en-US" altLang="ja-JP" b="1">
              <a:latin typeface="Arial" panose="020B0604020202020204" pitchFamily="34" charset="0"/>
            </a:endParaRPr>
          </a:p>
          <a:p>
            <a:pPr eaLnBrk="0" hangingPunct="0"/>
            <a:endParaRPr lang="zh-CN" altLang="en-US" dirty="0">
              <a:latin typeface="Arial" panose="020B0604020202020204" pitchFamily="34" charset="0"/>
            </a:endParaRPr>
          </a:p>
          <a:p>
            <a:pPr eaLnBrk="0" hangingPunct="0"/>
            <a:r>
              <a:rPr lang="zh-CN" altLang="en-US" b="1" i="1" dirty="0">
                <a:latin typeface="Arial" panose="020B0604020202020204" pitchFamily="34" charset="0"/>
                <a:ea typeface="宋体" panose="02010600030101010101" pitchFamily="2" charset="-122"/>
              </a:rPr>
              <a:t>数据抽象：</a:t>
            </a:r>
            <a:r>
              <a:rPr lang="zh-CN" altLang="en-US" dirty="0">
                <a:latin typeface="Arial" panose="020B0604020202020204" pitchFamily="34" charset="0"/>
                <a:ea typeface="宋体" panose="02010600030101010101" pitchFamily="2" charset="-122"/>
              </a:rPr>
              <a:t>是描述数据对象的数据集合，包含一组描述此数据对象的属性。</a:t>
            </a:r>
            <a:endParaRPr lang="zh-CN" altLang="en-US" dirty="0">
              <a:latin typeface="Arial" panose="020B0604020202020204" pitchFamily="34" charset="0"/>
              <a:ea typeface="宋体" panose="02010600030101010101" pitchFamily="2" charset="-122"/>
            </a:endParaRPr>
          </a:p>
          <a:p>
            <a:pPr eaLnBrk="0" hangingPunct="0"/>
            <a:r>
              <a:rPr lang="zh-CN" altLang="en-US" b="1" i="1" dirty="0">
                <a:latin typeface="Arial" panose="020B0604020202020204" pitchFamily="34" charset="0"/>
                <a:ea typeface="宋体" panose="02010600030101010101" pitchFamily="2" charset="-122"/>
              </a:rPr>
              <a:t>过程抽象：</a:t>
            </a:r>
            <a:r>
              <a:rPr lang="zh-CN" altLang="en-US" dirty="0">
                <a:latin typeface="Arial" panose="020B0604020202020204" pitchFamily="34" charset="0"/>
                <a:ea typeface="宋体" panose="02010600030101010101" pitchFamily="2" charset="-122"/>
              </a:rPr>
              <a:t>是指具有明确和有限功能的指令序列，表明了过程的功能；</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01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01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0147"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390148"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390149"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390150" name="Text Box 71"/>
          <p:cNvSpPr txBox="1"/>
          <p:nvPr/>
        </p:nvSpPr>
        <p:spPr>
          <a:xfrm>
            <a:off x="0" y="728663"/>
            <a:ext cx="9144000" cy="5262245"/>
          </a:xfrm>
          <a:prstGeom prst="rect">
            <a:avLst/>
          </a:prstGeom>
          <a:noFill/>
          <a:ln w="9525">
            <a:noFill/>
          </a:ln>
        </p:spPr>
        <p:txBody>
          <a:bodyPr>
            <a:spAutoFit/>
          </a:bodyPr>
          <a:p>
            <a:pPr marL="304800" indent="-304800" eaLnBrk="0" hangingPunct="0">
              <a:buAutoNum type="arabicPeriod"/>
            </a:pPr>
            <a:r>
              <a:rPr lang="en-US" altLang="ja-JP" sz="2400">
                <a:latin typeface="Arial" panose="020B0604020202020204" pitchFamily="34" charset="0"/>
              </a:rPr>
              <a:t>In the context of object-oriented software engineering a component contains</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attributes and operations</a:t>
            </a:r>
            <a:r>
              <a:rPr lang="zh-CN" altLang="en-US" sz="2400">
                <a:solidFill>
                  <a:srgbClr val="FF0000"/>
                </a:solidFill>
                <a:latin typeface="Arial" panose="020B0604020202020204" pitchFamily="34" charset="0"/>
                <a:ea typeface="宋体" panose="02010600030101010101" pitchFamily="2" charset="-122"/>
              </a:rPr>
              <a:t>（一个类</a:t>
            </a:r>
            <a:endParaRPr lang="en-US" altLang="zh-CN" sz="2400">
              <a:solidFill>
                <a:srgbClr val="FF0000"/>
              </a:solidFill>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instances of each class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roles for each actor (device or user)</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 set of collaborating classes</a:t>
            </a:r>
            <a:r>
              <a:rPr lang="zh-CN" altLang="en-US" sz="2400">
                <a:solidFill>
                  <a:srgbClr val="FF0000"/>
                </a:solidFill>
                <a:latin typeface="Arial" panose="020B0604020202020204" pitchFamily="34" charset="0"/>
                <a:ea typeface="宋体" panose="02010600030101010101" pitchFamily="2" charset="-122"/>
              </a:rPr>
              <a:t>（一组类</a:t>
            </a:r>
            <a:endParaRPr lang="en-US" altLang="zh-CN" sz="2400">
              <a:solidFill>
                <a:srgbClr val="FF0000"/>
              </a:solidFill>
              <a:latin typeface="Arial" panose="020B0604020202020204" pitchFamily="34" charset="0"/>
            </a:endParaRPr>
          </a:p>
          <a:p>
            <a:pPr marL="762000" lvl="1" indent="-304800" eaLnBrk="0" hangingPunct="0">
              <a:buFontTx/>
              <a:buNone/>
            </a:pPr>
            <a:endParaRPr lang="en-US" altLang="zh-CN" sz="2400">
              <a:latin typeface="Arial" panose="020B0604020202020204" pitchFamily="34" charset="0"/>
            </a:endParaRPr>
          </a:p>
          <a:p>
            <a:pPr marL="304800" indent="-304800" eaLnBrk="0" hangingPunct="0">
              <a:buAutoNum type="arabicPeriod"/>
            </a:pPr>
            <a:r>
              <a:rPr lang="en-US" altLang="ja-JP" sz="2400">
                <a:latin typeface="Arial" panose="020B0604020202020204" pitchFamily="34" charset="0"/>
              </a:rPr>
              <a:t>In traditional software engineering, modules must serve in which of the following roles?</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Control </a:t>
            </a:r>
            <a:r>
              <a:rPr lang="zh-CN" altLang="en-US" sz="2400">
                <a:latin typeface="Arial" panose="020B0604020202020204" pitchFamily="34" charset="0"/>
                <a:ea typeface="宋体" panose="02010600030101010101" pitchFamily="2" charset="-122"/>
              </a:rPr>
              <a:t>（控制域）</a:t>
            </a:r>
            <a:r>
              <a:rPr lang="en-US" altLang="zh-CN" sz="2400">
                <a:latin typeface="Arial" panose="020B0604020202020204" pitchFamily="34" charset="0"/>
              </a:rPr>
              <a:t>component</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Infrastructure</a:t>
            </a:r>
            <a:r>
              <a:rPr lang="zh-CN" altLang="en-US" sz="2400">
                <a:latin typeface="Arial" panose="020B0604020202020204" pitchFamily="34" charset="0"/>
                <a:ea typeface="宋体" panose="02010600030101010101" pitchFamily="2" charset="-122"/>
              </a:rPr>
              <a:t>（基础设施域）</a:t>
            </a:r>
            <a:r>
              <a:rPr lang="en-US" altLang="zh-CN" sz="2400">
                <a:latin typeface="Arial" panose="020B0604020202020204" pitchFamily="34" charset="0"/>
              </a:rPr>
              <a:t> component</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Problem domain </a:t>
            </a:r>
            <a:r>
              <a:rPr lang="zh-CN" altLang="en-US" sz="2400">
                <a:latin typeface="Arial" panose="020B0604020202020204" pitchFamily="34" charset="0"/>
                <a:ea typeface="宋体" panose="02010600030101010101" pitchFamily="2" charset="-122"/>
              </a:rPr>
              <a:t>（问题域）</a:t>
            </a:r>
            <a:r>
              <a:rPr lang="en-US" altLang="zh-CN" sz="2400">
                <a:latin typeface="Arial" panose="020B0604020202020204" pitchFamily="34" charset="0"/>
              </a:rPr>
              <a:t>component</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All of the above</a:t>
            </a:r>
            <a:endParaRPr lang="en-US" altLang="zh-CN" sz="2400">
              <a:latin typeface="Arial" panose="020B0604020202020204" pitchFamily="34" charset="0"/>
            </a:endParaRPr>
          </a:p>
          <a:p>
            <a:pPr marL="762000" lvl="1" indent="-304800" eaLnBrk="0" hangingPunct="0">
              <a:buFontTx/>
              <a:buNone/>
            </a:pPr>
            <a:endParaRPr lang="en-US" altLang="ja-JP" sz="2400">
              <a:latin typeface="Arial" panose="020B0604020202020204" pitchFamily="34" charset="0"/>
            </a:endParaRPr>
          </a:p>
        </p:txBody>
      </p:sp>
      <p:sp>
        <p:nvSpPr>
          <p:cNvPr id="200714" name="Text Box 10"/>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1-d 2-d</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0714"/>
                                        </p:tgtEl>
                                        <p:attrNameLst>
                                          <p:attrName>style.visibility</p:attrName>
                                        </p:attrNameLst>
                                      </p:cBhvr>
                                      <p:to>
                                        <p:strVal val="visible"/>
                                      </p:to>
                                    </p:set>
                                    <p:animEffect transition="in" filter="blinds(horizontal)">
                                      <p:cBhvr>
                                        <p:cTn id="7" dur="500"/>
                                        <p:tgtEl>
                                          <p:spTgt spid="200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4"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11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11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1171"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391172"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39117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391174" name="Text Box 71"/>
          <p:cNvSpPr txBox="1"/>
          <p:nvPr/>
        </p:nvSpPr>
        <p:spPr>
          <a:xfrm>
            <a:off x="0" y="728663"/>
            <a:ext cx="9144000" cy="4838700"/>
          </a:xfrm>
          <a:prstGeom prst="rect">
            <a:avLst/>
          </a:prstGeom>
          <a:noFill/>
          <a:ln w="9525">
            <a:noFill/>
          </a:ln>
        </p:spPr>
        <p:txBody>
          <a:bodyPr>
            <a:spAutoFit/>
          </a:bodyPr>
          <a:p>
            <a:pPr marL="762000" lvl="1" indent="-304800" eaLnBrk="0" hangingPunct="0">
              <a:buFontTx/>
              <a:buNone/>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3. </a:t>
            </a:r>
            <a:r>
              <a:rPr lang="en-US" altLang="ja-JP" sz="2400">
                <a:latin typeface="Arial" panose="020B0604020202020204" pitchFamily="34" charset="0"/>
              </a:rPr>
              <a:t>Which of the following is not one of the four principles used to guide component-level design?</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Dependency Inversion Principle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Parsimonious Complexity Principle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Interface Segregation Principle</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Open-Closed Principle</a:t>
            </a:r>
            <a:endParaRPr lang="en-US" altLang="zh-CN" sz="2400">
              <a:latin typeface="Arial" panose="020B0604020202020204" pitchFamily="34" charset="0"/>
            </a:endParaRPr>
          </a:p>
          <a:p>
            <a:pPr marL="762000" lvl="1" indent="-304800" eaLnBrk="0" hangingPunct="0">
              <a:buFontTx/>
              <a:buNone/>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4. </a:t>
            </a:r>
            <a:r>
              <a:rPr lang="en-US" altLang="ja-JP" sz="2400">
                <a:latin typeface="Arial" panose="020B0604020202020204" pitchFamily="34" charset="0"/>
              </a:rPr>
              <a:t>Classes and components that exhibit functional, layer, or communicational cohesion are relatively easy to implement, test, and maintain.</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True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False</a:t>
            </a:r>
            <a:endParaRPr lang="en-US" altLang="ja-JP" sz="2400">
              <a:latin typeface="Arial" panose="020B0604020202020204" pitchFamily="34" charset="0"/>
            </a:endParaRPr>
          </a:p>
        </p:txBody>
      </p:sp>
      <p:sp>
        <p:nvSpPr>
          <p:cNvPr id="200714" name="Text Box 10"/>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3-b 4-a</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0714"/>
                                        </p:tgtEl>
                                        <p:attrNameLst>
                                          <p:attrName>style.visibility</p:attrName>
                                        </p:attrNameLst>
                                      </p:cBhvr>
                                      <p:to>
                                        <p:strVal val="visible"/>
                                      </p:to>
                                    </p:set>
                                    <p:animEffect transition="in" filter="blinds(horizontal)">
                                      <p:cBhvr>
                                        <p:cTn id="7" dur="500"/>
                                        <p:tgtEl>
                                          <p:spTgt spid="200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4"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21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21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2195"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392196"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39219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392198" name="Text Box 71"/>
          <p:cNvSpPr txBox="1"/>
          <p:nvPr/>
        </p:nvSpPr>
        <p:spPr>
          <a:xfrm>
            <a:off x="0" y="728663"/>
            <a:ext cx="9144000" cy="550799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5. </a:t>
            </a:r>
            <a:r>
              <a:rPr lang="en-US" altLang="ja-JP" sz="2400">
                <a:latin typeface="Arial" panose="020B0604020202020204" pitchFamily="34" charset="0"/>
              </a:rPr>
              <a:t>In component design, elaboration</a:t>
            </a:r>
            <a:r>
              <a:rPr lang="en-US" altLang="zh-CN" sz="2400">
                <a:latin typeface="Arial" panose="020B0604020202020204" pitchFamily="34" charset="0"/>
              </a:rPr>
              <a:t> does </a:t>
            </a:r>
            <a:r>
              <a:rPr lang="en-US" altLang="zh-CN" sz="2400" b="1">
                <a:solidFill>
                  <a:srgbClr val="FF0000"/>
                </a:solidFill>
                <a:latin typeface="Arial" panose="020B0604020202020204" pitchFamily="34" charset="0"/>
              </a:rPr>
              <a:t>not</a:t>
            </a:r>
            <a:r>
              <a:rPr lang="en-US" altLang="zh-CN" sz="2400">
                <a:latin typeface="Arial" panose="020B0604020202020204" pitchFamily="34" charset="0"/>
              </a:rPr>
              <a:t> </a:t>
            </a:r>
            <a:r>
              <a:rPr lang="en-US" altLang="ja-JP" sz="2400">
                <a:latin typeface="Arial" panose="020B0604020202020204" pitchFamily="34" charset="0"/>
              </a:rPr>
              <a:t>require which of the following elements to be described in detail?</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Source code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Attributes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Interfaces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Operations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b, c and d</a:t>
            </a:r>
            <a:endParaRPr lang="en-US" altLang="zh-CN" sz="2400">
              <a:latin typeface="Arial" panose="020B0604020202020204" pitchFamily="34" charset="0"/>
            </a:endParaRPr>
          </a:p>
          <a:p>
            <a:pPr marL="762000" lvl="1" indent="-304800" eaLnBrk="0" hangingPunct="0">
              <a:buFontTx/>
              <a:buNone/>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6. </a:t>
            </a:r>
            <a:r>
              <a:rPr lang="en-US" altLang="ja-JP" sz="2400">
                <a:latin typeface="Arial" panose="020B0604020202020204" pitchFamily="34" charset="0"/>
              </a:rPr>
              <a:t>In component-level design "persistent data sources" refer to</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Component libraries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Databases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Files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All of the above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Both b and c</a:t>
            </a:r>
            <a:endParaRPr lang="en-US" altLang="ja-JP" sz="2400">
              <a:latin typeface="Arial" panose="020B0604020202020204" pitchFamily="34" charset="0"/>
            </a:endParaRPr>
          </a:p>
          <a:p>
            <a:pPr marL="304800" indent="-304800" eaLnBrk="0" hangingPunct="0">
              <a:buNone/>
            </a:pPr>
            <a:endParaRPr lang="en-US" altLang="ja-JP" sz="160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5-a 6-e</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32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32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3219"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393220"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393221"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393222" name="Text Box 71"/>
          <p:cNvSpPr txBox="1"/>
          <p:nvPr/>
        </p:nvSpPr>
        <p:spPr>
          <a:xfrm>
            <a:off x="0" y="728663"/>
            <a:ext cx="9144000" cy="5015865"/>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7. The object constraint language (OCL) complements UML by allowing a software engineer to use a formal grammar to construct unambiguous statements about design model elements.</a:t>
            </a:r>
            <a:r>
              <a:rPr lang="en-US" altLang="ja-JP" sz="2400">
                <a:latin typeface="Arial" panose="020B0604020202020204" pitchFamily="34" charset="0"/>
              </a:rPr>
              <a:t>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True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False </a:t>
            </a:r>
            <a:endParaRPr lang="en-US" altLang="zh-CN" sz="2400">
              <a:latin typeface="Arial" panose="020B0604020202020204" pitchFamily="34" charset="0"/>
            </a:endParaRPr>
          </a:p>
          <a:p>
            <a:pPr marL="762000" lvl="1" indent="-304800" eaLnBrk="0" hangingPunct="0">
              <a:buFontTx/>
              <a:buNone/>
            </a:pPr>
            <a:r>
              <a:rPr lang="en-US" altLang="zh-CN" sz="2400">
                <a:solidFill>
                  <a:srgbClr val="FF0000"/>
                </a:solidFill>
                <a:latin typeface="Arial" panose="020B0604020202020204" pitchFamily="34" charset="0"/>
              </a:rPr>
              <a:t>(PASS)</a:t>
            </a:r>
            <a:endParaRPr lang="en-US" altLang="zh-CN" sz="2400">
              <a:solidFill>
                <a:srgbClr val="FF0000"/>
              </a:solidFill>
              <a:latin typeface="Arial" panose="020B0604020202020204" pitchFamily="34" charset="0"/>
            </a:endParaRPr>
          </a:p>
          <a:p>
            <a:pPr marL="762000" lvl="1" indent="-304800" eaLnBrk="0" hangingPunct="0">
              <a:buFontTx/>
              <a:buNone/>
            </a:pPr>
            <a:endParaRPr lang="en-US" altLang="ja-JP" sz="2400">
              <a:solidFill>
                <a:srgbClr val="FF0000"/>
              </a:solidFill>
              <a:latin typeface="Arial" panose="020B0604020202020204" pitchFamily="34" charset="0"/>
            </a:endParaRPr>
          </a:p>
          <a:p>
            <a:pPr marL="304800" indent="-304800" eaLnBrk="0" hangingPunct="0">
              <a:buNone/>
            </a:pPr>
            <a:r>
              <a:rPr lang="en-US" altLang="zh-CN" sz="2400">
                <a:latin typeface="Arial" panose="020B0604020202020204" pitchFamily="34" charset="0"/>
              </a:rPr>
              <a:t>8. Which of these criteria are useful in assessing the effectiveness of a </a:t>
            </a:r>
            <a:r>
              <a:rPr lang="en-US" altLang="zh-CN" sz="2400" b="1" i="1">
                <a:solidFill>
                  <a:srgbClr val="FF0000"/>
                </a:solidFill>
                <a:latin typeface="Arial" panose="020B0604020202020204" pitchFamily="34" charset="0"/>
              </a:rPr>
              <a:t>particular design</a:t>
            </a:r>
            <a:r>
              <a:rPr lang="zh-CN" altLang="en-US" sz="2400" b="1" i="1">
                <a:solidFill>
                  <a:srgbClr val="FF0000"/>
                </a:solidFill>
                <a:latin typeface="Arial" panose="020B0604020202020204" pitchFamily="34" charset="0"/>
                <a:ea typeface="宋体" panose="02010600030101010101" pitchFamily="2" charset="-122"/>
              </a:rPr>
              <a:t>（详细设计）</a:t>
            </a:r>
            <a:r>
              <a:rPr lang="en-US" altLang="zh-CN" sz="2400">
                <a:latin typeface="Arial" panose="020B0604020202020204" pitchFamily="34" charset="0"/>
              </a:rPr>
              <a:t> notation?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 maintainability                        b. modularity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c. simplicity           d. size           e. a, b, and c</a:t>
            </a:r>
            <a:endParaRPr lang="en-US" altLang="zh-CN" sz="2400">
              <a:latin typeface="Arial" panose="020B0604020202020204" pitchFamily="34" charset="0"/>
            </a:endParaRPr>
          </a:p>
          <a:p>
            <a:pPr marL="304800" indent="-304800" eaLnBrk="0" hangingPunct="0">
              <a:buNone/>
            </a:pPr>
            <a:r>
              <a:rPr lang="en-US" altLang="zh-CN" sz="1600">
                <a:latin typeface="Arial" panose="020B0604020202020204" pitchFamily="34" charset="0"/>
              </a:rPr>
              <a:t>       </a:t>
            </a:r>
            <a:endParaRPr lang="en-US" altLang="zh-CN" sz="1600">
              <a:latin typeface="Arial" panose="020B0604020202020204" pitchFamily="34" charset="0"/>
            </a:endParaRPr>
          </a:p>
          <a:p>
            <a:pPr marL="304800" indent="-304800" eaLnBrk="0" hangingPunct="0">
              <a:buNone/>
            </a:pPr>
            <a:r>
              <a:rPr lang="en-US" altLang="zh-CN" sz="1600">
                <a:latin typeface="Arial" panose="020B0604020202020204" pitchFamily="34" charset="0"/>
              </a:rPr>
              <a:t>        </a:t>
            </a:r>
            <a:endParaRPr lang="en-US" altLang="ja-JP" sz="160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7-a 8-e</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42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42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4243" name="Rectangle 4"/>
          <p:cNvSpPr/>
          <p:nvPr/>
        </p:nvSpPr>
        <p:spPr>
          <a:xfrm>
            <a:off x="179388" y="225425"/>
            <a:ext cx="8534400" cy="381000"/>
          </a:xfrm>
          <a:prstGeom prst="rect">
            <a:avLst/>
          </a:prstGeom>
          <a:noFill/>
          <a:ln w="9525">
            <a:noFill/>
          </a:ln>
        </p:spPr>
        <p:txBody>
          <a:bodyPr anchor="ctr" anchorCtr="0"/>
          <a:p>
            <a:r>
              <a:rPr lang="en-US" altLang="zh-CN" sz="2800" b="1">
                <a:latin typeface="Arial" panose="020B0604020202020204" pitchFamily="34" charset="0"/>
              </a:rPr>
              <a:t>Homework </a:t>
            </a:r>
            <a:r>
              <a:rPr lang="zh-CN" altLang="en-US" sz="2800" b="1" dirty="0">
                <a:latin typeface="Arial" panose="020B0604020202020204" pitchFamily="34" charset="0"/>
              </a:rPr>
              <a:t>（</a:t>
            </a:r>
            <a:r>
              <a:rPr lang="en-US" altLang="zh-CN" sz="2800" b="1">
                <a:latin typeface="Arial" panose="020B0604020202020204" pitchFamily="34" charset="0"/>
              </a:rPr>
              <a:t>2023-10-26</a:t>
            </a:r>
            <a:r>
              <a:rPr lang="zh-CN" altLang="en-US" sz="2800" b="1" dirty="0">
                <a:latin typeface="Arial" panose="020B0604020202020204" pitchFamily="34" charset="0"/>
              </a:rPr>
              <a:t>）</a:t>
            </a:r>
            <a:endParaRPr lang="ja-JP" altLang="en-US" sz="2800" b="1" dirty="0">
              <a:latin typeface="Arial" panose="020B0604020202020204" pitchFamily="34" charset="0"/>
            </a:endParaRPr>
          </a:p>
        </p:txBody>
      </p:sp>
      <p:pic>
        <p:nvPicPr>
          <p:cNvPr id="394244"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394245"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394246" name="Text Box 71"/>
          <p:cNvSpPr txBox="1"/>
          <p:nvPr/>
        </p:nvSpPr>
        <p:spPr>
          <a:xfrm>
            <a:off x="215900" y="1052513"/>
            <a:ext cx="8748713" cy="2799715"/>
          </a:xfrm>
          <a:prstGeom prst="rect">
            <a:avLst/>
          </a:prstGeom>
          <a:noFill/>
          <a:ln w="9525">
            <a:noFill/>
          </a:ln>
        </p:spPr>
        <p:txBody>
          <a:bodyPr>
            <a:spAutoFit/>
          </a:bodyPr>
          <a:p>
            <a:pPr marL="609600" indent="-609600" eaLnBrk="0" hangingPunct="0"/>
            <a:r>
              <a:rPr lang="en-US" altLang="zh-CN" sz="1600">
                <a:latin typeface="Arial" panose="020B0604020202020204" pitchFamily="34" charset="0"/>
              </a:rPr>
              <a:t>1.How does the object-oriented view of component-level design differ from the traditional view?</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2.Describe the differences between the software engineering terms coupling and cohesion?</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3.What are the advantages of component-based software engineering</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4.What are the steps used to complete the component-level design for a software development project?</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5.Is it reasonable to say that problem domain components should never exhibit external coupling? If you agree, what type of component would exhibit external coupling?</a:t>
            </a:r>
            <a:endParaRPr lang="en-US" altLang="ja-JP" sz="1600">
              <a:latin typeface="Arial" panose="020B0604020202020204" pitchFamily="34" charset="0"/>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52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52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5267" name="Rectangle 8"/>
          <p:cNvSpPr>
            <a:spLocks noRot="1"/>
          </p:cNvSpPr>
          <p:nvPr/>
        </p:nvSpPr>
        <p:spPr>
          <a:xfrm>
            <a:off x="0" y="0"/>
            <a:ext cx="6573838" cy="657225"/>
          </a:xfrm>
          <a:prstGeom prst="rect">
            <a:avLst/>
          </a:prstGeom>
          <a:noFill/>
          <a:ln w="9525">
            <a:noFill/>
          </a:ln>
        </p:spPr>
        <p:txBody>
          <a:bodyPr anchor="ctr" anchorCtr="0"/>
          <a:p>
            <a:pPr eaLnBrk="0" hangingPunct="0"/>
            <a:r>
              <a:rPr lang="en-US" altLang="zh-CN" b="1">
                <a:latin typeface="Arial" panose="020B0604020202020204" pitchFamily="34" charset="0"/>
              </a:rPr>
              <a:t>Review</a:t>
            </a:r>
            <a:r>
              <a:rPr lang="zh-CN" altLang="en-US" b="1" dirty="0">
                <a:latin typeface="Arial" panose="020B0604020202020204" pitchFamily="34" charset="0"/>
              </a:rPr>
              <a:t>： </a:t>
            </a:r>
            <a:r>
              <a:rPr lang="en-US" altLang="ja-JP" b="1">
                <a:latin typeface="Arial" panose="020B0604020202020204" pitchFamily="34" charset="0"/>
              </a:rPr>
              <a:t>What is a Component?</a:t>
            </a:r>
            <a:endParaRPr lang="en-US" altLang="ja-JP" b="1">
              <a:latin typeface="Arial" panose="020B0604020202020204" pitchFamily="34" charset="0"/>
            </a:endParaRPr>
          </a:p>
        </p:txBody>
      </p:sp>
      <p:sp>
        <p:nvSpPr>
          <p:cNvPr id="395268" name="Rectangle 9"/>
          <p:cNvSpPr>
            <a:spLocks noRot="1"/>
          </p:cNvSpPr>
          <p:nvPr/>
        </p:nvSpPr>
        <p:spPr>
          <a:xfrm>
            <a:off x="323850" y="765175"/>
            <a:ext cx="8820150" cy="5327650"/>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ja-JP" sz="2800">
                <a:latin typeface="Arial" panose="020B0604020202020204" pitchFamily="34" charset="0"/>
              </a:rPr>
              <a:t> component </a:t>
            </a:r>
            <a:r>
              <a:rPr lang="en-US" altLang="zh-CN" sz="2800">
                <a:latin typeface="Arial" panose="020B0604020202020204" pitchFamily="34" charset="0"/>
              </a:rPr>
              <a:t>i</a:t>
            </a:r>
            <a:r>
              <a:rPr lang="en-US" altLang="ja-JP" sz="2800">
                <a:latin typeface="Arial" panose="020B0604020202020204" pitchFamily="34" charset="0"/>
              </a:rPr>
              <a:t>s</a:t>
            </a:r>
            <a:r>
              <a:rPr lang="en-US" altLang="zh-CN" sz="2800">
                <a:latin typeface="Arial" panose="020B0604020202020204" pitchFamily="34" charset="0"/>
              </a:rPr>
              <a:t> </a:t>
            </a:r>
            <a:r>
              <a:rPr lang="en-US" altLang="ja-JP" sz="2400">
                <a:latin typeface="Arial" panose="020B0604020202020204" pitchFamily="34" charset="0"/>
              </a:rPr>
              <a:t> a modular, deployable, and replaceable part of a system that encapsulates implementation and exposes a set of interfaces.</a:t>
            </a:r>
            <a:r>
              <a:rPr lang="en-US" altLang="ja-JP" sz="2400">
                <a:latin typeface="Palatino" pitchFamily="-128" charset="0"/>
              </a:rPr>
              <a:t>”</a:t>
            </a:r>
            <a:r>
              <a:rPr lang="en-US" altLang="zh-CN" sz="2400">
                <a:latin typeface="Palatino" pitchFamily="-128" charset="0"/>
              </a:rPr>
              <a:t> </a:t>
            </a:r>
            <a:endParaRPr lang="en-US" altLang="zh-CN" sz="2400">
              <a:latin typeface="Palatino" pitchFamily="-128" charset="0"/>
            </a:endParaRPr>
          </a:p>
          <a:p>
            <a:pPr marL="342900" indent="-342900" eaLnBrk="0" hangingPunct="0">
              <a:lnSpc>
                <a:spcPct val="90000"/>
              </a:lnSpc>
              <a:spcBef>
                <a:spcPct val="20000"/>
              </a:spcBef>
              <a:buClr>
                <a:srgbClr val="52A930"/>
              </a:buClr>
            </a:pPr>
            <a:r>
              <a:rPr lang="zh-CN" altLang="en-US" sz="2400" b="1" dirty="0">
                <a:solidFill>
                  <a:srgbClr val="FF0000"/>
                </a:solidFill>
                <a:latin typeface="Palatino" pitchFamily="-128" charset="0"/>
              </a:rPr>
              <a:t>    </a:t>
            </a:r>
            <a:r>
              <a:rPr lang="zh-CN" altLang="en-US" sz="2400" b="1" dirty="0">
                <a:solidFill>
                  <a:srgbClr val="FF0000"/>
                </a:solidFill>
                <a:latin typeface="宋体" panose="02010600030101010101" pitchFamily="2" charset="-122"/>
                <a:ea typeface="宋体" panose="02010600030101010101" pitchFamily="2" charset="-122"/>
              </a:rPr>
              <a:t>构件是</a:t>
            </a:r>
            <a:r>
              <a:rPr lang="en-US" altLang="zh-CN" sz="2400" b="1">
                <a:solidFill>
                  <a:srgbClr val="FF0000"/>
                </a:solidFill>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模块化的、可部署的和可替换的部件，该部件封装了操作实现和接口</a:t>
            </a:r>
            <a:endParaRPr lang="ja-JP"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800">
                <a:latin typeface="Arial" panose="020B0604020202020204" pitchFamily="34" charset="0"/>
              </a:rPr>
              <a:t>OO view:  a component contains a set of collaborating classes</a:t>
            </a:r>
            <a:endParaRPr lang="en-US" altLang="ja-JP" sz="28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ja-JP" sz="2800">
                <a:latin typeface="Arial" panose="020B0604020202020204" pitchFamily="34" charset="0"/>
              </a:rPr>
              <a:t>Conventional view.</a:t>
            </a:r>
            <a:r>
              <a:rPr lang="en-US" altLang="zh-CN" sz="2800">
                <a:latin typeface="Arial" panose="020B0604020202020204" pitchFamily="34" charset="0"/>
              </a:rPr>
              <a:t>(=module)</a:t>
            </a:r>
            <a:r>
              <a:rPr lang="en-US" altLang="ja-JP" sz="2800">
                <a:latin typeface="Arial" panose="020B0604020202020204" pitchFamily="34" charset="0"/>
              </a:rPr>
              <a:t>: </a:t>
            </a:r>
            <a:r>
              <a:rPr lang="en-US" altLang="zh-CN" sz="2800">
                <a:latin typeface="Arial" panose="020B0604020202020204" pitchFamily="34" charset="0"/>
              </a:rPr>
              <a:t>a functional element of a </a:t>
            </a:r>
            <a:r>
              <a:rPr lang="en-US" altLang="zh-CN" sz="2800">
                <a:solidFill>
                  <a:srgbClr val="FF0000"/>
                </a:solidFill>
                <a:latin typeface="Arial" panose="020B0604020202020204" pitchFamily="34" charset="0"/>
              </a:rPr>
              <a:t>program</a:t>
            </a:r>
            <a:r>
              <a:rPr lang="en-US" altLang="zh-CN" sz="2800">
                <a:latin typeface="Arial" panose="020B0604020202020204" pitchFamily="34" charset="0"/>
              </a:rPr>
              <a:t> that incorporates </a:t>
            </a:r>
            <a:r>
              <a:rPr lang="en-US" altLang="zh-CN" sz="2800">
                <a:solidFill>
                  <a:srgbClr val="FF0000"/>
                </a:solidFill>
                <a:latin typeface="Arial" panose="020B0604020202020204" pitchFamily="34" charset="0"/>
              </a:rPr>
              <a:t>processing logic</a:t>
            </a:r>
            <a:r>
              <a:rPr lang="en-US" altLang="ja-JP" sz="2800">
                <a:latin typeface="Arial" panose="020B0604020202020204" pitchFamily="34" charset="0"/>
              </a:rPr>
              <a:t>, the internal </a:t>
            </a:r>
            <a:r>
              <a:rPr lang="en-US" altLang="ja-JP" sz="2800">
                <a:solidFill>
                  <a:srgbClr val="FF0000"/>
                </a:solidFill>
                <a:latin typeface="Arial" panose="020B0604020202020204" pitchFamily="34" charset="0"/>
              </a:rPr>
              <a:t>data structures</a:t>
            </a:r>
            <a:r>
              <a:rPr lang="en-US" altLang="ja-JP" sz="2800">
                <a:latin typeface="Arial" panose="020B0604020202020204" pitchFamily="34" charset="0"/>
              </a:rPr>
              <a:t> that are required to implement the processing logic, and an </a:t>
            </a:r>
            <a:r>
              <a:rPr lang="en-US" altLang="ja-JP" sz="2800">
                <a:solidFill>
                  <a:srgbClr val="FF0000"/>
                </a:solidFill>
                <a:latin typeface="Arial" panose="020B0604020202020204" pitchFamily="34" charset="0"/>
              </a:rPr>
              <a:t>interface</a:t>
            </a:r>
            <a:r>
              <a:rPr lang="en-US" altLang="ja-JP" sz="2800">
                <a:latin typeface="Arial" panose="020B0604020202020204" pitchFamily="34" charset="0"/>
              </a:rPr>
              <a:t> that enables the component to be invoked and data to be passed to it</a:t>
            </a:r>
            <a:endParaRPr lang="ja-JP" altLang="en-US" sz="2800" dirty="0">
              <a:latin typeface="Arial" panose="020B0604020202020204" pitchFamily="34"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73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73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7315" name="Rectangle 6"/>
          <p:cNvSpPr>
            <a:spLocks noRot="1"/>
          </p:cNvSpPr>
          <p:nvPr/>
        </p:nvSpPr>
        <p:spPr>
          <a:xfrm>
            <a:off x="0" y="0"/>
            <a:ext cx="8856663" cy="800100"/>
          </a:xfrm>
          <a:prstGeom prst="rect">
            <a:avLst/>
          </a:prstGeom>
          <a:noFill/>
          <a:ln w="9525">
            <a:noFill/>
          </a:ln>
        </p:spPr>
        <p:txBody>
          <a:bodyPr anchor="ctr" anchorCtr="0"/>
          <a:p>
            <a:pPr eaLnBrk="0" hangingPunct="0"/>
            <a:r>
              <a:rPr lang="en-US" altLang="zh-CN" b="1">
                <a:latin typeface="Arial" panose="020B0604020202020204" pitchFamily="34" charset="0"/>
              </a:rPr>
              <a:t>Review</a:t>
            </a:r>
            <a:r>
              <a:rPr lang="zh-CN" altLang="en-US" b="1" dirty="0">
                <a:latin typeface="Arial" panose="020B0604020202020204" pitchFamily="34" charset="0"/>
              </a:rPr>
              <a:t>：</a:t>
            </a:r>
            <a:r>
              <a:rPr lang="en-US" altLang="zh-CN" b="1">
                <a:latin typeface="Arial" panose="020B0604020202020204" pitchFamily="34" charset="0"/>
              </a:rPr>
              <a:t>Component-Level</a:t>
            </a:r>
            <a:r>
              <a:rPr lang="en-US" altLang="ja-JP" b="1">
                <a:latin typeface="Arial" panose="020B0604020202020204" pitchFamily="34" charset="0"/>
              </a:rPr>
              <a:t> Design</a:t>
            </a:r>
            <a:r>
              <a:rPr lang="zh-CN" altLang="en-US" b="1" dirty="0">
                <a:latin typeface="Arial" panose="020B0604020202020204" pitchFamily="34" charset="0"/>
              </a:rPr>
              <a:t>（简化步骤）</a:t>
            </a:r>
            <a:endParaRPr lang="zh-CN" altLang="en-US" b="1" dirty="0">
              <a:latin typeface="Arial" panose="020B0604020202020204" pitchFamily="34" charset="0"/>
            </a:endParaRPr>
          </a:p>
        </p:txBody>
      </p:sp>
      <p:sp>
        <p:nvSpPr>
          <p:cNvPr id="397316" name="Rectangle 7"/>
          <p:cNvSpPr>
            <a:spLocks noRot="1"/>
          </p:cNvSpPr>
          <p:nvPr/>
        </p:nvSpPr>
        <p:spPr>
          <a:xfrm>
            <a:off x="215900" y="873125"/>
            <a:ext cx="8172450" cy="4968875"/>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标识类</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从需求模型和架构设计中，提取、标识类</a:t>
            </a:r>
            <a:endParaRPr lang="zh-CN" altLang="en-US" sz="2400" dirty="0">
              <a:latin typeface="Arial" panose="020B0604020202020204" pitchFamily="34" charset="0"/>
              <a:ea typeface="宋体" panose="02010600030101010101" pitchFamily="2" charset="-122"/>
            </a:endParaRPr>
          </a:p>
          <a:p>
            <a:pPr marL="800100" lvl="1" indent="-342900" eaLnBrk="0" hangingPunct="0">
              <a:lnSpc>
                <a:spcPct val="90000"/>
              </a:lnSpc>
              <a:spcBef>
                <a:spcPct val="20000"/>
              </a:spcBef>
              <a:buClr>
                <a:srgbClr val="52A930"/>
              </a:buClr>
              <a:buFont typeface="Wingdings" panose="05000000000000000000" charset="0"/>
              <a:buChar char="n"/>
            </a:pPr>
            <a:r>
              <a:rPr lang="zh-CN" altLang="en-US" sz="2400" dirty="0">
                <a:latin typeface="Arial" panose="020B0604020202020204" pitchFamily="34" charset="0"/>
                <a:ea typeface="宋体" panose="02010600030101010101" pitchFamily="2" charset="-122"/>
              </a:rPr>
              <a:t>标示一些基础类（在分析模型中可能没有涉及到），主要是一些接口类（</a:t>
            </a:r>
            <a:r>
              <a:rPr lang="en-US" altLang="zh-CN" sz="2400">
                <a:latin typeface="Arial" panose="020B0604020202020204" pitchFamily="34" charset="0"/>
                <a:ea typeface="宋体" panose="02010600030101010101" pitchFamily="2" charset="-122"/>
              </a:rPr>
              <a:t>GUI,OS,DATABASE</a:t>
            </a:r>
            <a:r>
              <a:rPr lang="zh-CN" altLang="en-US" sz="2400" dirty="0">
                <a:latin typeface="Arial" panose="020B0604020202020204" pitchFamily="34" charset="0"/>
                <a:ea typeface="宋体" panose="02010600030101010101" pitchFamily="2" charset="-122"/>
              </a:rPr>
              <a:t>等）</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详细设计类</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类的协作、 接口、属性、操作</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设计数据库和文件管理和处理需要的类</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设计（细化）类的行为表示（从行为模型中导出）</a:t>
            </a:r>
            <a:endParaRPr lang="zh-CN" altLang="en-US" sz="2400" dirty="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设计（细化）部署图</a:t>
            </a:r>
            <a:r>
              <a:rPr lang="en-US" altLang="zh-CN" sz="240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软硬件部署</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400" dirty="0">
                <a:latin typeface="Arial" panose="020B0604020202020204" pitchFamily="34" charset="0"/>
                <a:ea typeface="宋体" panose="02010600030101010101" pitchFamily="2" charset="-122"/>
              </a:rPr>
              <a:t>检查与重构</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3993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399363" name="Rectangle 4"/>
          <p:cNvSpPr/>
          <p:nvPr/>
        </p:nvSpPr>
        <p:spPr>
          <a:xfrm>
            <a:off x="0" y="-58420"/>
            <a:ext cx="7625715" cy="664845"/>
          </a:xfrm>
          <a:prstGeom prst="rect">
            <a:avLst/>
          </a:prstGeom>
          <a:noFill/>
          <a:ln w="9525">
            <a:noFill/>
          </a:ln>
        </p:spPr>
        <p:txBody>
          <a:bodyPr anchor="ctr" anchorCtr="0"/>
          <a:p>
            <a:r>
              <a:rPr lang="en-US" altLang="ja-JP" b="1">
                <a:latin typeface="Arial" panose="020B0604020202020204" pitchFamily="34" charset="0"/>
              </a:rPr>
              <a:t>Chapter </a:t>
            </a:r>
            <a:r>
              <a:rPr lang="en-US" altLang="zh-CN" b="1">
                <a:latin typeface="Arial" panose="020B0604020202020204" pitchFamily="34" charset="0"/>
              </a:rPr>
              <a:t>12</a:t>
            </a:r>
            <a:r>
              <a:rPr lang="en-US" altLang="ja-JP" b="1">
                <a:latin typeface="Arial" panose="020B0604020202020204" pitchFamily="34" charset="0"/>
              </a:rPr>
              <a:t> </a:t>
            </a:r>
            <a:r>
              <a:rPr lang="en-US" altLang="zh-CN" b="1">
                <a:latin typeface="Arial" panose="020B0604020202020204" pitchFamily="34" charset="0"/>
              </a:rPr>
              <a:t> </a:t>
            </a:r>
            <a:r>
              <a:rPr lang="en-US" b="1" noProof="0" dirty="0">
                <a:latin typeface="Times New Roman" panose="02020603050405020304" charset="0"/>
                <a:cs typeface="Times New Roman" panose="02020603050405020304" charset="0"/>
                <a:sym typeface="+mn-ea"/>
              </a:rPr>
              <a:t>User Experience Design</a:t>
            </a:r>
            <a:endParaRPr lang="en-US" altLang="zh-CN" b="1">
              <a:latin typeface="Arial" panose="020B0604020202020204" pitchFamily="34" charset="0"/>
            </a:endParaRPr>
          </a:p>
        </p:txBody>
      </p:sp>
      <p:sp>
        <p:nvSpPr>
          <p:cNvPr id="396292" name="Rectangle 5"/>
          <p:cNvSpPr/>
          <p:nvPr/>
        </p:nvSpPr>
        <p:spPr>
          <a:xfrm>
            <a:off x="431800" y="1268413"/>
            <a:ext cx="8424863" cy="5262245"/>
          </a:xfrm>
          <a:prstGeom prst="rect">
            <a:avLst/>
          </a:prstGeom>
          <a:noFill/>
          <a:ln w="9525">
            <a:noFill/>
          </a:ln>
        </p:spPr>
        <p:txBody>
          <a:bodyPr anchor="t">
            <a:spAutoFit/>
          </a:bodyPr>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sz="2400" noProof="0" dirty="0">
                <a:latin typeface="Times New Roman" panose="02020603050405020304" charset="0"/>
                <a:cs typeface="Times New Roman" panose="02020603050405020304" charset="0"/>
                <a:sym typeface="+mn-ea"/>
              </a:rPr>
              <a:t>User Experience Design element</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What is user interface design?</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 The golden rules</a:t>
            </a:r>
            <a:endParaRPr lang="en-US" altLang="ja-JP"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User interface analysis and design</a:t>
            </a:r>
            <a:endParaRPr lang="en-US" altLang="ja-JP" sz="2400">
              <a:latin typeface="Arial" panose="020B0604020202020204" pitchFamily="34" charset="0"/>
            </a:endParaRPr>
          </a:p>
          <a:p>
            <a:pPr marL="800100" lvl="1" indent="-342900" eaLnBrk="0" hangingPunct="0">
              <a:buClr>
                <a:schemeClr val="folHlink"/>
              </a:buClr>
              <a:buFont typeface="Wingdings" panose="05000000000000000000" charset="0"/>
              <a:buChar char="n"/>
            </a:pPr>
            <a:r>
              <a:rPr lang="en-US" altLang="ja-JP" sz="2400">
                <a:latin typeface="Arial" panose="020B0604020202020204" pitchFamily="34" charset="0"/>
              </a:rPr>
              <a:t> </a:t>
            </a:r>
            <a:r>
              <a:rPr lang="en-US" altLang="zh-CN" sz="2400">
                <a:latin typeface="Arial" panose="020B0604020202020204" pitchFamily="34" charset="0"/>
              </a:rPr>
              <a:t>Interface analysis</a:t>
            </a:r>
            <a:endParaRPr lang="en-US" altLang="zh-CN" sz="2400">
              <a:latin typeface="Arial" panose="020B0604020202020204" pitchFamily="34" charset="0"/>
            </a:endParaRPr>
          </a:p>
          <a:p>
            <a:pPr marL="800100" lvl="1" indent="-342900" eaLnBrk="0" hangingPunct="0">
              <a:buClr>
                <a:schemeClr val="folHlink"/>
              </a:buClr>
              <a:buFont typeface="Wingdings" panose="05000000000000000000" charset="0"/>
              <a:buChar char="n"/>
            </a:pPr>
            <a:r>
              <a:rPr lang="en-US" altLang="zh-CN" sz="2400">
                <a:latin typeface="Arial" panose="020B0604020202020204" pitchFamily="34" charset="0"/>
              </a:rPr>
              <a:t> Interface design steps</a:t>
            </a:r>
            <a:endParaRPr lang="en-US" altLang="ja-JP" sz="2400">
              <a:latin typeface="Arial" panose="020B0604020202020204" pitchFamily="34" charset="0"/>
            </a:endParaRPr>
          </a:p>
          <a:p>
            <a:pPr marL="342900" indent="-342900"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Design evaluation</a:t>
            </a:r>
            <a:endParaRPr lang="en-US" altLang="zh-CN" sz="2400">
              <a:latin typeface="Arial" panose="020B0604020202020204" pitchFamily="34" charset="0"/>
            </a:endParaRPr>
          </a:p>
          <a:p>
            <a:pPr eaLnBrk="0" hangingPunct="0">
              <a:buClr>
                <a:schemeClr val="folHlink"/>
              </a:buClr>
              <a:buFont typeface="Wingdings" panose="05000000000000000000" pitchFamily="2" charset="2"/>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pPr>
            <a:r>
              <a:rPr lang="en-US" altLang="zh-CN" sz="2400">
                <a:latin typeface="Arial" panose="020B0604020202020204" pitchFamily="34" charset="0"/>
              </a:rPr>
              <a:t>Mitigate</a:t>
            </a:r>
            <a:r>
              <a:rPr lang="zh-CN" altLang="en-US" sz="2400" dirty="0">
                <a:latin typeface="Arial" panose="020B0604020202020204" pitchFamily="34" charset="0"/>
              </a:rPr>
              <a:t>（缓和、减轻），</a:t>
            </a:r>
            <a:r>
              <a:rPr lang="en-US" sz="2400" noProof="0" dirty="0">
                <a:solidFill>
                  <a:srgbClr val="FF0000"/>
                </a:solidFill>
                <a:latin typeface="Times New Roman" panose="02020603050405020304" charset="0"/>
                <a:cs typeface="Times New Roman" panose="02020603050405020304" charset="0"/>
                <a:sym typeface="+mn-ea"/>
              </a:rPr>
              <a:t>unappealing无吸引力的</a:t>
            </a:r>
            <a:endParaRPr lang="en-US" sz="2400" noProof="0" dirty="0">
              <a:solidFill>
                <a:srgbClr val="FF0000"/>
              </a:solidFill>
              <a:latin typeface="Times New Roman" panose="02020603050405020304" charset="0"/>
              <a:cs typeface="Times New Roman" panose="02020603050405020304" charset="0"/>
              <a:sym typeface="+mn-ea"/>
            </a:endParaRPr>
          </a:p>
          <a:p>
            <a:pPr eaLnBrk="0" hangingPunct="0">
              <a:buClr>
                <a:schemeClr val="folHlink"/>
              </a:buClr>
            </a:pPr>
            <a:r>
              <a:rPr lang="en-US" altLang="ja-JP" sz="2400">
                <a:latin typeface="Arial" panose="020B0604020202020204" pitchFamily="34" charset="0"/>
              </a:rPr>
              <a:t>Perception</a:t>
            </a:r>
            <a:r>
              <a:rPr lang="zh-CN" altLang="en-US" sz="2400" dirty="0">
                <a:latin typeface="Arial" panose="020B0604020202020204" pitchFamily="34" charset="0"/>
              </a:rPr>
              <a:t>（知觉，认知）</a:t>
            </a:r>
            <a:endParaRPr lang="zh-CN" altLang="en-US" sz="2400" dirty="0">
              <a:latin typeface="Arial" panose="020B0604020202020204" pitchFamily="34" charset="0"/>
            </a:endParaRPr>
          </a:p>
          <a:p>
            <a:pPr eaLnBrk="0" hangingPunct="0">
              <a:buClr>
                <a:schemeClr val="folHlink"/>
              </a:buClr>
            </a:pPr>
            <a:r>
              <a:rPr lang="en-US" altLang="zh-CN" sz="2400">
                <a:latin typeface="Arial" panose="020B0604020202020204" pitchFamily="34" charset="0"/>
              </a:rPr>
              <a:t>input mechanisms</a:t>
            </a:r>
            <a:endParaRPr lang="en-US" altLang="zh-CN" sz="2400">
              <a:latin typeface="Arial" panose="020B0604020202020204" pitchFamily="34" charset="0"/>
            </a:endParaRPr>
          </a:p>
          <a:p>
            <a:pPr eaLnBrk="0" hangingPunct="0">
              <a:buClr>
                <a:schemeClr val="folHlink"/>
              </a:buClr>
            </a:pPr>
            <a:r>
              <a:rPr lang="en-US" altLang="zh-CN" sz="2400">
                <a:latin typeface="Arial" panose="020B0604020202020204" pitchFamily="34" charset="0"/>
              </a:rPr>
              <a:t>intuitive shortcuts</a:t>
            </a:r>
            <a:endParaRPr lang="zh-CN" altLang="en-US" sz="2400" dirty="0">
              <a:latin typeface="Arial" panose="020B0604020202020204" pitchFamily="34" charset="0"/>
            </a:endParaRPr>
          </a:p>
          <a:p>
            <a:pPr marL="800100" lvl="1" indent="-342900" eaLnBrk="0" hangingPunct="0">
              <a:buClr>
                <a:schemeClr val="folHlink"/>
              </a:buClr>
              <a:buFontTx/>
            </a:pPr>
            <a:endParaRPr lang="en-US" altLang="ja-JP" sz="2400">
              <a:latin typeface="Arial" panose="020B0604020202020204" pitchFamily="34" charset="0"/>
            </a:endParaRPr>
          </a:p>
        </p:txBody>
      </p:sp>
      <p:sp>
        <p:nvSpPr>
          <p:cNvPr id="399365" name="Text Box 6"/>
          <p:cNvSpPr txBox="1"/>
          <p:nvPr/>
        </p:nvSpPr>
        <p:spPr>
          <a:xfrm>
            <a:off x="179388" y="657225"/>
            <a:ext cx="1431925" cy="519113"/>
          </a:xfrm>
          <a:prstGeom prst="rect">
            <a:avLst/>
          </a:prstGeom>
          <a:noFill/>
          <a:ln w="9525">
            <a:noFill/>
          </a:ln>
        </p:spPr>
        <p:txBody>
          <a:bodyPr>
            <a:spAutoFit/>
          </a:bodyPr>
          <a:p>
            <a:pPr eaLnBrk="0" hangingPunct="0"/>
            <a:r>
              <a:rPr lang="en-US" altLang="ja-JP" sz="2800">
                <a:latin typeface="Arial" panose="020B0604020202020204" pitchFamily="34" charset="0"/>
              </a:rPr>
              <a:t>Content</a:t>
            </a:r>
            <a:endParaRPr lang="en-US" altLang="ja-JP" sz="2800">
              <a:latin typeface="Arial" panose="020B0604020202020204" pitchFamily="34" charset="0"/>
            </a:endParaRPr>
          </a:p>
        </p:txBody>
      </p:sp>
      <p:pic>
        <p:nvPicPr>
          <p:cNvPr id="399366"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 y="44450"/>
            <a:ext cx="8819515" cy="678815"/>
          </a:xfrm>
        </p:spPr>
        <p:txBody>
          <a:bodyPr>
            <a:noAutofit/>
          </a:bodyPr>
          <a:lstStyle/>
          <a:p>
            <a:r>
              <a:rPr lang="en-US" sz="4000" noProof="0" dirty="0">
                <a:latin typeface="Times New Roman" panose="02020603050405020304" charset="0"/>
                <a:cs typeface="Times New Roman" panose="02020603050405020304" charset="0"/>
              </a:rPr>
              <a:t>12.1 User Experience Design Elements </a:t>
            </a:r>
            <a:r>
              <a:rPr lang="en-US" sz="1000" b="0" noProof="0" dirty="0">
                <a:latin typeface="Times New Roman" panose="02020603050405020304" charset="0"/>
                <a:cs typeface="Times New Roman" panose="02020603050405020304" charset="0"/>
              </a:rPr>
              <a:t>1</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23215" y="872213"/>
            <a:ext cx="8283512" cy="4630316"/>
          </a:xfrm>
        </p:spPr>
        <p:txBody>
          <a:bodyPr vert="horz" lIns="91440" tIns="45720" rIns="91440" bIns="45720" rtlCol="0">
            <a:noAutofit/>
          </a:bodyPr>
          <a:lstStyle/>
          <a:p>
            <a:pPr>
              <a:spcBef>
                <a:spcPts val="1000"/>
              </a:spcBef>
              <a:spcAft>
                <a:spcPts val="0"/>
              </a:spcAft>
            </a:pPr>
            <a:r>
              <a:rPr lang="en-US" sz="2000" b="1" i="1" noProof="0" dirty="0">
                <a:latin typeface="Times New Roman" panose="02020603050405020304" charset="0"/>
                <a:cs typeface="Times New Roman" panose="02020603050405020304" charset="0"/>
              </a:rPr>
              <a:t>User experience design </a:t>
            </a:r>
            <a:r>
              <a:rPr lang="en-US" sz="2000" noProof="0" dirty="0">
                <a:latin typeface="Times New Roman" panose="02020603050405020304" charset="0"/>
                <a:cs typeface="Times New Roman" panose="02020603050405020304" charset="0"/>
              </a:rPr>
              <a:t>tries to ensure that no aspect of your software appears the final product without the explicit decision of stakeholders to include it.</a:t>
            </a:r>
            <a:endParaRPr lang="en-US" sz="2000" noProof="0" dirty="0">
              <a:latin typeface="Times New Roman" panose="02020603050405020304" charset="0"/>
              <a:cs typeface="Times New Roman" panose="02020603050405020304" charset="0"/>
            </a:endParaRPr>
          </a:p>
          <a:p>
            <a:pPr marL="0" indent="0">
              <a:spcBef>
                <a:spcPts val="1000"/>
              </a:spcBef>
              <a:spcAft>
                <a:spcPts val="0"/>
              </a:spcAft>
              <a:buNone/>
            </a:pPr>
            <a:r>
              <a:rPr lang="zh-CN" altLang="en-US" sz="2000" noProof="0" dirty="0">
                <a:latin typeface="Times New Roman" panose="02020603050405020304" charset="0"/>
                <a:ea typeface="宋体" panose="02010600030101010101" pitchFamily="2" charset="-122"/>
                <a:cs typeface="Times New Roman" panose="02020603050405020304" charset="0"/>
              </a:rPr>
              <a:t>（从抽象到具体，</a:t>
            </a:r>
            <a:r>
              <a:rPr lang="zh-CN" altLang="en-US" sz="2000" noProof="0" dirty="0">
                <a:latin typeface="Times New Roman" panose="02020603050405020304" charset="0"/>
                <a:ea typeface="宋体" panose="02010600030101010101" pitchFamily="2" charset="-122"/>
                <a:cs typeface="Times New Roman" panose="02020603050405020304" charset="0"/>
              </a:rPr>
              <a:t>至上而下）：</a:t>
            </a:r>
            <a:endParaRPr lang="en-US" sz="2000" b="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Strategy. </a:t>
            </a:r>
            <a:r>
              <a:rPr lang="en-US" sz="2000" noProof="0" dirty="0">
                <a:latin typeface="Times New Roman" panose="02020603050405020304" charset="0"/>
                <a:cs typeface="Times New Roman" panose="02020603050405020304" charset="0"/>
              </a:rPr>
              <a:t>Identifies user needs and customer business goals that form the basis for all U </a:t>
            </a:r>
            <a:r>
              <a:rPr lang="en-US" sz="2000" noProof="0" dirty="0">
                <a:latin typeface="Times New Roman" panose="02020603050405020304" charset="0"/>
                <a:cs typeface="Times New Roman" panose="02020603050405020304" charset="0"/>
              </a:rPr>
              <a:t>X design work.</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Scope. </a:t>
            </a:r>
            <a:r>
              <a:rPr lang="en-US" sz="2000" noProof="0" dirty="0">
                <a:latin typeface="Times New Roman" panose="02020603050405020304" charset="0"/>
                <a:cs typeface="Times New Roman" panose="02020603050405020304" charset="0"/>
              </a:rPr>
              <a:t>Includes both the functional and content requirements needed to realize a feature set consistent with the project strategy.</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Structure. </a:t>
            </a:r>
            <a:r>
              <a:rPr lang="en-US" sz="2000" noProof="0" dirty="0">
                <a:latin typeface="Times New Roman" panose="02020603050405020304" charset="0"/>
                <a:cs typeface="Times New Roman" panose="02020603050405020304" charset="0"/>
              </a:rPr>
              <a:t>Consists of the interaction design [For example, how the system reacts in response to user action] and information architecture.</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Skeleton. </a:t>
            </a:r>
            <a:r>
              <a:rPr lang="en-US" sz="2000" noProof="0" dirty="0">
                <a:latin typeface="Times New Roman" panose="02020603050405020304" charset="0"/>
                <a:cs typeface="Times New Roman" panose="02020603050405020304" charset="0"/>
              </a:rPr>
              <a:t>Comprised of three components: information design, interface design, navigation design.</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Surface. </a:t>
            </a:r>
            <a:r>
              <a:rPr lang="en-US" sz="2000" noProof="0" dirty="0">
                <a:latin typeface="Times New Roman" panose="02020603050405020304" charset="0"/>
                <a:cs typeface="Times New Roman" panose="02020603050405020304" charset="0"/>
              </a:rPr>
              <a:t>Presents visual design or the appearance of the finished project to its users.</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llustration displays user experience design element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9913" y="1340793"/>
            <a:ext cx="6348682" cy="4594443"/>
          </a:xfrm>
          <a:prstGeom prst="rect">
            <a:avLst/>
          </a:prstGeom>
        </p:spPr>
      </p:pic>
      <p:sp>
        <p:nvSpPr>
          <p:cNvPr id="6" name="Text Placeholder 5"/>
          <p:cNvSpPr>
            <a:spLocks noGrp="1"/>
          </p:cNvSpPr>
          <p:nvPr>
            <p:ph type="body" sz="quarter" idx="12"/>
          </p:nvPr>
        </p:nvSpPr>
        <p:spPr>
          <a:xfrm>
            <a:off x="2714171" y="6292618"/>
            <a:ext cx="3060265" cy="222482"/>
          </a:xfrm>
        </p:spPr>
        <p:txBody>
          <a:bodyPr/>
          <a:lstStyle/>
          <a:p>
            <a:r>
              <a:rPr lang="en-US" sz="1200" noProof="0" dirty="0">
                <a:latin typeface="Times New Roman" panose="02020603050405020304" charset="0"/>
                <a:cs typeface="Times New Roman" panose="02020603050405020304" charset="0"/>
                <a:hlinkClick r:id="rId2" action="ppaction://hlinksldjump"/>
              </a:rPr>
              <a:t>Access the text alternative for slide images.</a:t>
            </a:r>
            <a:endParaRPr lang="en-US" sz="12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7" name="Title 1"/>
          <p:cNvSpPr>
            <a:spLocks noGrp="1"/>
          </p:cNvSpPr>
          <p:nvPr>
            <p:ph type="title"/>
          </p:nvPr>
        </p:nvSpPr>
        <p:spPr>
          <a:xfrm>
            <a:off x="215265" y="44450"/>
            <a:ext cx="8819515" cy="678815"/>
          </a:xfrm>
        </p:spPr>
        <p:txBody>
          <a:bodyPr>
            <a:noAutofit/>
          </a:bodyPr>
          <a:p>
            <a:r>
              <a:rPr lang="en-US" sz="4000" noProof="0" dirty="0">
                <a:latin typeface="Times New Roman" panose="02020603050405020304" charset="0"/>
                <a:cs typeface="Times New Roman" panose="02020603050405020304" charset="0"/>
              </a:rPr>
              <a:t>12.1 User Experience Design Elements </a:t>
            </a:r>
            <a:r>
              <a:rPr lang="en-US" sz="1000" b="0" noProof="0" dirty="0">
                <a:latin typeface="Times New Roman" panose="02020603050405020304" charset="0"/>
                <a:cs typeface="Times New Roman" panose="02020603050405020304" charset="0"/>
              </a:rPr>
              <a:t>1</a:t>
            </a:r>
            <a:endParaRPr lang="en-US" sz="1000" b="0" noProof="0" dirty="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1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179" name="Rectangle 6"/>
          <p:cNvSpPr>
            <a:spLocks noRot="1"/>
          </p:cNvSpPr>
          <p:nvPr/>
        </p:nvSpPr>
        <p:spPr>
          <a:xfrm>
            <a:off x="0" y="0"/>
            <a:ext cx="5688013" cy="542925"/>
          </a:xfrm>
          <a:prstGeom prst="rect">
            <a:avLst/>
          </a:prstGeom>
          <a:noFill/>
          <a:ln w="12700">
            <a:noFill/>
          </a:ln>
        </p:spPr>
        <p:txBody>
          <a:bodyPr lIns="63500" tIns="25400" rIns="63500" bIns="25400">
            <a:spAutoFit/>
          </a:bodyPr>
          <a:p>
            <a:pPr eaLnBrk="0" hangingPunct="0"/>
            <a:r>
              <a:rPr lang="en-US" altLang="zh-CN" b="1">
                <a:latin typeface="Arial" panose="020B0604020202020204" pitchFamily="34" charset="0"/>
              </a:rPr>
              <a:t>9.3.1 </a:t>
            </a:r>
            <a:r>
              <a:rPr lang="en-US" altLang="ja-JP" b="1">
                <a:latin typeface="Arial" panose="020B0604020202020204" pitchFamily="34" charset="0"/>
              </a:rPr>
              <a:t>Data Abstraction</a:t>
            </a:r>
            <a:endParaRPr lang="en-US" altLang="ja-JP" b="1">
              <a:latin typeface="Arial" panose="020B0604020202020204" pitchFamily="34" charset="0"/>
            </a:endParaRPr>
          </a:p>
        </p:txBody>
      </p:sp>
      <p:grpSp>
        <p:nvGrpSpPr>
          <p:cNvPr id="50180" name="Group 33"/>
          <p:cNvGrpSpPr/>
          <p:nvPr/>
        </p:nvGrpSpPr>
        <p:grpSpPr>
          <a:xfrm>
            <a:off x="1439863" y="1412875"/>
            <a:ext cx="6197600" cy="3729038"/>
            <a:chOff x="952" y="699"/>
            <a:chExt cx="3904" cy="2349"/>
          </a:xfrm>
        </p:grpSpPr>
        <p:sp>
          <p:nvSpPr>
            <p:cNvPr id="50181" name="AutoShape 7"/>
            <p:cNvSpPr/>
            <p:nvPr/>
          </p:nvSpPr>
          <p:spPr>
            <a:xfrm>
              <a:off x="2800" y="742"/>
              <a:ext cx="2056" cy="1975"/>
            </a:xfrm>
            <a:prstGeom prst="roundRect">
              <a:avLst>
                <a:gd name="adj" fmla="val 5843"/>
              </a:avLst>
            </a:prstGeom>
            <a:solidFill>
              <a:srgbClr val="DADADA"/>
            </a:solidFill>
            <a:ln w="25400" cap="flat" cmpd="sng">
              <a:solidFill>
                <a:schemeClr val="tx1"/>
              </a:solidFill>
              <a:prstDash val="solid"/>
              <a:headEnd type="none" w="med" len="med"/>
              <a:tailEnd type="none" w="med" len="med"/>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50182" name="Line 8"/>
            <p:cNvSpPr/>
            <p:nvPr/>
          </p:nvSpPr>
          <p:spPr>
            <a:xfrm>
              <a:off x="2800" y="997"/>
              <a:ext cx="2048" cy="0"/>
            </a:xfrm>
            <a:prstGeom prst="line">
              <a:avLst/>
            </a:prstGeom>
            <a:ln w="25400" cap="flat" cmpd="sng">
              <a:solidFill>
                <a:schemeClr val="tx1"/>
              </a:solidFill>
              <a:prstDash val="solid"/>
              <a:headEnd type="none" w="med" len="med"/>
              <a:tailEnd type="none" w="med" len="med"/>
            </a:ln>
          </p:spPr>
        </p:sp>
        <p:sp>
          <p:nvSpPr>
            <p:cNvPr id="446473" name="Rectangle 9"/>
            <p:cNvSpPr>
              <a:spLocks noChangeArrowheads="1"/>
            </p:cNvSpPr>
            <p:nvPr/>
          </p:nvSpPr>
          <p:spPr bwMode="auto">
            <a:xfrm>
              <a:off x="2955" y="699"/>
              <a:ext cx="49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4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door</a:t>
              </a:r>
              <a:endParaRPr kumimoji="0" lang="en-US" altLang="ja-JP" sz="24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50184" name="Line 10"/>
            <p:cNvSpPr/>
            <p:nvPr/>
          </p:nvSpPr>
          <p:spPr>
            <a:xfrm flipH="1">
              <a:off x="2464" y="2004"/>
              <a:ext cx="520" cy="824"/>
            </a:xfrm>
            <a:prstGeom prst="line">
              <a:avLst/>
            </a:prstGeom>
            <a:ln w="12700" cap="flat" cmpd="sng">
              <a:solidFill>
                <a:schemeClr val="tx1"/>
              </a:solidFill>
              <a:prstDash val="solid"/>
              <a:headEnd type="none" w="med" len="med"/>
              <a:tailEnd type="none" w="med" len="med"/>
            </a:ln>
          </p:spPr>
        </p:sp>
        <p:sp>
          <p:nvSpPr>
            <p:cNvPr id="50185" name="Rectangle 11"/>
            <p:cNvSpPr/>
            <p:nvPr/>
          </p:nvSpPr>
          <p:spPr>
            <a:xfrm>
              <a:off x="2371" y="2819"/>
              <a:ext cx="2171" cy="229"/>
            </a:xfrm>
            <a:prstGeom prst="rect">
              <a:avLst/>
            </a:prstGeom>
            <a:noFill/>
            <a:ln w="25400">
              <a:noFill/>
            </a:ln>
          </p:spPr>
          <p:txBody>
            <a:bodyPr wrap="none" lIns="90487" tIns="44450" rIns="90487" bIns="44450">
              <a:spAutoFit/>
            </a:bodyPr>
            <a:p>
              <a:pPr eaLnBrk="0" hangingPunct="0"/>
              <a:r>
                <a:rPr lang="en-US" altLang="ja-JP" sz="1800">
                  <a:latin typeface="Helvetica" charset="0"/>
                </a:rPr>
                <a:t>implemented as a data structure</a:t>
              </a:r>
              <a:endParaRPr lang="en-US" altLang="ja-JP" sz="1800">
                <a:latin typeface="Helvetica" charset="0"/>
              </a:endParaRPr>
            </a:p>
          </p:txBody>
        </p:sp>
        <p:sp>
          <p:nvSpPr>
            <p:cNvPr id="446476" name="Rectangle 12"/>
            <p:cNvSpPr>
              <a:spLocks noChangeArrowheads="1"/>
            </p:cNvSpPr>
            <p:nvPr/>
          </p:nvSpPr>
          <p:spPr bwMode="auto">
            <a:xfrm>
              <a:off x="3177" y="1126"/>
              <a:ext cx="962"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manufacturer</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77" name="Rectangle 13"/>
            <p:cNvSpPr>
              <a:spLocks noChangeArrowheads="1"/>
            </p:cNvSpPr>
            <p:nvPr/>
          </p:nvSpPr>
          <p:spPr bwMode="auto">
            <a:xfrm>
              <a:off x="3177" y="1262"/>
              <a:ext cx="1034"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model number</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78" name="Rectangle 14"/>
            <p:cNvSpPr>
              <a:spLocks noChangeArrowheads="1"/>
            </p:cNvSpPr>
            <p:nvPr/>
          </p:nvSpPr>
          <p:spPr bwMode="auto">
            <a:xfrm>
              <a:off x="3177" y="1397"/>
              <a:ext cx="386"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type</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79" name="Rectangle 15"/>
            <p:cNvSpPr>
              <a:spLocks noChangeArrowheads="1"/>
            </p:cNvSpPr>
            <p:nvPr/>
          </p:nvSpPr>
          <p:spPr bwMode="auto">
            <a:xfrm>
              <a:off x="3177" y="1532"/>
              <a:ext cx="1066"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swing direction</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0" name="Rectangle 16"/>
            <p:cNvSpPr>
              <a:spLocks noChangeArrowheads="1"/>
            </p:cNvSpPr>
            <p:nvPr/>
          </p:nvSpPr>
          <p:spPr bwMode="auto">
            <a:xfrm>
              <a:off x="3177" y="1667"/>
              <a:ext cx="538"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inserts</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1" name="Rectangle 17"/>
            <p:cNvSpPr>
              <a:spLocks noChangeArrowheads="1"/>
            </p:cNvSpPr>
            <p:nvPr/>
          </p:nvSpPr>
          <p:spPr bwMode="auto">
            <a:xfrm>
              <a:off x="3177" y="1802"/>
              <a:ext cx="450"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lights</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2" name="Rectangle 18"/>
            <p:cNvSpPr>
              <a:spLocks noChangeArrowheads="1"/>
            </p:cNvSpPr>
            <p:nvPr/>
          </p:nvSpPr>
          <p:spPr bwMode="auto">
            <a:xfrm>
              <a:off x="3177" y="1937"/>
              <a:ext cx="506"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type</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3" name="Rectangle 19"/>
            <p:cNvSpPr>
              <a:spLocks noChangeArrowheads="1"/>
            </p:cNvSpPr>
            <p:nvPr/>
          </p:nvSpPr>
          <p:spPr bwMode="auto">
            <a:xfrm>
              <a:off x="3177" y="2072"/>
              <a:ext cx="722"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number</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4" name="Rectangle 20"/>
            <p:cNvSpPr>
              <a:spLocks noChangeArrowheads="1"/>
            </p:cNvSpPr>
            <p:nvPr/>
          </p:nvSpPr>
          <p:spPr bwMode="auto">
            <a:xfrm>
              <a:off x="3177" y="2207"/>
              <a:ext cx="530" cy="3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rPr>
                <a:t>weight</a:t>
              </a:r>
              <a:endParaRPr kumimoji="0" lang="en-US" altLang="ja-JP" sz="1800" b="0" i="0" u="none" strike="noStrike" kern="1200" cap="none" spc="0" normalizeH="0" baseline="0" noProof="1">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90000"/>
                </a:lnSpc>
                <a:spcBef>
                  <a:spcPct val="0"/>
                </a:spcBef>
                <a:spcAft>
                  <a:spcPct val="0"/>
                </a:spcAft>
                <a:buNone/>
              </a:pPr>
              <a:endParaRPr kumimoji="0" lang="ja-JP" altLang="en-US" sz="1800" b="0" i="0" u="none" strike="noStrike" kern="1200" cap="none" spc="0" normalizeH="0" baseline="0" noProof="1" dirty="0">
                <a:solidFill>
                  <a:srgbClr val="AD278D"/>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46485" name="Rectangle 21"/>
            <p:cNvSpPr>
              <a:spLocks noChangeArrowheads="1"/>
            </p:cNvSpPr>
            <p:nvPr/>
          </p:nvSpPr>
          <p:spPr bwMode="auto">
            <a:xfrm>
              <a:off x="3177" y="2342"/>
              <a:ext cx="1403"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opening mechanism</a:t>
              </a:r>
              <a:endPar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50196" name="Rectangle 22"/>
            <p:cNvSpPr/>
            <p:nvPr/>
          </p:nvSpPr>
          <p:spPr>
            <a:xfrm>
              <a:off x="952" y="834"/>
              <a:ext cx="1088" cy="1962"/>
            </a:xfrm>
            <a:prstGeom prst="rect">
              <a:avLst/>
            </a:prstGeom>
            <a:solidFill>
              <a:srgbClr val="3E1403"/>
            </a:solidFill>
            <a:ln w="127000">
              <a:noFill/>
            </a:ln>
          </p:spPr>
          <p:txBody>
            <a:bodyPr wrap="none" anchor="ctr" anchorCtr="0"/>
            <a:p>
              <a:pPr eaLnBrk="0" hangingPunct="0"/>
              <a:endParaRPr lang="zh-CN" altLang="en-US" dirty="0">
                <a:latin typeface="Arial" panose="020B0604020202020204" pitchFamily="34" charset="0"/>
              </a:endParaRPr>
            </a:p>
          </p:txBody>
        </p:sp>
        <p:sp>
          <p:nvSpPr>
            <p:cNvPr id="50197" name="Rectangle 23"/>
            <p:cNvSpPr/>
            <p:nvPr/>
          </p:nvSpPr>
          <p:spPr>
            <a:xfrm>
              <a:off x="952" y="835"/>
              <a:ext cx="1088" cy="1961"/>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0198" name="Rectangle 24"/>
            <p:cNvSpPr/>
            <p:nvPr/>
          </p:nvSpPr>
          <p:spPr>
            <a:xfrm>
              <a:off x="1024" y="898"/>
              <a:ext cx="944" cy="1898"/>
            </a:xfrm>
            <a:prstGeom prst="rect">
              <a:avLst/>
            </a:prstGeom>
            <a:noFill/>
            <a:ln w="25400">
              <a:noFill/>
            </a:ln>
          </p:spPr>
          <p:txBody>
            <a:bodyPr wrap="none" anchor="ctr" anchorCtr="0"/>
            <a:p>
              <a:pPr eaLnBrk="0" hangingPunct="0"/>
              <a:endParaRPr lang="zh-CN" altLang="en-US" dirty="0">
                <a:latin typeface="Arial" panose="020B0604020202020204" pitchFamily="34" charset="0"/>
              </a:endParaRPr>
            </a:p>
          </p:txBody>
        </p:sp>
        <p:sp>
          <p:nvSpPr>
            <p:cNvPr id="50199" name="Rectangle 25"/>
            <p:cNvSpPr/>
            <p:nvPr/>
          </p:nvSpPr>
          <p:spPr>
            <a:xfrm>
              <a:off x="1024" y="899"/>
              <a:ext cx="944" cy="1897"/>
            </a:xfrm>
            <a:prstGeom prst="rect">
              <a:avLst/>
            </a:prstGeom>
            <a:solidFill>
              <a:schemeClr val="bg2"/>
            </a:solid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0200" name="Freeform 26"/>
            <p:cNvSpPr/>
            <p:nvPr/>
          </p:nvSpPr>
          <p:spPr>
            <a:xfrm>
              <a:off x="1032" y="905"/>
              <a:ext cx="881" cy="1999"/>
            </a:xfrm>
            <a:custGeom>
              <a:avLst/>
              <a:gdLst/>
              <a:ahLst/>
              <a:cxnLst>
                <a:cxn ang="0">
                  <a:pos x="0" y="0"/>
                </a:cxn>
                <a:cxn ang="0">
                  <a:pos x="0" y="0"/>
                </a:cxn>
                <a:cxn ang="0">
                  <a:pos x="880" y="92"/>
                </a:cxn>
                <a:cxn ang="0">
                  <a:pos x="880" y="1998"/>
                </a:cxn>
                <a:cxn ang="0">
                  <a:pos x="0" y="1906"/>
                </a:cxn>
                <a:cxn ang="0">
                  <a:pos x="0" y="0"/>
                </a:cxn>
              </a:cxnLst>
              <a:pathLst>
                <a:path w="881" h="1999">
                  <a:moveTo>
                    <a:pt x="0" y="0"/>
                  </a:moveTo>
                  <a:lnTo>
                    <a:pt x="0" y="0"/>
                  </a:lnTo>
                  <a:lnTo>
                    <a:pt x="880" y="92"/>
                  </a:lnTo>
                  <a:lnTo>
                    <a:pt x="880" y="1998"/>
                  </a:lnTo>
                  <a:lnTo>
                    <a:pt x="0" y="1906"/>
                  </a:lnTo>
                  <a:lnTo>
                    <a:pt x="0" y="0"/>
                  </a:lnTo>
                </a:path>
              </a:pathLst>
            </a:custGeom>
            <a:noFill/>
            <a:ln w="25400" cap="rnd" cmpd="sng">
              <a:solidFill>
                <a:srgbClr val="000000"/>
              </a:solidFill>
              <a:prstDash val="solid"/>
              <a:round/>
              <a:headEnd type="none" w="med" len="med"/>
              <a:tailEnd type="none" w="med" len="med"/>
            </a:ln>
          </p:spPr>
          <p:txBody>
            <a:bodyPr/>
            <a:p>
              <a:endParaRPr lang="zh-CN" altLang="en-US"/>
            </a:p>
          </p:txBody>
        </p:sp>
        <p:sp>
          <p:nvSpPr>
            <p:cNvPr id="50201" name="Freeform 27"/>
            <p:cNvSpPr/>
            <p:nvPr/>
          </p:nvSpPr>
          <p:spPr>
            <a:xfrm>
              <a:off x="1024" y="898"/>
              <a:ext cx="881" cy="1999"/>
            </a:xfrm>
            <a:custGeom>
              <a:avLst/>
              <a:gdLst/>
              <a:ahLst/>
              <a:cxnLst>
                <a:cxn ang="0">
                  <a:pos x="0" y="0"/>
                </a:cxn>
                <a:cxn ang="0">
                  <a:pos x="880" y="92"/>
                </a:cxn>
                <a:cxn ang="0">
                  <a:pos x="880" y="1998"/>
                </a:cxn>
                <a:cxn ang="0">
                  <a:pos x="0" y="1906"/>
                </a:cxn>
                <a:cxn ang="0">
                  <a:pos x="0" y="0"/>
                </a:cxn>
              </a:cxnLst>
              <a:pathLst>
                <a:path w="881" h="1999">
                  <a:moveTo>
                    <a:pt x="0" y="0"/>
                  </a:moveTo>
                  <a:lnTo>
                    <a:pt x="880" y="92"/>
                  </a:lnTo>
                  <a:lnTo>
                    <a:pt x="880" y="1998"/>
                  </a:lnTo>
                  <a:lnTo>
                    <a:pt x="0" y="1906"/>
                  </a:lnTo>
                  <a:lnTo>
                    <a:pt x="0" y="0"/>
                  </a:lnTo>
                </a:path>
              </a:pathLst>
            </a:custGeom>
            <a:solidFill>
              <a:srgbClr val="712000"/>
            </a:solidFill>
            <a:ln w="25400" cap="rnd" cmpd="sng">
              <a:solidFill>
                <a:srgbClr val="712000"/>
              </a:solidFill>
              <a:prstDash val="solid"/>
              <a:round/>
              <a:headEnd type="none" w="med" len="med"/>
              <a:tailEnd type="none" w="med" len="med"/>
            </a:ln>
          </p:spPr>
          <p:txBody>
            <a:bodyPr/>
            <a:p>
              <a:endParaRPr lang="zh-CN" altLang="en-US"/>
            </a:p>
          </p:txBody>
        </p:sp>
        <p:sp>
          <p:nvSpPr>
            <p:cNvPr id="50202" name="Oval 28"/>
            <p:cNvSpPr/>
            <p:nvPr/>
          </p:nvSpPr>
          <p:spPr>
            <a:xfrm>
              <a:off x="1728" y="1858"/>
              <a:ext cx="80" cy="71"/>
            </a:xfrm>
            <a:prstGeom prst="ellipse">
              <a:avLst/>
            </a:prstGeom>
            <a:solidFill>
              <a:srgbClr val="000000"/>
            </a:solidFill>
            <a:ln w="127000">
              <a:noFill/>
            </a:ln>
          </p:spPr>
          <p:txBody>
            <a:bodyPr wrap="none" anchor="ctr" anchorCtr="0"/>
            <a:p>
              <a:pPr eaLnBrk="0" hangingPunct="0"/>
              <a:endParaRPr lang="zh-CN" altLang="en-US" dirty="0">
                <a:latin typeface="Arial" panose="020B0604020202020204" pitchFamily="34" charset="0"/>
              </a:endParaRPr>
            </a:p>
          </p:txBody>
        </p:sp>
        <p:sp>
          <p:nvSpPr>
            <p:cNvPr id="50203" name="Oval 29"/>
            <p:cNvSpPr/>
            <p:nvPr/>
          </p:nvSpPr>
          <p:spPr>
            <a:xfrm>
              <a:off x="1728" y="1859"/>
              <a:ext cx="80" cy="69"/>
            </a:xfrm>
            <a:prstGeom prst="ellipse">
              <a:avLst/>
            </a:prstGeom>
            <a:noFill/>
            <a:ln w="25400" cap="flat" cmpd="sng">
              <a:solidFill>
                <a:schemeClr val="tx1"/>
              </a:solidFill>
              <a:prstDash val="solid"/>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0204" name="Rectangle 30"/>
            <p:cNvSpPr/>
            <p:nvPr/>
          </p:nvSpPr>
          <p:spPr>
            <a:xfrm>
              <a:off x="1760" y="1922"/>
              <a:ext cx="8" cy="170"/>
            </a:xfrm>
            <a:prstGeom prst="rect">
              <a:avLst/>
            </a:prstGeom>
            <a:solidFill>
              <a:srgbClr val="000000"/>
            </a:solidFill>
            <a:ln w="127000">
              <a:noFill/>
            </a:ln>
          </p:spPr>
          <p:txBody>
            <a:bodyPr wrap="none" anchor="ctr" anchorCtr="0"/>
            <a:p>
              <a:pPr eaLnBrk="0" hangingPunct="0"/>
              <a:endParaRPr lang="zh-CN" altLang="en-US" dirty="0">
                <a:latin typeface="Arial" panose="020B0604020202020204" pitchFamily="34" charset="0"/>
              </a:endParaRPr>
            </a:p>
          </p:txBody>
        </p:sp>
        <p:sp>
          <p:nvSpPr>
            <p:cNvPr id="50205" name="Rectangle 31"/>
            <p:cNvSpPr/>
            <p:nvPr/>
          </p:nvSpPr>
          <p:spPr>
            <a:xfrm>
              <a:off x="1760" y="1923"/>
              <a:ext cx="8" cy="169"/>
            </a:xfrm>
            <a:prstGeom prst="rect">
              <a:avLst/>
            </a:prstGeom>
            <a:no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0206" name="Line 32"/>
            <p:cNvSpPr/>
            <p:nvPr/>
          </p:nvSpPr>
          <p:spPr>
            <a:xfrm>
              <a:off x="2128" y="1794"/>
              <a:ext cx="568" cy="0"/>
            </a:xfrm>
            <a:prstGeom prst="line">
              <a:avLst/>
            </a:prstGeom>
            <a:ln w="76200" cap="flat" cmpd="sng">
              <a:solidFill>
                <a:schemeClr val="tx1"/>
              </a:solidFill>
              <a:prstDash val="solid"/>
              <a:headEnd type="none" w="med" len="med"/>
              <a:tailEnd type="triangle" w="med" len="med"/>
            </a:ln>
          </p:spPr>
        </p:sp>
      </p:gr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365" y="44450"/>
            <a:ext cx="8283512" cy="678611"/>
          </a:xfrm>
        </p:spPr>
        <p:txBody>
          <a:bodyPr>
            <a:noAutofit/>
          </a:bodyPr>
          <a:lstStyle/>
          <a:p>
            <a:r>
              <a:rPr lang="en-US" sz="4000" noProof="0" dirty="0">
                <a:latin typeface="Times New Roman" panose="02020603050405020304" charset="0"/>
                <a:cs typeface="Times New Roman" panose="02020603050405020304" charset="0"/>
              </a:rPr>
              <a:t>12.1.1 Information Architecture</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80365" y="903605"/>
            <a:ext cx="8246110" cy="4958080"/>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charset="0"/>
                <a:cs typeface="Times New Roman" panose="02020603050405020304" charset="0"/>
              </a:rPr>
              <a:t>Information architecture </a:t>
            </a:r>
            <a:r>
              <a:rPr lang="en-US" sz="2400" noProof="0" dirty="0">
                <a:latin typeface="Times New Roman" panose="02020603050405020304" charset="0"/>
                <a:cs typeface="Times New Roman" panose="02020603050405020304" charset="0"/>
              </a:rPr>
              <a:t>structures lead organization, labeling, navigation, and searching of content objects.</a:t>
            </a:r>
            <a:endParaRPr lang="en-US" sz="24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charset="0"/>
                <a:cs typeface="Times New Roman" panose="02020603050405020304" charset="0"/>
              </a:rPr>
              <a:t>Content architecture </a:t>
            </a:r>
            <a:r>
              <a:rPr lang="en-US" sz="2400" noProof="0" dirty="0">
                <a:latin typeface="Times New Roman" panose="02020603050405020304" charset="0"/>
                <a:cs typeface="Times New Roman" panose="02020603050405020304" charset="0"/>
              </a:rPr>
              <a:t>focuses on the manner content objects are structured for presentation and navigation.</a:t>
            </a:r>
            <a:endParaRPr lang="en-US" sz="24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400" b="1" i="1" noProof="0" dirty="0">
                <a:latin typeface="Times New Roman" panose="02020603050405020304" charset="0"/>
                <a:cs typeface="Times New Roman" panose="02020603050405020304" charset="0"/>
              </a:rPr>
              <a:t>Software architecture </a:t>
            </a:r>
            <a:r>
              <a:rPr lang="en-US" sz="2400" noProof="0" dirty="0">
                <a:latin typeface="Times New Roman" panose="02020603050405020304" charset="0"/>
                <a:cs typeface="Times New Roman" panose="02020603050405020304" charset="0"/>
              </a:rPr>
              <a:t>addresses the manner the application is structured to manage user interaction, effect navigation, and present content.</a:t>
            </a:r>
            <a:endParaRPr lang="en-US" sz="24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400" noProof="0" dirty="0">
                <a:latin typeface="Times New Roman" panose="02020603050405020304" charset="0"/>
                <a:cs typeface="Times New Roman" panose="02020603050405020304" charset="0"/>
              </a:rPr>
              <a:t>Architecture design is conducted in parallel with interface design, aesthetic design, and content design.</a:t>
            </a:r>
            <a:endParaRPr lang="en-US" sz="24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400" noProof="0" dirty="0">
                <a:latin typeface="Times New Roman" panose="02020603050405020304" charset="0"/>
                <a:cs typeface="Times New Roman" panose="02020603050405020304" charset="0"/>
              </a:rPr>
              <a:t>Decisions made during architecture design action will influence work conducted during navigation design. </a:t>
            </a:r>
            <a:endParaRPr lang="en-US" sz="24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0"/>
            <a:ext cx="8283512" cy="678611"/>
          </a:xfrm>
        </p:spPr>
        <p:txBody>
          <a:bodyPr>
            <a:noAutofit/>
          </a:bodyPr>
          <a:lstStyle/>
          <a:p>
            <a:r>
              <a:rPr lang="en-US" sz="4000" noProof="0" dirty="0">
                <a:latin typeface="Times New Roman" panose="02020603050405020304" charset="0"/>
                <a:cs typeface="Times New Roman" panose="02020603050405020304" charset="0"/>
              </a:rPr>
              <a:t>12.1.2 User Interaction Design</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287655" y="908408"/>
            <a:ext cx="8283512"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charset="0"/>
                <a:cs typeface="Times New Roman" panose="02020603050405020304" charset="0"/>
              </a:rPr>
              <a:t>Interaction design </a:t>
            </a:r>
            <a:r>
              <a:rPr lang="en-US" sz="2000" noProof="0" dirty="0">
                <a:latin typeface="Times New Roman" panose="02020603050405020304" charset="0"/>
                <a:cs typeface="Times New Roman" panose="02020603050405020304" charset="0"/>
              </a:rPr>
              <a:t>focuses on interface between </a:t>
            </a:r>
            <a:r>
              <a:rPr lang="en-US" sz="2000" noProof="0" dirty="0">
                <a:solidFill>
                  <a:srgbClr val="FF0000"/>
                </a:solidFill>
                <a:latin typeface="Times New Roman" panose="02020603050405020304" charset="0"/>
                <a:cs typeface="Times New Roman" panose="02020603050405020304" charset="0"/>
              </a:rPr>
              <a:t>product and user</a:t>
            </a:r>
            <a:r>
              <a:rPr lang="en-US" sz="2000" noProof="0" dirty="0">
                <a:latin typeface="Times New Roman" panose="02020603050405020304" charset="0"/>
                <a:cs typeface="Times New Roman" panose="02020603050405020304" charset="0"/>
              </a:rPr>
              <a: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Modes of user input and output include voice input, computer speech generation, touch input, 3D printed output, immersive augmented reality experiences, and sensor tracking of users.</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User interaction should be defined by the stakeholders in the user stories created to describe how users can accomplish their goals using the software product.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User interaction design should also include a plan for how information should be presented within such a system and how to enable the user to understand that information.</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It is important to recall that the purpose of the user interface is to present just enough information to help the users decide what their next action should be to accomplish their goal and how to perform it.</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44450"/>
            <a:ext cx="8283512" cy="678611"/>
          </a:xfrm>
        </p:spPr>
        <p:txBody>
          <a:bodyPr>
            <a:noAutofit/>
          </a:bodyPr>
          <a:lstStyle/>
          <a:p>
            <a:r>
              <a:rPr lang="en-US" sz="4000" noProof="0" dirty="0">
                <a:latin typeface="Times New Roman" panose="02020603050405020304" charset="0"/>
                <a:cs typeface="Times New Roman" panose="02020603050405020304" charset="0"/>
              </a:rPr>
              <a:t>12.1.3 Usability Engineering</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30988"/>
            <a:ext cx="8283512"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i="1" noProof="0" dirty="0">
                <a:solidFill>
                  <a:srgbClr val="FF0000"/>
                </a:solidFill>
                <a:latin typeface="Times New Roman" panose="02020603050405020304" charset="0"/>
                <a:cs typeface="Times New Roman" panose="02020603050405020304" charset="0"/>
              </a:rPr>
              <a:t>Usability </a:t>
            </a:r>
            <a:r>
              <a:rPr lang="en-US" sz="2000" b="1" i="1" noProof="0" dirty="0">
                <a:latin typeface="Times New Roman" panose="02020603050405020304" charset="0"/>
                <a:cs typeface="Times New Roman" panose="02020603050405020304" charset="0"/>
              </a:rPr>
              <a:t>engineering </a:t>
            </a:r>
            <a:r>
              <a:rPr lang="en-US" sz="2000" noProof="0" dirty="0">
                <a:latin typeface="Times New Roman" panose="02020603050405020304" charset="0"/>
                <a:cs typeface="Times New Roman" panose="02020603050405020304" charset="0"/>
              </a:rPr>
              <a:t>is part of U </a:t>
            </a:r>
            <a:r>
              <a:rPr lang="en-US" sz="2000" noProof="0" dirty="0">
                <a:latin typeface="Times New Roman" panose="02020603050405020304" charset="0"/>
                <a:cs typeface="Times New Roman" panose="02020603050405020304" charset="0"/>
              </a:rPr>
              <a:t>X design work that defines the specification, design, and testing of the human-computer interaction portion of a software product.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This software engineering action focuses on devising human-computer interfaces that have high usability. </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If developers focus on making a product easy to learn, easy to use, and easy to remember over time, usability can be measured quantitatively and tested for improvements in usability.</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i="1" noProof="0" dirty="0">
                <a:solidFill>
                  <a:srgbClr val="FF0000"/>
                </a:solidFill>
                <a:latin typeface="Times New Roman" panose="02020603050405020304" charset="0"/>
                <a:cs typeface="Times New Roman" panose="02020603050405020304" charset="0"/>
              </a:rPr>
              <a:t>Accessibility</a:t>
            </a:r>
            <a:r>
              <a:rPr lang="en-US" sz="2000" i="1" noProof="0" dirty="0">
                <a:solidFill>
                  <a:srgbClr val="FF0000"/>
                </a:solidFill>
                <a:latin typeface="Times New Roman" panose="02020603050405020304" charset="0"/>
                <a:cs typeface="Times New Roman" panose="02020603050405020304" charset="0"/>
              </a:rPr>
              <a:t> </a:t>
            </a:r>
            <a:r>
              <a:rPr lang="en-US" sz="2000" noProof="0" dirty="0">
                <a:latin typeface="Times New Roman" panose="02020603050405020304" charset="0"/>
                <a:cs typeface="Times New Roman" panose="02020603050405020304" charset="0"/>
              </a:rPr>
              <a:t>is the degree to which people with special needs are provided with a means to perceive, understand, navigate, and interact with computer products.</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solidFill>
                  <a:srgbClr val="0070C0"/>
                </a:solidFill>
                <a:latin typeface="Times New Roman" panose="02020603050405020304" charset="0"/>
                <a:cs typeface="Times New Roman" panose="02020603050405020304" charset="0"/>
              </a:rPr>
              <a:t>Accessibility is another aspect of usability</a:t>
            </a:r>
            <a:r>
              <a:rPr lang="en-US" sz="2000" noProof="0" dirty="0">
                <a:latin typeface="Times New Roman" panose="02020603050405020304" charset="0"/>
                <a:cs typeface="Times New Roman" panose="02020603050405020304" charset="0"/>
              </a:rPr>
              <a:t> engineering that needs to be considered during design.</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77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77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17795" name="Rectangle 6"/>
          <p:cNvSpPr>
            <a:spLocks noRot="1"/>
          </p:cNvSpPr>
          <p:nvPr/>
        </p:nvSpPr>
        <p:spPr>
          <a:xfrm>
            <a:off x="0" y="188913"/>
            <a:ext cx="7993063" cy="533400"/>
          </a:xfrm>
          <a:prstGeom prst="rect">
            <a:avLst/>
          </a:prstGeom>
          <a:noFill/>
          <a:ln w="9525">
            <a:noFill/>
          </a:ln>
        </p:spPr>
        <p:txBody>
          <a:bodyPr anchor="ctr" anchorCtr="0"/>
          <a:p>
            <a:pPr eaLnBrk="0" hangingPunct="0"/>
            <a:r>
              <a:rPr lang="en-US" altLang="ja-JP" b="1">
                <a:latin typeface="Arial" panose="020B0604020202020204" pitchFamily="34" charset="0"/>
              </a:rPr>
              <a:t>Usability</a:t>
            </a:r>
            <a:r>
              <a:rPr lang="en-US" altLang="zh-CN" b="1">
                <a:latin typeface="Arial" panose="020B0604020202020204" pitchFamily="34" charset="0"/>
              </a:rPr>
              <a:t>-</a:t>
            </a:r>
            <a:endParaRPr lang="en-US" altLang="ja-JP" b="1">
              <a:latin typeface="Arial" panose="020B0604020202020204" pitchFamily="34" charset="0"/>
            </a:endParaRPr>
          </a:p>
        </p:txBody>
      </p:sp>
      <p:sp>
        <p:nvSpPr>
          <p:cNvPr id="667656" name="Text Box 8"/>
          <p:cNvSpPr txBox="1">
            <a:spLocks noChangeArrowheads="1"/>
          </p:cNvSpPr>
          <p:nvPr/>
        </p:nvSpPr>
        <p:spPr bwMode="auto">
          <a:xfrm>
            <a:off x="358775" y="944563"/>
            <a:ext cx="8353425" cy="335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R="0" defTabSz="914400" eaLnBrk="0" hangingPunct="0"/>
            <a:r>
              <a:rPr kumimoji="0" lang="en-US" altLang="zh-CN" kern="1200" cap="none" spc="0" normalizeH="0" baseline="0" noProof="1">
                <a:latin typeface="Arial" panose="020B0604020202020204" pitchFamily="34" charset="0"/>
                <a:ea typeface="MS PGothic" panose="020B0600070205080204" pitchFamily="34" charset="-128"/>
                <a:cs typeface="+mn-cs"/>
                <a:sym typeface="+mn-ea"/>
              </a:rPr>
              <a:t>A qualitative measure of the ease and efficiency with which a human can employ the functions and features offered by the high-tech product (system)</a:t>
            </a:r>
            <a:endParaRPr kumimoji="0" lang="en-US" altLang="zh-CN" kern="1200" cap="none" spc="0" normalizeH="0" baseline="0" noProof="1">
              <a:latin typeface="Arial" panose="020B0604020202020204" pitchFamily="34" charset="0"/>
              <a:ea typeface="MS PGothic" panose="020B0600070205080204" pitchFamily="34" charset="-128"/>
              <a:cs typeface="+mn-cs"/>
              <a:sym typeface="+mn-ea"/>
            </a:endParaRPr>
          </a:p>
          <a:p>
            <a:pPr marR="0" defTabSz="914400" eaLnBrk="0" hangingPunct="0">
              <a:spcBef>
                <a:spcPct val="20000"/>
              </a:spcBef>
              <a:buClr>
                <a:schemeClr val="folHlink"/>
              </a:buClr>
            </a:pPr>
            <a:endPar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spcBef>
                <a:spcPct val="20000"/>
              </a:spcBef>
              <a:buClr>
                <a:schemeClr val="folHlink"/>
              </a:buClr>
            </a:pPr>
            <a:endPar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spcBef>
                <a:spcPct val="20000"/>
              </a:spcBef>
              <a:buClr>
                <a:schemeClr val="folHlink"/>
              </a:buClr>
            </a:pPr>
            <a:endParaRPr kumimoji="0" lang="zh-CN" altLang="en-US" sz="2400" kern="1200" cap="none" spc="0" normalizeH="0" baseline="0" noProof="1" dirty="0">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44450"/>
            <a:ext cx="8228648" cy="678611"/>
          </a:xfrm>
        </p:spPr>
        <p:txBody>
          <a:bodyPr>
            <a:noAutofit/>
          </a:bodyPr>
          <a:lstStyle/>
          <a:p>
            <a:r>
              <a:rPr lang="en-US" sz="4000" noProof="0" dirty="0">
                <a:latin typeface="Times New Roman" panose="02020603050405020304" charset="0"/>
                <a:cs typeface="Times New Roman" panose="02020603050405020304" charset="0"/>
              </a:rPr>
              <a:t>12.1.4 Visual Design</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30988"/>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charset="0"/>
                <a:cs typeface="Times New Roman" panose="02020603050405020304" charset="0"/>
              </a:rPr>
              <a:t>Visual design </a:t>
            </a:r>
            <a:r>
              <a:rPr lang="en-US" sz="2000" noProof="0" dirty="0">
                <a:solidFill>
                  <a:srgbClr val="66CCFF"/>
                </a:solidFill>
                <a:latin typeface="Times New Roman" panose="02020603050405020304" charset="0"/>
                <a:cs typeface="Times New Roman" panose="02020603050405020304" charset="0"/>
              </a:rPr>
              <a:t>(aesthetic design or graphic design) </a:t>
            </a:r>
            <a:r>
              <a:rPr lang="en-US" sz="2000" noProof="0" dirty="0">
                <a:latin typeface="Times New Roman" panose="02020603050405020304" charset="0"/>
                <a:cs typeface="Times New Roman" panose="02020603050405020304" charset="0"/>
              </a:rPr>
              <a:t>is an artistic endeavor that complements</a:t>
            </a:r>
            <a:r>
              <a:rPr lang="zh-CN" altLang="en-US" sz="1400" noProof="0" dirty="0">
                <a:latin typeface="宋体" panose="02010600030101010101" pitchFamily="2" charset="-122"/>
                <a:ea typeface="宋体" panose="02010600030101010101" pitchFamily="2" charset="-122"/>
                <a:cs typeface="Times New Roman" panose="02020603050405020304" charset="0"/>
              </a:rPr>
              <a:t>补充</a:t>
            </a:r>
            <a:r>
              <a:rPr lang="en-US" sz="2000" noProof="0" dirty="0">
                <a:latin typeface="Times New Roman" panose="02020603050405020304" charset="0"/>
                <a:cs typeface="Times New Roman" panose="02020603050405020304" charset="0"/>
              </a:rPr>
              <a:t> the technical aspects of the user experience design.</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Without it, a software product may be functional, but </a:t>
            </a:r>
            <a:r>
              <a:rPr lang="en-US" sz="2000" noProof="0" dirty="0">
                <a:solidFill>
                  <a:srgbClr val="FF0000"/>
                </a:solidFill>
                <a:latin typeface="Times New Roman" panose="02020603050405020304" charset="0"/>
                <a:cs typeface="Times New Roman" panose="02020603050405020304" charset="0"/>
              </a:rPr>
              <a:t>unappealing</a:t>
            </a:r>
            <a:r>
              <a:rPr lang="en-US" sz="2000" noProof="0" dirty="0">
                <a:latin typeface="Times New Roman" panose="02020603050405020304" charset="0"/>
                <a:cs typeface="Times New Roman" panose="02020603050405020304" charset="0"/>
              </a:rPr>
              <a: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With it, a product draws its users into a world that embraces them on an emotional as well as an intellectual level.</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Graphic design considers every aspect of the look and feel of a web or mobile app.</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noProof="0" dirty="0">
                <a:latin typeface="Times New Roman" panose="02020603050405020304" charset="0"/>
                <a:cs typeface="Times New Roman" panose="02020603050405020304" charset="0"/>
              </a:rPr>
              <a:t>Not every software engineer has artistic talent. If you fall into this category, </a:t>
            </a:r>
            <a:r>
              <a:rPr lang="en-US" sz="2000" noProof="0" dirty="0">
                <a:solidFill>
                  <a:srgbClr val="FF0000"/>
                </a:solidFill>
                <a:latin typeface="Times New Roman" panose="02020603050405020304" charset="0"/>
                <a:cs typeface="Times New Roman" panose="02020603050405020304" charset="0"/>
              </a:rPr>
              <a:t>hire an experienced graphic designer to help</a:t>
            </a:r>
            <a:r>
              <a:rPr lang="en-US" sz="2000" noProof="0" dirty="0">
                <a:latin typeface="Times New Roman" panose="02020603050405020304" charset="0"/>
                <a:cs typeface="Times New Roman" panose="02020603050405020304" charset="0"/>
              </a:rPr>
              <a:t>.</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14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014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01411" name="Rectangle 8"/>
          <p:cNvSpPr>
            <a:spLocks noRot="1"/>
          </p:cNvSpPr>
          <p:nvPr/>
        </p:nvSpPr>
        <p:spPr>
          <a:xfrm>
            <a:off x="0" y="0"/>
            <a:ext cx="8172450" cy="600075"/>
          </a:xfrm>
          <a:prstGeom prst="rect">
            <a:avLst/>
          </a:prstGeom>
          <a:noFill/>
          <a:ln w="12700">
            <a:noFill/>
          </a:ln>
        </p:spPr>
        <p:txBody>
          <a:bodyPr lIns="90487" tIns="44450" rIns="90487" bIns="44450" anchor="ctr" anchorCtr="0"/>
          <a:p>
            <a:pPr eaLnBrk="0" hangingPunct="0"/>
            <a:r>
              <a:rPr lang="en-US" altLang="zh-CN" b="1">
                <a:latin typeface="Arial" panose="020B0604020202020204" pitchFamily="34" charset="0"/>
              </a:rPr>
              <a:t>User </a:t>
            </a:r>
            <a:r>
              <a:rPr lang="en-US" altLang="ja-JP" b="1">
                <a:latin typeface="Arial" panose="020B0604020202020204" pitchFamily="34" charset="0"/>
              </a:rPr>
              <a:t>Interface Design</a:t>
            </a:r>
            <a:r>
              <a:rPr lang="en-US" altLang="zh-CN" b="1">
                <a:latin typeface="Arial" panose="020B0604020202020204" pitchFamily="34" charset="0"/>
              </a:rPr>
              <a:t> </a:t>
            </a:r>
            <a:r>
              <a:rPr lang="zh-CN" altLang="en-US" b="1" dirty="0">
                <a:latin typeface="Arial" panose="020B0604020202020204" pitchFamily="34" charset="0"/>
              </a:rPr>
              <a:t>（</a:t>
            </a:r>
            <a:r>
              <a:rPr lang="en-US" altLang="zh-CN" b="1">
                <a:latin typeface="Arial" panose="020B0604020202020204" pitchFamily="34" charset="0"/>
              </a:rPr>
              <a:t>definition</a:t>
            </a:r>
            <a:r>
              <a:rPr lang="zh-CN" altLang="en-US" b="1" dirty="0">
                <a:latin typeface="Arial" panose="020B0604020202020204" pitchFamily="34" charset="0"/>
              </a:rPr>
              <a:t>）</a:t>
            </a:r>
            <a:endParaRPr lang="ja-JP" altLang="en-US" b="1" dirty="0">
              <a:latin typeface="Arial" panose="020B0604020202020204" pitchFamily="34" charset="0"/>
            </a:endParaRPr>
          </a:p>
        </p:txBody>
      </p:sp>
      <p:sp>
        <p:nvSpPr>
          <p:cNvPr id="657417" name="Rectangle 9"/>
          <p:cNvSpPr>
            <a:spLocks noChangeArrowheads="1"/>
          </p:cNvSpPr>
          <p:nvPr/>
        </p:nvSpPr>
        <p:spPr bwMode="auto">
          <a:xfrm>
            <a:off x="900113" y="1449388"/>
            <a:ext cx="3783013" cy="22796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Easy to learn?</a:t>
            </a:r>
            <a:endPar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endPar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Easy to use?</a:t>
            </a:r>
            <a:endPar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endPar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r>
              <a:rPr kumimoji="0" lang="en-US" altLang="zh-CN"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Easy to understand?</a:t>
            </a:r>
            <a:endParaRPr kumimoji="0" lang="en-US" altLang="ja-JP"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en-US" altLang="ja-JP" sz="24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pic>
        <p:nvPicPr>
          <p:cNvPr id="401413" name="Picture 10"/>
          <p:cNvPicPr/>
          <p:nvPr/>
        </p:nvPicPr>
        <p:blipFill>
          <a:blip r:embed="rId1"/>
          <a:stretch>
            <a:fillRect/>
          </a:stretch>
        </p:blipFill>
        <p:spPr>
          <a:xfrm>
            <a:off x="5040313" y="1484313"/>
            <a:ext cx="3133725" cy="2940050"/>
          </a:xfrm>
          <a:prstGeom prst="rect">
            <a:avLst/>
          </a:prstGeom>
          <a:noFill/>
          <a:ln w="12700">
            <a:noFill/>
          </a:ln>
        </p:spPr>
      </p:pic>
      <p:sp>
        <p:nvSpPr>
          <p:cNvPr id="401414" name="Text Box 11"/>
          <p:cNvSpPr txBox="1"/>
          <p:nvPr/>
        </p:nvSpPr>
        <p:spPr>
          <a:xfrm>
            <a:off x="142875" y="836613"/>
            <a:ext cx="8202613" cy="457200"/>
          </a:xfrm>
          <a:prstGeom prst="rect">
            <a:avLst/>
          </a:prstGeom>
          <a:noFill/>
          <a:ln w="9525">
            <a:noFill/>
          </a:ln>
        </p:spPr>
        <p:txBody>
          <a:bodyPr wrap="none">
            <a:spAutoFit/>
          </a:bodyPr>
          <a:p>
            <a:pPr eaLnBrk="0" hangingPunct="0"/>
            <a:r>
              <a:rPr lang="en-US" altLang="zh-CN" sz="2400">
                <a:solidFill>
                  <a:srgbClr val="FF0000"/>
                </a:solidFill>
                <a:latin typeface="Arial" panose="020B0604020202020204" pitchFamily="34" charset="0"/>
              </a:rPr>
              <a:t>Design of the interface between a human and the computer</a:t>
            </a:r>
            <a:endParaRPr lang="en-US" altLang="ja-JP" sz="2400">
              <a:solidFill>
                <a:srgbClr val="FF0000"/>
              </a:solidFill>
              <a:latin typeface="Arial" panose="020B0604020202020204" pitchFamily="34"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034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03459" name="Rectangle 7"/>
          <p:cNvSpPr>
            <a:spLocks noRot="1"/>
          </p:cNvSpPr>
          <p:nvPr/>
        </p:nvSpPr>
        <p:spPr>
          <a:xfrm>
            <a:off x="0" y="0"/>
            <a:ext cx="6477000" cy="765175"/>
          </a:xfrm>
          <a:prstGeom prst="rect">
            <a:avLst/>
          </a:prstGeom>
          <a:noFill/>
          <a:ln w="12700">
            <a:noFill/>
          </a:ln>
        </p:spPr>
        <p:txBody>
          <a:bodyPr lIns="90487" tIns="44450" rIns="90487" bIns="44450" anchor="ctr" anchorCtr="0"/>
          <a:p>
            <a:pPr eaLnBrk="0" hangingPunct="0"/>
            <a:r>
              <a:rPr lang="en-US" altLang="zh-CN" b="1">
                <a:latin typeface="Arial" panose="020B0604020202020204" pitchFamily="34" charset="0"/>
              </a:rPr>
              <a:t>User </a:t>
            </a:r>
            <a:r>
              <a:rPr lang="en-US" altLang="ja-JP" b="1">
                <a:latin typeface="Arial" panose="020B0604020202020204" pitchFamily="34" charset="0"/>
              </a:rPr>
              <a:t>Interface Design</a:t>
            </a:r>
            <a:endParaRPr lang="en-US" altLang="ja-JP" b="1">
              <a:latin typeface="Arial" panose="020B0604020202020204" pitchFamily="34" charset="0"/>
            </a:endParaRPr>
          </a:p>
        </p:txBody>
      </p:sp>
      <p:sp>
        <p:nvSpPr>
          <p:cNvPr id="659464" name="Rectangle 8"/>
          <p:cNvSpPr>
            <a:spLocks noChangeArrowheads="1"/>
          </p:cNvSpPr>
          <p:nvPr/>
        </p:nvSpPr>
        <p:spPr bwMode="auto">
          <a:xfrm>
            <a:off x="323850" y="1052513"/>
            <a:ext cx="6156325" cy="341249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7" tIns="44450" rIns="90487" bIns="44450">
            <a:spAutoFit/>
          </a:bodyPr>
          <a:p>
            <a:pPr eaLnBrk="0" hangingPunct="0"/>
            <a:r>
              <a:rPr lang="en-US" altLang="ja-JP" sz="2400" b="1" i="1" u="sng">
                <a:effectLst>
                  <a:outerShdw blurRad="38100" dist="38100" dir="2700000">
                    <a:srgbClr val="C0C0C0"/>
                  </a:outerShdw>
                </a:effectLst>
                <a:latin typeface="Helvetica" charset="0"/>
                <a:sym typeface="MS PGothic" panose="020B0600070205080204" pitchFamily="34" charset="-128"/>
              </a:rPr>
              <a:t>Typical Design Errors</a:t>
            </a:r>
            <a:endParaRPr lang="en-US" altLang="zh-CN" sz="2400" b="1" i="1" u="sng">
              <a:effectLst>
                <a:outerShdw blurRad="38100" dist="38100" dir="2700000">
                  <a:srgbClr val="C0C0C0"/>
                </a:outerShdw>
              </a:effectLst>
              <a:latin typeface="Helvetica" charset="0"/>
              <a:sym typeface="MS PGothic" panose="020B0600070205080204" pitchFamily="34" charset="-128"/>
            </a:endParaRPr>
          </a:p>
          <a:p>
            <a:pPr eaLnBrk="0" hangingPunct="0"/>
            <a:endParaRPr lang="en-US" altLang="zh-CN" sz="2400" b="1" i="1" u="sng">
              <a:effectLst>
                <a:outerShdw blurRad="38100" dist="38100" dir="2700000">
                  <a:srgbClr val="C0C0C0"/>
                </a:outerShdw>
              </a:effectLst>
              <a:latin typeface="Helvetica"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lack of consistency</a:t>
            </a:r>
            <a:endPar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too much memorization</a:t>
            </a:r>
            <a:endPar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no guidance / help</a:t>
            </a:r>
            <a:endPar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no context sensitivity</a:t>
            </a:r>
            <a:endPar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poor response</a:t>
            </a:r>
            <a:endPar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en-US" altLang="zh-CN" sz="2400" b="1">
                <a:effectLst>
                  <a:outerShdw blurRad="38100" dist="38100" dir="2700000">
                    <a:srgbClr val="C0C0C0"/>
                  </a:outerShdw>
                </a:effectLst>
                <a:latin typeface="Arial" panose="020B0604020202020204" pitchFamily="34" charset="0"/>
                <a:sym typeface="MS PGothic" panose="020B0600070205080204" pitchFamily="34" charset="-128"/>
              </a:rPr>
              <a:t> </a:t>
            </a:r>
            <a:r>
              <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rPr>
              <a:t>Arcane/unfriendly</a:t>
            </a:r>
            <a:endParaRPr lang="en-US" altLang="ja-JP" sz="2400" b="1">
              <a:effectLst>
                <a:outerShdw blurRad="38100" dist="38100" dir="2700000">
                  <a:srgbClr val="C0C0C0"/>
                </a:outerShdw>
              </a:effectLst>
              <a:latin typeface="Arial" panose="020B0604020202020204" pitchFamily="34" charset="0"/>
              <a:sym typeface="MS PGothic" panose="020B0600070205080204" pitchFamily="34" charset="-128"/>
            </a:endParaRPr>
          </a:p>
          <a:p>
            <a:pPr marL="342900" indent="-342900" eaLnBrk="0" hangingPunct="0">
              <a:buFont typeface="Wingdings" panose="05000000000000000000" charset="0"/>
              <a:buChar char="n"/>
            </a:pPr>
            <a:endParaRPr lang="en-US" altLang="ja-JP" sz="2400" b="1" i="1" u="sng">
              <a:effectLst>
                <a:outerShdw blurRad="38100" dist="38100" dir="2700000">
                  <a:srgbClr val="C0C0C0"/>
                </a:outerShdw>
              </a:effectLst>
              <a:latin typeface="Helvetica" charset="0"/>
              <a:sym typeface="MS PGothic" panose="020B0600070205080204" pitchFamily="34" charset="-128"/>
            </a:endParaRPr>
          </a:p>
        </p:txBody>
      </p:sp>
      <p:pic>
        <p:nvPicPr>
          <p:cNvPr id="403461" name="Picture 9"/>
          <p:cNvPicPr/>
          <p:nvPr/>
        </p:nvPicPr>
        <p:blipFill>
          <a:blip r:embed="rId1"/>
          <a:stretch>
            <a:fillRect/>
          </a:stretch>
        </p:blipFill>
        <p:spPr>
          <a:xfrm>
            <a:off x="4895850" y="2384425"/>
            <a:ext cx="3035300" cy="2927350"/>
          </a:xfrm>
          <a:prstGeom prst="rect">
            <a:avLst/>
          </a:prstGeom>
          <a:noFill/>
          <a:ln w="12700">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55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055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05507" name="Rectangle 7"/>
          <p:cNvSpPr>
            <a:spLocks noRot="1"/>
          </p:cNvSpPr>
          <p:nvPr/>
        </p:nvSpPr>
        <p:spPr>
          <a:xfrm>
            <a:off x="0" y="0"/>
            <a:ext cx="6477000" cy="765175"/>
          </a:xfrm>
          <a:prstGeom prst="rect">
            <a:avLst/>
          </a:prstGeom>
          <a:noFill/>
          <a:ln w="12700">
            <a:noFill/>
          </a:ln>
        </p:spPr>
        <p:txBody>
          <a:bodyPr lIns="90487" tIns="44450" rIns="90487" bIns="44450" anchor="ctr" anchorCtr="0"/>
          <a:p>
            <a:pPr eaLnBrk="0" hangingPunct="0"/>
            <a:r>
              <a:rPr lang="zh-CN" altLang="en-US" b="1" dirty="0">
                <a:latin typeface="Arial" panose="020B0604020202020204" pitchFamily="34" charset="0"/>
              </a:rPr>
              <a:t>补充</a:t>
            </a:r>
            <a:endParaRPr lang="zh-CN" altLang="en-US" b="1" dirty="0">
              <a:latin typeface="Arial" panose="020B0604020202020204" pitchFamily="34" charset="0"/>
            </a:endParaRPr>
          </a:p>
        </p:txBody>
      </p:sp>
      <p:sp>
        <p:nvSpPr>
          <p:cNvPr id="659464" name="Rectangle 8"/>
          <p:cNvSpPr>
            <a:spLocks noChangeArrowheads="1"/>
          </p:cNvSpPr>
          <p:nvPr/>
        </p:nvSpPr>
        <p:spPr bwMode="auto">
          <a:xfrm>
            <a:off x="323850" y="1052513"/>
            <a:ext cx="7777163" cy="415163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7" tIns="44450" rIns="90487" bIns="44450">
            <a:spAutoFit/>
          </a:bodyPr>
          <a:p>
            <a:pPr eaLnBrk="0" hangingPunct="0"/>
            <a:r>
              <a:rPr lang="en-US" altLang="ja-JP" sz="2400" b="1" i="1" u="sng">
                <a:effectLst>
                  <a:outerShdw blurRad="38100" dist="38100" dir="2700000">
                    <a:srgbClr val="C0C0C0"/>
                  </a:outerShdw>
                </a:effectLst>
                <a:latin typeface="Helvetica" charset="0"/>
                <a:sym typeface="MS PGothic" panose="020B0600070205080204" pitchFamily="34" charset="-128"/>
              </a:rPr>
              <a:t>Typical Design Errors</a:t>
            </a:r>
            <a:endParaRPr lang="en-US" altLang="zh-CN" sz="2400" b="1" i="1" u="sng">
              <a:effectLst>
                <a:outerShdw blurRad="38100" dist="38100" dir="2700000">
                  <a:srgbClr val="C0C0C0"/>
                </a:outerShdw>
              </a:effectLst>
              <a:latin typeface="Helvetica" charset="0"/>
              <a:sym typeface="MS PGothic" panose="020B0600070205080204" pitchFamily="34" charset="-128"/>
            </a:endParaRPr>
          </a:p>
          <a:p>
            <a:pPr eaLnBrk="0" hangingPunct="0"/>
            <a:endParaRPr lang="en-US" altLang="zh-CN" sz="2400" b="1" i="1" u="sng">
              <a:effectLst>
                <a:outerShdw blurRad="38100" dist="38100" dir="2700000">
                  <a:srgbClr val="C0C0C0"/>
                </a:outerShdw>
              </a:effectLst>
              <a:latin typeface="Helvetica" charset="0"/>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窗口风格不一致</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提示说明不一致  （</a:t>
            </a:r>
            <a:r>
              <a:rPr lang="en-US" altLang="zh-CN" sz="2400" b="1">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OK</a:t>
            </a: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，确定</a:t>
            </a:r>
            <a:r>
              <a:rPr lang="en-US" altLang="zh-CN" sz="2400" b="1">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t>
            </a: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不简洁，不容易操作</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记忆，取消、重做</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提示，帮助，操作指南</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系统响应（快慢无所谓，要有进度显示）</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友好</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800100" lvl="1" indent="-342900" eaLnBrk="0" hangingPunct="0">
              <a:buClr>
                <a:schemeClr val="folHlink"/>
              </a:buClr>
              <a:buFont typeface="Wingdings" panose="05000000000000000000" charset="0"/>
              <a:buChar char="n"/>
            </a:pPr>
            <a:r>
              <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rPr>
              <a:t>。。。</a:t>
            </a:r>
            <a:endParaRPr lang="zh-CN" altLang="en-US" sz="2400" b="1" dirty="0">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a:p>
            <a:pPr marL="342900" indent="-342900" eaLnBrk="0" hangingPunct="0">
              <a:buFont typeface="Wingdings" panose="05000000000000000000" charset="0"/>
              <a:buChar char="n"/>
            </a:pPr>
            <a:endParaRPr lang="en-US" altLang="ja-JP" sz="2400" b="1" i="1" u="sng">
              <a:effectLst>
                <a:outerShdw blurRad="38100" dist="38100" dir="2700000">
                  <a:srgbClr val="C0C0C0"/>
                </a:outerShdw>
              </a:effectLst>
              <a:latin typeface="宋体" panose="02010600030101010101" pitchFamily="2" charset="-122"/>
              <a:ea typeface="宋体" panose="02010600030101010101" pitchFamily="2" charset="-122"/>
              <a:sym typeface="MS PGothic" panose="020B0600070205080204" pitchFamily="34" charset="-128"/>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75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075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07555" name="Rectangle 7"/>
          <p:cNvSpPr>
            <a:spLocks noRot="1"/>
          </p:cNvSpPr>
          <p:nvPr/>
        </p:nvSpPr>
        <p:spPr>
          <a:xfrm>
            <a:off x="0" y="0"/>
            <a:ext cx="3894138" cy="800100"/>
          </a:xfrm>
          <a:prstGeom prst="rect">
            <a:avLst/>
          </a:prstGeom>
          <a:noFill/>
          <a:ln w="9525">
            <a:noFill/>
          </a:ln>
        </p:spPr>
        <p:txBody>
          <a:bodyPr anchor="ctr" anchorCtr="0"/>
          <a:p>
            <a:pPr eaLnBrk="0" hangingPunct="0"/>
            <a:r>
              <a:rPr lang="en-US" altLang="zh-CN" b="1">
                <a:latin typeface="Arial" panose="020B0604020202020204" pitchFamily="34" charset="0"/>
              </a:rPr>
              <a:t>12.2 </a:t>
            </a:r>
            <a:r>
              <a:rPr lang="en-US" altLang="ja-JP" b="1">
                <a:latin typeface="Arial" panose="020B0604020202020204" pitchFamily="34" charset="0"/>
              </a:rPr>
              <a:t>Golden Rules</a:t>
            </a:r>
            <a:endParaRPr lang="en-US" altLang="ja-JP" b="1">
              <a:latin typeface="Arial" panose="020B0604020202020204" pitchFamily="34" charset="0"/>
            </a:endParaRPr>
          </a:p>
        </p:txBody>
      </p:sp>
      <p:sp>
        <p:nvSpPr>
          <p:cNvPr id="407556" name="Rectangle 8"/>
          <p:cNvSpPr>
            <a:spLocks noRot="1"/>
          </p:cNvSpPr>
          <p:nvPr/>
        </p:nvSpPr>
        <p:spPr>
          <a:xfrm>
            <a:off x="358775" y="1089025"/>
            <a:ext cx="8497888" cy="4535488"/>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a:latin typeface="Arial" panose="020B0604020202020204" pitchFamily="34" charset="0"/>
              </a:rPr>
              <a:t>Place the user in control</a:t>
            </a:r>
            <a:endParaRPr lang="en-US" altLang="zh-CN">
              <a:latin typeface="Arial" panose="020B0604020202020204" pitchFamily="34" charset="0"/>
            </a:endParaRPr>
          </a:p>
          <a:p>
            <a:pPr marL="342900" indent="-342900" eaLnBrk="0" hangingPunct="0">
              <a:spcBef>
                <a:spcPct val="20000"/>
              </a:spcBef>
              <a:buClr>
                <a:srgbClr val="52A930"/>
              </a:buClr>
            </a:pPr>
            <a:r>
              <a:rPr lang="en-US" altLang="zh-CN">
                <a:latin typeface="Arial" panose="020B0604020202020204" pitchFamily="34" charset="0"/>
              </a:rPr>
              <a:t>   </a:t>
            </a:r>
            <a:r>
              <a:rPr lang="en-US" altLang="ja-JP">
                <a:latin typeface="Arial" panose="020B0604020202020204" pitchFamily="34" charset="0"/>
              </a:rPr>
              <a:t>-</a:t>
            </a:r>
            <a:r>
              <a:rPr lang="zh-CN" altLang="en-US" dirty="0">
                <a:latin typeface="Arial" panose="020B0604020202020204" pitchFamily="34" charset="0"/>
              </a:rPr>
              <a:t>用户操作控制</a:t>
            </a:r>
            <a:endParaRPr lang="en-US" altLang="zh-CN">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a:latin typeface="Arial" panose="020B0604020202020204" pitchFamily="34" charset="0"/>
              </a:rPr>
              <a:t>Reduce the user</a:t>
            </a:r>
            <a:r>
              <a:rPr lang="en-US" altLang="ja-JP">
                <a:latin typeface="Palatino" pitchFamily="-128" charset="0"/>
              </a:rPr>
              <a:t>’</a:t>
            </a:r>
            <a:r>
              <a:rPr lang="en-US" altLang="ja-JP">
                <a:latin typeface="Arial" panose="020B0604020202020204" pitchFamily="34" charset="0"/>
              </a:rPr>
              <a:t>s memory load</a:t>
            </a:r>
            <a:endParaRPr lang="en-US" altLang="zh-CN">
              <a:latin typeface="Arial" panose="020B0604020202020204" pitchFamily="34" charset="0"/>
            </a:endParaRPr>
          </a:p>
          <a:p>
            <a:pPr marL="342900" indent="-342900" eaLnBrk="0" hangingPunct="0">
              <a:spcBef>
                <a:spcPct val="20000"/>
              </a:spcBef>
              <a:buClr>
                <a:srgbClr val="52A930"/>
              </a:buClr>
            </a:pPr>
            <a:r>
              <a:rPr lang="en-US" altLang="zh-CN">
                <a:latin typeface="Arial" panose="020B0604020202020204" pitchFamily="34" charset="0"/>
              </a:rPr>
              <a:t>   -</a:t>
            </a:r>
            <a:r>
              <a:rPr lang="zh-CN" altLang="en-US" dirty="0">
                <a:latin typeface="Arial" panose="020B0604020202020204" pitchFamily="34" charset="0"/>
              </a:rPr>
              <a:t>减少用户的记忆负担</a:t>
            </a:r>
            <a:endParaRPr lang="en-US" altLang="zh-CN">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a:latin typeface="Arial" panose="020B0604020202020204" pitchFamily="34" charset="0"/>
              </a:rPr>
              <a:t>Make the interface consistent</a:t>
            </a:r>
            <a:endParaRPr lang="en-US" altLang="zh-CN">
              <a:latin typeface="Arial" panose="020B0604020202020204" pitchFamily="34" charset="0"/>
            </a:endParaRPr>
          </a:p>
          <a:p>
            <a:pPr marL="342900" indent="-342900" eaLnBrk="0" hangingPunct="0">
              <a:spcBef>
                <a:spcPct val="20000"/>
              </a:spcBef>
              <a:buClr>
                <a:srgbClr val="52A930"/>
              </a:buClr>
            </a:pPr>
            <a:r>
              <a:rPr lang="en-US" altLang="zh-CN">
                <a:latin typeface="Arial" panose="020B0604020202020204" pitchFamily="34" charset="0"/>
              </a:rPr>
              <a:t>   -</a:t>
            </a:r>
            <a:r>
              <a:rPr lang="zh-CN" altLang="en-US" dirty="0">
                <a:latin typeface="Arial" panose="020B0604020202020204" pitchFamily="34" charset="0"/>
              </a:rPr>
              <a:t>保持界面一致</a:t>
            </a:r>
            <a:endParaRPr lang="en-US" altLang="ja-JP">
              <a:latin typeface="Arial" panose="020B0604020202020204" pitchFamily="34" charset="0"/>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096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09603" name="Rectangle 7"/>
          <p:cNvSpPr>
            <a:spLocks noRot="1"/>
          </p:cNvSpPr>
          <p:nvPr/>
        </p:nvSpPr>
        <p:spPr>
          <a:xfrm>
            <a:off x="0" y="0"/>
            <a:ext cx="7038975" cy="800100"/>
          </a:xfrm>
          <a:prstGeom prst="rect">
            <a:avLst/>
          </a:prstGeom>
          <a:noFill/>
          <a:ln w="9525">
            <a:noFill/>
          </a:ln>
        </p:spPr>
        <p:txBody>
          <a:bodyPr anchor="ctr" anchorCtr="0"/>
          <a:p>
            <a:pPr eaLnBrk="0" hangingPunct="0"/>
            <a:r>
              <a:rPr lang="en-US" altLang="zh-CN" b="1">
                <a:latin typeface="Arial" panose="020B0604020202020204" pitchFamily="34" charset="0"/>
              </a:rPr>
              <a:t>12.2.1 </a:t>
            </a:r>
            <a:r>
              <a:rPr lang="en-US" altLang="ja-JP" b="1">
                <a:latin typeface="Arial" panose="020B0604020202020204" pitchFamily="34" charset="0"/>
              </a:rPr>
              <a:t>Place the User in Control</a:t>
            </a:r>
            <a:r>
              <a:rPr lang="en-US" altLang="zh-CN" b="1">
                <a:latin typeface="Arial" panose="020B0604020202020204" pitchFamily="34" charset="0"/>
              </a:rPr>
              <a:t>-1</a:t>
            </a:r>
            <a:endParaRPr lang="en-US" altLang="ja-JP" b="1">
              <a:latin typeface="Arial" panose="020B0604020202020204" pitchFamily="34" charset="0"/>
            </a:endParaRPr>
          </a:p>
        </p:txBody>
      </p:sp>
      <p:sp>
        <p:nvSpPr>
          <p:cNvPr id="663560" name="Text Box 8"/>
          <p:cNvSpPr txBox="1">
            <a:spLocks noChangeArrowheads="1"/>
          </p:cNvSpPr>
          <p:nvPr/>
        </p:nvSpPr>
        <p:spPr bwMode="auto">
          <a:xfrm>
            <a:off x="287338" y="873125"/>
            <a:ext cx="8461375"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Define interaction modes in a way that does not force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 user into</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unnecessary or undesired actions.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不要引导（强迫）用户进入一些不需操作或不喜欢的地方</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例：网络的弹出广告</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Provide for flexible interaction.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提供灵活的交互</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Allow user interaction to be </a:t>
            </a:r>
            <a:r>
              <a:rPr kumimoji="0" lang="en-US" altLang="ja-JP" sz="2400" b="1" i="1"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interruptible and undoable</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允许用户中断、取消交互操作</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Streamline interaction as skill levels advance and allow</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the interaction to be </a:t>
            </a:r>
            <a:r>
              <a:rPr kumimoji="0" lang="en-US" altLang="ja-JP" sz="2400" b="1" i="1"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customized</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用户自定义交互和角色</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22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2227" name="Rectangle 32"/>
          <p:cNvSpPr>
            <a:spLocks noRot="1"/>
          </p:cNvSpPr>
          <p:nvPr/>
        </p:nvSpPr>
        <p:spPr>
          <a:xfrm>
            <a:off x="0" y="0"/>
            <a:ext cx="4614863" cy="538163"/>
          </a:xfrm>
          <a:prstGeom prst="rect">
            <a:avLst/>
          </a:prstGeom>
          <a:noFill/>
          <a:ln w="12700">
            <a:noFill/>
          </a:ln>
        </p:spPr>
        <p:txBody>
          <a:bodyPr wrap="none" lIns="63500" tIns="25400" rIns="63500" bIns="25400">
            <a:spAutoFit/>
          </a:bodyPr>
          <a:p>
            <a:pPr eaLnBrk="0" hangingPunct="0"/>
            <a:r>
              <a:rPr lang="en-US" altLang="ja-JP" b="1">
                <a:latin typeface="Arial" panose="020B0604020202020204" pitchFamily="34" charset="0"/>
              </a:rPr>
              <a:t>Procedural Abstraction</a:t>
            </a:r>
            <a:endParaRPr lang="en-US" altLang="ja-JP" b="1">
              <a:latin typeface="Arial" panose="020B0604020202020204" pitchFamily="34" charset="0"/>
            </a:endParaRPr>
          </a:p>
        </p:txBody>
      </p:sp>
      <p:grpSp>
        <p:nvGrpSpPr>
          <p:cNvPr id="52228" name="Group 65"/>
          <p:cNvGrpSpPr/>
          <p:nvPr/>
        </p:nvGrpSpPr>
        <p:grpSpPr>
          <a:xfrm>
            <a:off x="1562100" y="1357313"/>
            <a:ext cx="6199188" cy="3605212"/>
            <a:chOff x="984" y="855"/>
            <a:chExt cx="3905" cy="2271"/>
          </a:xfrm>
        </p:grpSpPr>
        <p:sp>
          <p:nvSpPr>
            <p:cNvPr id="52229" name="Line 33"/>
            <p:cNvSpPr/>
            <p:nvPr/>
          </p:nvSpPr>
          <p:spPr>
            <a:xfrm flipV="1">
              <a:off x="2152" y="2017"/>
              <a:ext cx="600" cy="50"/>
            </a:xfrm>
            <a:prstGeom prst="line">
              <a:avLst/>
            </a:prstGeom>
            <a:ln w="76200" cap="flat" cmpd="sng">
              <a:solidFill>
                <a:schemeClr val="tx1"/>
              </a:solidFill>
              <a:prstDash val="solid"/>
              <a:headEnd type="none" w="med" len="med"/>
              <a:tailEnd type="triangle" w="med" len="med"/>
            </a:ln>
          </p:spPr>
        </p:sp>
        <p:sp>
          <p:nvSpPr>
            <p:cNvPr id="52230" name="Rectangle 34"/>
            <p:cNvSpPr/>
            <p:nvPr/>
          </p:nvSpPr>
          <p:spPr>
            <a:xfrm>
              <a:off x="984" y="922"/>
              <a:ext cx="1088" cy="1962"/>
            </a:xfrm>
            <a:prstGeom prst="rect">
              <a:avLst/>
            </a:prstGeom>
            <a:solidFill>
              <a:srgbClr val="3E1403"/>
            </a:solidFill>
            <a:ln w="127000">
              <a:noFill/>
            </a:ln>
          </p:spPr>
          <p:txBody>
            <a:bodyPr wrap="none" anchor="ctr" anchorCtr="0"/>
            <a:p>
              <a:pPr eaLnBrk="0" hangingPunct="0"/>
              <a:endParaRPr lang="zh-CN" altLang="en-US" dirty="0">
                <a:latin typeface="Arial" panose="020B0604020202020204" pitchFamily="34" charset="0"/>
              </a:endParaRPr>
            </a:p>
          </p:txBody>
        </p:sp>
        <p:sp>
          <p:nvSpPr>
            <p:cNvPr id="52231" name="Rectangle 35"/>
            <p:cNvSpPr/>
            <p:nvPr/>
          </p:nvSpPr>
          <p:spPr>
            <a:xfrm>
              <a:off x="984" y="923"/>
              <a:ext cx="1088" cy="1961"/>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2232" name="Rectangle 36"/>
            <p:cNvSpPr/>
            <p:nvPr/>
          </p:nvSpPr>
          <p:spPr>
            <a:xfrm>
              <a:off x="1056" y="986"/>
              <a:ext cx="944" cy="1898"/>
            </a:xfrm>
            <a:prstGeom prst="rect">
              <a:avLst/>
            </a:prstGeom>
            <a:noFill/>
            <a:ln w="25400">
              <a:noFill/>
            </a:ln>
          </p:spPr>
          <p:txBody>
            <a:bodyPr wrap="none" anchor="ctr" anchorCtr="0"/>
            <a:p>
              <a:pPr eaLnBrk="0" hangingPunct="0"/>
              <a:endParaRPr lang="zh-CN" altLang="en-US" dirty="0">
                <a:latin typeface="Arial" panose="020B0604020202020204" pitchFamily="34" charset="0"/>
              </a:endParaRPr>
            </a:p>
          </p:txBody>
        </p:sp>
        <p:sp>
          <p:nvSpPr>
            <p:cNvPr id="52233" name="Rectangle 37"/>
            <p:cNvSpPr/>
            <p:nvPr/>
          </p:nvSpPr>
          <p:spPr>
            <a:xfrm>
              <a:off x="1056" y="987"/>
              <a:ext cx="944" cy="1897"/>
            </a:xfrm>
            <a:prstGeom prst="rect">
              <a:avLst/>
            </a:prstGeom>
            <a:solidFill>
              <a:schemeClr val="bg2"/>
            </a:solid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2234" name="Freeform 38"/>
            <p:cNvSpPr/>
            <p:nvPr/>
          </p:nvSpPr>
          <p:spPr>
            <a:xfrm>
              <a:off x="1064" y="993"/>
              <a:ext cx="881" cy="1999"/>
            </a:xfrm>
            <a:custGeom>
              <a:avLst/>
              <a:gdLst/>
              <a:ahLst/>
              <a:cxnLst>
                <a:cxn ang="0">
                  <a:pos x="0" y="0"/>
                </a:cxn>
                <a:cxn ang="0">
                  <a:pos x="0" y="0"/>
                </a:cxn>
                <a:cxn ang="0">
                  <a:pos x="880" y="92"/>
                </a:cxn>
                <a:cxn ang="0">
                  <a:pos x="880" y="1998"/>
                </a:cxn>
                <a:cxn ang="0">
                  <a:pos x="0" y="1906"/>
                </a:cxn>
                <a:cxn ang="0">
                  <a:pos x="0" y="0"/>
                </a:cxn>
              </a:cxnLst>
              <a:pathLst>
                <a:path w="881" h="1999">
                  <a:moveTo>
                    <a:pt x="0" y="0"/>
                  </a:moveTo>
                  <a:lnTo>
                    <a:pt x="0" y="0"/>
                  </a:lnTo>
                  <a:lnTo>
                    <a:pt x="880" y="92"/>
                  </a:lnTo>
                  <a:lnTo>
                    <a:pt x="880" y="1998"/>
                  </a:lnTo>
                  <a:lnTo>
                    <a:pt x="0" y="1906"/>
                  </a:lnTo>
                  <a:lnTo>
                    <a:pt x="0" y="0"/>
                  </a:lnTo>
                </a:path>
              </a:pathLst>
            </a:custGeom>
            <a:noFill/>
            <a:ln w="25400" cap="rnd" cmpd="sng">
              <a:solidFill>
                <a:srgbClr val="000000"/>
              </a:solidFill>
              <a:prstDash val="solid"/>
              <a:round/>
              <a:headEnd type="none" w="med" len="med"/>
              <a:tailEnd type="none" w="med" len="med"/>
            </a:ln>
          </p:spPr>
          <p:txBody>
            <a:bodyPr/>
            <a:p>
              <a:endParaRPr lang="zh-CN" altLang="en-US"/>
            </a:p>
          </p:txBody>
        </p:sp>
        <p:sp>
          <p:nvSpPr>
            <p:cNvPr id="52235" name="Freeform 39"/>
            <p:cNvSpPr/>
            <p:nvPr/>
          </p:nvSpPr>
          <p:spPr>
            <a:xfrm>
              <a:off x="1056" y="986"/>
              <a:ext cx="881" cy="1999"/>
            </a:xfrm>
            <a:custGeom>
              <a:avLst/>
              <a:gdLst/>
              <a:ahLst/>
              <a:cxnLst>
                <a:cxn ang="0">
                  <a:pos x="0" y="0"/>
                </a:cxn>
                <a:cxn ang="0">
                  <a:pos x="880" y="92"/>
                </a:cxn>
                <a:cxn ang="0">
                  <a:pos x="880" y="1998"/>
                </a:cxn>
                <a:cxn ang="0">
                  <a:pos x="0" y="1906"/>
                </a:cxn>
                <a:cxn ang="0">
                  <a:pos x="0" y="0"/>
                </a:cxn>
              </a:cxnLst>
              <a:pathLst>
                <a:path w="881" h="1999">
                  <a:moveTo>
                    <a:pt x="0" y="0"/>
                  </a:moveTo>
                  <a:lnTo>
                    <a:pt x="880" y="92"/>
                  </a:lnTo>
                  <a:lnTo>
                    <a:pt x="880" y="1998"/>
                  </a:lnTo>
                  <a:lnTo>
                    <a:pt x="0" y="1906"/>
                  </a:lnTo>
                  <a:lnTo>
                    <a:pt x="0" y="0"/>
                  </a:lnTo>
                </a:path>
              </a:pathLst>
            </a:custGeom>
            <a:solidFill>
              <a:srgbClr val="712000"/>
            </a:solidFill>
            <a:ln w="25400" cap="rnd" cmpd="sng">
              <a:solidFill>
                <a:srgbClr val="712000"/>
              </a:solidFill>
              <a:prstDash val="solid"/>
              <a:round/>
              <a:headEnd type="none" w="med" len="med"/>
              <a:tailEnd type="none" w="med" len="med"/>
            </a:ln>
          </p:spPr>
          <p:txBody>
            <a:bodyPr/>
            <a:p>
              <a:endParaRPr lang="zh-CN" altLang="en-US"/>
            </a:p>
          </p:txBody>
        </p:sp>
        <p:sp>
          <p:nvSpPr>
            <p:cNvPr id="52236" name="Oval 40"/>
            <p:cNvSpPr/>
            <p:nvPr/>
          </p:nvSpPr>
          <p:spPr>
            <a:xfrm>
              <a:off x="1760" y="1946"/>
              <a:ext cx="80" cy="71"/>
            </a:xfrm>
            <a:prstGeom prst="ellipse">
              <a:avLst/>
            </a:prstGeom>
            <a:solidFill>
              <a:srgbClr val="000000"/>
            </a:solidFill>
            <a:ln w="127000">
              <a:noFill/>
            </a:ln>
          </p:spPr>
          <p:txBody>
            <a:bodyPr wrap="none" anchor="ctr" anchorCtr="0"/>
            <a:p>
              <a:pPr eaLnBrk="0" hangingPunct="0"/>
              <a:endParaRPr lang="zh-CN" altLang="en-US" dirty="0">
                <a:latin typeface="Arial" panose="020B0604020202020204" pitchFamily="34" charset="0"/>
              </a:endParaRPr>
            </a:p>
          </p:txBody>
        </p:sp>
        <p:sp>
          <p:nvSpPr>
            <p:cNvPr id="52237" name="Oval 41"/>
            <p:cNvSpPr/>
            <p:nvPr/>
          </p:nvSpPr>
          <p:spPr>
            <a:xfrm>
              <a:off x="1760" y="1947"/>
              <a:ext cx="80" cy="69"/>
            </a:xfrm>
            <a:prstGeom prst="ellipse">
              <a:avLst/>
            </a:prstGeom>
            <a:noFill/>
            <a:ln w="25400" cap="flat" cmpd="sng">
              <a:solidFill>
                <a:schemeClr val="tx1"/>
              </a:solidFill>
              <a:prstDash val="solid"/>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2238" name="Rectangle 42"/>
            <p:cNvSpPr/>
            <p:nvPr/>
          </p:nvSpPr>
          <p:spPr>
            <a:xfrm>
              <a:off x="1792" y="2010"/>
              <a:ext cx="8" cy="170"/>
            </a:xfrm>
            <a:prstGeom prst="rect">
              <a:avLst/>
            </a:prstGeom>
            <a:solidFill>
              <a:srgbClr val="000000"/>
            </a:solidFill>
            <a:ln w="127000">
              <a:noFill/>
            </a:ln>
          </p:spPr>
          <p:txBody>
            <a:bodyPr wrap="none" anchor="ctr" anchorCtr="0"/>
            <a:p>
              <a:pPr eaLnBrk="0" hangingPunct="0"/>
              <a:endParaRPr lang="zh-CN" altLang="en-US" dirty="0">
                <a:latin typeface="Arial" panose="020B0604020202020204" pitchFamily="34" charset="0"/>
              </a:endParaRPr>
            </a:p>
          </p:txBody>
        </p:sp>
        <p:sp>
          <p:nvSpPr>
            <p:cNvPr id="52239" name="Rectangle 43"/>
            <p:cNvSpPr/>
            <p:nvPr/>
          </p:nvSpPr>
          <p:spPr>
            <a:xfrm>
              <a:off x="1792" y="2011"/>
              <a:ext cx="8" cy="169"/>
            </a:xfrm>
            <a:prstGeom prst="rect">
              <a:avLst/>
            </a:prstGeom>
            <a:no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2240" name="Oval 44"/>
            <p:cNvSpPr/>
            <p:nvPr/>
          </p:nvSpPr>
          <p:spPr>
            <a:xfrm>
              <a:off x="1328" y="1321"/>
              <a:ext cx="160" cy="347"/>
            </a:xfrm>
            <a:prstGeom prst="ellipse">
              <a:avLst/>
            </a:prstGeom>
            <a:solidFill>
              <a:srgbClr val="790015"/>
            </a:solidFill>
            <a:ln w="25400" cap="flat" cmpd="sng">
              <a:solidFill>
                <a:schemeClr val="tx1"/>
              </a:solidFill>
              <a:prstDash val="solid"/>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52241" name="Freeform 45"/>
            <p:cNvSpPr/>
            <p:nvPr/>
          </p:nvSpPr>
          <p:spPr>
            <a:xfrm>
              <a:off x="1248" y="1626"/>
              <a:ext cx="289" cy="712"/>
            </a:xfrm>
            <a:custGeom>
              <a:avLst/>
              <a:gdLst/>
              <a:ahLst/>
              <a:cxnLst>
                <a:cxn ang="0">
                  <a:pos x="0" y="0"/>
                </a:cxn>
                <a:cxn ang="0">
                  <a:pos x="288" y="114"/>
                </a:cxn>
                <a:cxn ang="0">
                  <a:pos x="224" y="711"/>
                </a:cxn>
                <a:cxn ang="0">
                  <a:pos x="48" y="611"/>
                </a:cxn>
                <a:cxn ang="0">
                  <a:pos x="0" y="0"/>
                </a:cxn>
              </a:cxnLst>
              <a:pathLst>
                <a:path w="289" h="712">
                  <a:moveTo>
                    <a:pt x="0" y="0"/>
                  </a:moveTo>
                  <a:lnTo>
                    <a:pt x="288" y="114"/>
                  </a:lnTo>
                  <a:lnTo>
                    <a:pt x="224" y="711"/>
                  </a:lnTo>
                  <a:lnTo>
                    <a:pt x="48" y="611"/>
                  </a:lnTo>
                  <a:lnTo>
                    <a:pt x="0" y="0"/>
                  </a:lnTo>
                </a:path>
              </a:pathLst>
            </a:custGeom>
            <a:solidFill>
              <a:srgbClr val="790015"/>
            </a:solidFill>
            <a:ln w="25400" cap="rnd" cmpd="sng">
              <a:solidFill>
                <a:schemeClr val="tx1"/>
              </a:solidFill>
              <a:prstDash val="solid"/>
              <a:round/>
              <a:headEnd type="none" w="med" len="med"/>
              <a:tailEnd type="none" w="med" len="med"/>
            </a:ln>
          </p:spPr>
          <p:txBody>
            <a:bodyPr/>
            <a:p>
              <a:endParaRPr lang="zh-CN" altLang="en-US"/>
            </a:p>
          </p:txBody>
        </p:sp>
        <p:sp>
          <p:nvSpPr>
            <p:cNvPr id="52242" name="Line 46"/>
            <p:cNvSpPr/>
            <p:nvPr/>
          </p:nvSpPr>
          <p:spPr>
            <a:xfrm>
              <a:off x="1536" y="1755"/>
              <a:ext cx="72" cy="460"/>
            </a:xfrm>
            <a:prstGeom prst="line">
              <a:avLst/>
            </a:prstGeom>
            <a:ln w="25400" cap="flat" cmpd="sng">
              <a:solidFill>
                <a:schemeClr val="tx1"/>
              </a:solidFill>
              <a:prstDash val="solid"/>
              <a:headEnd type="none" w="med" len="med"/>
              <a:tailEnd type="none" w="med" len="med"/>
            </a:ln>
          </p:spPr>
        </p:sp>
        <p:sp>
          <p:nvSpPr>
            <p:cNvPr id="52243" name="Line 47"/>
            <p:cNvSpPr/>
            <p:nvPr/>
          </p:nvSpPr>
          <p:spPr>
            <a:xfrm flipV="1">
              <a:off x="1624" y="2131"/>
              <a:ext cx="160" cy="92"/>
            </a:xfrm>
            <a:prstGeom prst="line">
              <a:avLst/>
            </a:prstGeom>
            <a:ln w="25400" cap="flat" cmpd="sng">
              <a:solidFill>
                <a:schemeClr val="tx1"/>
              </a:solidFill>
              <a:prstDash val="solid"/>
              <a:headEnd type="none" w="med" len="med"/>
              <a:tailEnd type="none" w="med" len="med"/>
            </a:ln>
          </p:spPr>
        </p:sp>
        <p:sp>
          <p:nvSpPr>
            <p:cNvPr id="52244" name="Line 48"/>
            <p:cNvSpPr/>
            <p:nvPr/>
          </p:nvSpPr>
          <p:spPr>
            <a:xfrm flipH="1">
              <a:off x="1128" y="1641"/>
              <a:ext cx="112" cy="304"/>
            </a:xfrm>
            <a:prstGeom prst="line">
              <a:avLst/>
            </a:prstGeom>
            <a:ln w="25400" cap="flat" cmpd="sng">
              <a:solidFill>
                <a:schemeClr val="tx1"/>
              </a:solidFill>
              <a:prstDash val="solid"/>
              <a:headEnd type="none" w="med" len="med"/>
              <a:tailEnd type="none" w="med" len="med"/>
            </a:ln>
          </p:spPr>
        </p:sp>
        <p:sp>
          <p:nvSpPr>
            <p:cNvPr id="52245" name="Line 49"/>
            <p:cNvSpPr/>
            <p:nvPr/>
          </p:nvSpPr>
          <p:spPr>
            <a:xfrm>
              <a:off x="1136" y="1961"/>
              <a:ext cx="144" cy="169"/>
            </a:xfrm>
            <a:prstGeom prst="line">
              <a:avLst/>
            </a:prstGeom>
            <a:ln w="25400" cap="flat" cmpd="sng">
              <a:solidFill>
                <a:schemeClr val="tx1"/>
              </a:solidFill>
              <a:prstDash val="solid"/>
              <a:headEnd type="none" w="med" len="med"/>
              <a:tailEnd type="none" w="med" len="med"/>
            </a:ln>
          </p:spPr>
        </p:sp>
        <p:sp>
          <p:nvSpPr>
            <p:cNvPr id="52246" name="Line 50"/>
            <p:cNvSpPr/>
            <p:nvPr/>
          </p:nvSpPr>
          <p:spPr>
            <a:xfrm>
              <a:off x="1472" y="2345"/>
              <a:ext cx="112" cy="354"/>
            </a:xfrm>
            <a:prstGeom prst="line">
              <a:avLst/>
            </a:prstGeom>
            <a:ln w="25400" cap="flat" cmpd="sng">
              <a:solidFill>
                <a:schemeClr val="tx1"/>
              </a:solidFill>
              <a:prstDash val="solid"/>
              <a:headEnd type="none" w="med" len="med"/>
              <a:tailEnd type="none" w="med" len="med"/>
            </a:ln>
          </p:spPr>
        </p:sp>
        <p:sp>
          <p:nvSpPr>
            <p:cNvPr id="52247" name="Line 51"/>
            <p:cNvSpPr/>
            <p:nvPr/>
          </p:nvSpPr>
          <p:spPr>
            <a:xfrm flipH="1">
              <a:off x="1448" y="2715"/>
              <a:ext cx="144" cy="403"/>
            </a:xfrm>
            <a:prstGeom prst="line">
              <a:avLst/>
            </a:prstGeom>
            <a:ln w="25400" cap="flat" cmpd="sng">
              <a:solidFill>
                <a:schemeClr val="tx1"/>
              </a:solidFill>
              <a:prstDash val="solid"/>
              <a:headEnd type="none" w="med" len="med"/>
              <a:tailEnd type="none" w="med" len="med"/>
            </a:ln>
          </p:spPr>
        </p:sp>
        <p:sp>
          <p:nvSpPr>
            <p:cNvPr id="52248" name="Line 52"/>
            <p:cNvSpPr/>
            <p:nvPr/>
          </p:nvSpPr>
          <p:spPr>
            <a:xfrm flipV="1">
              <a:off x="1448" y="3098"/>
              <a:ext cx="40" cy="28"/>
            </a:xfrm>
            <a:prstGeom prst="line">
              <a:avLst/>
            </a:prstGeom>
            <a:ln w="25400" cap="flat" cmpd="sng">
              <a:solidFill>
                <a:schemeClr val="tx1"/>
              </a:solidFill>
              <a:prstDash val="solid"/>
              <a:headEnd type="none" w="med" len="med"/>
              <a:tailEnd type="none" w="med" len="med"/>
            </a:ln>
          </p:spPr>
        </p:sp>
        <p:sp>
          <p:nvSpPr>
            <p:cNvPr id="52249" name="Line 53"/>
            <p:cNvSpPr/>
            <p:nvPr/>
          </p:nvSpPr>
          <p:spPr>
            <a:xfrm>
              <a:off x="1296" y="2245"/>
              <a:ext cx="56" cy="383"/>
            </a:xfrm>
            <a:prstGeom prst="line">
              <a:avLst/>
            </a:prstGeom>
            <a:ln w="25400" cap="flat" cmpd="sng">
              <a:solidFill>
                <a:schemeClr val="tx1"/>
              </a:solidFill>
              <a:prstDash val="solid"/>
              <a:headEnd type="none" w="med" len="med"/>
              <a:tailEnd type="none" w="med" len="med"/>
            </a:ln>
          </p:spPr>
        </p:sp>
        <p:sp>
          <p:nvSpPr>
            <p:cNvPr id="52250" name="Line 54"/>
            <p:cNvSpPr/>
            <p:nvPr/>
          </p:nvSpPr>
          <p:spPr>
            <a:xfrm flipH="1">
              <a:off x="1096" y="2644"/>
              <a:ext cx="264" cy="353"/>
            </a:xfrm>
            <a:prstGeom prst="line">
              <a:avLst/>
            </a:prstGeom>
            <a:ln w="25400" cap="flat" cmpd="sng">
              <a:solidFill>
                <a:schemeClr val="tx1"/>
              </a:solidFill>
              <a:prstDash val="solid"/>
              <a:headEnd type="none" w="med" len="med"/>
              <a:tailEnd type="none" w="med" len="med"/>
            </a:ln>
          </p:spPr>
        </p:sp>
        <p:sp>
          <p:nvSpPr>
            <p:cNvPr id="52251" name="Line 55"/>
            <p:cNvSpPr/>
            <p:nvPr/>
          </p:nvSpPr>
          <p:spPr>
            <a:xfrm flipV="1">
              <a:off x="1104" y="2991"/>
              <a:ext cx="48" cy="14"/>
            </a:xfrm>
            <a:prstGeom prst="line">
              <a:avLst/>
            </a:prstGeom>
            <a:ln w="25400" cap="flat" cmpd="sng">
              <a:solidFill>
                <a:schemeClr val="tx1"/>
              </a:solidFill>
              <a:prstDash val="solid"/>
              <a:headEnd type="none" w="med" len="med"/>
              <a:tailEnd type="none" w="med" len="med"/>
            </a:ln>
          </p:spPr>
        </p:sp>
        <p:sp>
          <p:nvSpPr>
            <p:cNvPr id="52252" name="AutoShape 56"/>
            <p:cNvSpPr/>
            <p:nvPr/>
          </p:nvSpPr>
          <p:spPr>
            <a:xfrm>
              <a:off x="2864" y="872"/>
              <a:ext cx="1744" cy="1550"/>
            </a:xfrm>
            <a:prstGeom prst="roundRect">
              <a:avLst>
                <a:gd name="adj" fmla="val 6616"/>
              </a:avLst>
            </a:prstGeom>
            <a:solidFill>
              <a:srgbClr val="FFFFFF"/>
            </a:solidFill>
            <a:ln w="12700">
              <a:noFill/>
            </a:ln>
          </p:spPr>
          <p:txBody>
            <a:bodyPr wrap="none" anchor="ctr" anchorCtr="0"/>
            <a:p>
              <a:pPr eaLnBrk="0" hangingPunct="0"/>
              <a:endParaRPr lang="zh-CN" altLang="en-US" dirty="0">
                <a:latin typeface="Arial" panose="020B0604020202020204" pitchFamily="34" charset="0"/>
              </a:endParaRPr>
            </a:p>
          </p:txBody>
        </p:sp>
        <p:sp>
          <p:nvSpPr>
            <p:cNvPr id="52253" name="AutoShape 57"/>
            <p:cNvSpPr/>
            <p:nvPr/>
          </p:nvSpPr>
          <p:spPr>
            <a:xfrm>
              <a:off x="2856" y="865"/>
              <a:ext cx="1760" cy="1564"/>
            </a:xfrm>
            <a:prstGeom prst="roundRect">
              <a:avLst>
                <a:gd name="adj" fmla="val 7005"/>
              </a:avLst>
            </a:prstGeom>
            <a:solidFill>
              <a:schemeClr val="folHlink"/>
            </a:solidFill>
            <a:ln w="254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52254" name="Line 58"/>
            <p:cNvSpPr/>
            <p:nvPr/>
          </p:nvSpPr>
          <p:spPr>
            <a:xfrm>
              <a:off x="2864" y="1128"/>
              <a:ext cx="1720" cy="0"/>
            </a:xfrm>
            <a:prstGeom prst="line">
              <a:avLst/>
            </a:prstGeom>
            <a:ln w="25400" cap="flat" cmpd="sng">
              <a:solidFill>
                <a:schemeClr val="tx1"/>
              </a:solidFill>
              <a:prstDash val="solid"/>
              <a:headEnd type="none" w="med" len="med"/>
              <a:tailEnd type="none" w="med" len="med"/>
            </a:ln>
          </p:spPr>
        </p:sp>
        <p:sp>
          <p:nvSpPr>
            <p:cNvPr id="448571" name="Rectangle 59"/>
            <p:cNvSpPr>
              <a:spLocks noChangeArrowheads="1"/>
            </p:cNvSpPr>
            <p:nvPr/>
          </p:nvSpPr>
          <p:spPr bwMode="auto">
            <a:xfrm>
              <a:off x="2983" y="855"/>
              <a:ext cx="541"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4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open</a:t>
              </a:r>
              <a:endParaRPr kumimoji="0" lang="en-US" altLang="ja-JP" sz="24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52256" name="Line 60"/>
            <p:cNvSpPr/>
            <p:nvPr/>
          </p:nvSpPr>
          <p:spPr>
            <a:xfrm flipH="1">
              <a:off x="2816" y="2203"/>
              <a:ext cx="592" cy="538"/>
            </a:xfrm>
            <a:prstGeom prst="line">
              <a:avLst/>
            </a:prstGeom>
            <a:ln w="25400" cap="flat" cmpd="sng">
              <a:solidFill>
                <a:schemeClr val="tx1"/>
              </a:solidFill>
              <a:prstDash val="solid"/>
              <a:headEnd type="none" w="med" len="med"/>
              <a:tailEnd type="none" w="med" len="med"/>
            </a:ln>
          </p:spPr>
        </p:sp>
        <p:sp>
          <p:nvSpPr>
            <p:cNvPr id="52257" name="Rectangle 61"/>
            <p:cNvSpPr/>
            <p:nvPr/>
          </p:nvSpPr>
          <p:spPr>
            <a:xfrm>
              <a:off x="2223" y="2711"/>
              <a:ext cx="2666" cy="229"/>
            </a:xfrm>
            <a:prstGeom prst="rect">
              <a:avLst/>
            </a:prstGeom>
            <a:noFill/>
            <a:ln w="25400">
              <a:noFill/>
            </a:ln>
          </p:spPr>
          <p:txBody>
            <a:bodyPr wrap="none" lIns="90487" tIns="44450" rIns="90487" bIns="44450">
              <a:spAutoFit/>
            </a:bodyPr>
            <a:p>
              <a:pPr eaLnBrk="0" hangingPunct="0"/>
              <a:r>
                <a:rPr lang="en-US" altLang="ja-JP" sz="1800">
                  <a:latin typeface="Helvetica" charset="0"/>
                </a:rPr>
                <a:t>implemented with a "knowledge" of the  </a:t>
              </a:r>
              <a:endParaRPr lang="en-US" altLang="ja-JP" sz="1800">
                <a:latin typeface="Helvetica" charset="0"/>
              </a:endParaRPr>
            </a:p>
          </p:txBody>
        </p:sp>
        <p:sp>
          <p:nvSpPr>
            <p:cNvPr id="52258" name="Rectangle 62"/>
            <p:cNvSpPr/>
            <p:nvPr/>
          </p:nvSpPr>
          <p:spPr>
            <a:xfrm>
              <a:off x="2231" y="2875"/>
              <a:ext cx="2315" cy="229"/>
            </a:xfrm>
            <a:prstGeom prst="rect">
              <a:avLst/>
            </a:prstGeom>
            <a:noFill/>
            <a:ln w="25400">
              <a:noFill/>
            </a:ln>
          </p:spPr>
          <p:txBody>
            <a:bodyPr wrap="none" lIns="90487" tIns="44450" rIns="90487" bIns="44450">
              <a:spAutoFit/>
            </a:bodyPr>
            <a:p>
              <a:pPr eaLnBrk="0" hangingPunct="0"/>
              <a:r>
                <a:rPr lang="en-US" altLang="ja-JP" sz="1800">
                  <a:latin typeface="Helvetica" charset="0"/>
                </a:rPr>
                <a:t>object that is associated with enter</a:t>
              </a:r>
              <a:endParaRPr lang="en-US" altLang="ja-JP" sz="1800">
                <a:latin typeface="Helvetica" charset="0"/>
              </a:endParaRPr>
            </a:p>
          </p:txBody>
        </p:sp>
        <p:sp>
          <p:nvSpPr>
            <p:cNvPr id="448575" name="Rectangle 63"/>
            <p:cNvSpPr>
              <a:spLocks noChangeArrowheads="1"/>
            </p:cNvSpPr>
            <p:nvPr/>
          </p:nvSpPr>
          <p:spPr bwMode="auto">
            <a:xfrm>
              <a:off x="3175" y="1367"/>
              <a:ext cx="1099"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details of enter </a:t>
              </a:r>
              <a:endPar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48576" name="Rectangle 64"/>
            <p:cNvSpPr>
              <a:spLocks noChangeArrowheads="1"/>
            </p:cNvSpPr>
            <p:nvPr/>
          </p:nvSpPr>
          <p:spPr bwMode="auto">
            <a:xfrm>
              <a:off x="3175" y="1495"/>
              <a:ext cx="706"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algorithm</a:t>
              </a:r>
              <a:endParaRPr kumimoji="0" lang="en-US" altLang="ja-JP" sz="1800" b="0" i="0" u="none" strike="noStrike" kern="1200" cap="none" spc="0" normalizeH="0" baseline="0" noProof="0">
                <a:ln>
                  <a:noFill/>
                </a:ln>
                <a:solidFill>
                  <a:srgbClr val="AD278D"/>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16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16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11651" name="Rectangle 7"/>
          <p:cNvSpPr>
            <a:spLocks noRot="1"/>
          </p:cNvSpPr>
          <p:nvPr/>
        </p:nvSpPr>
        <p:spPr>
          <a:xfrm>
            <a:off x="0" y="0"/>
            <a:ext cx="7038975" cy="800100"/>
          </a:xfrm>
          <a:prstGeom prst="rect">
            <a:avLst/>
          </a:prstGeom>
          <a:noFill/>
          <a:ln w="9525">
            <a:noFill/>
          </a:ln>
        </p:spPr>
        <p:txBody>
          <a:bodyPr anchor="ctr" anchorCtr="0"/>
          <a:p>
            <a:pPr eaLnBrk="0" hangingPunct="0"/>
            <a:r>
              <a:rPr lang="en-US" altLang="zh-CN" b="1">
                <a:latin typeface="Arial" panose="020B0604020202020204" pitchFamily="34" charset="0"/>
              </a:rPr>
              <a:t>12.2.1 </a:t>
            </a:r>
            <a:r>
              <a:rPr lang="en-US" altLang="ja-JP" b="1">
                <a:latin typeface="Arial" panose="020B0604020202020204" pitchFamily="34" charset="0"/>
              </a:rPr>
              <a:t>Place the User in Control</a:t>
            </a:r>
            <a:r>
              <a:rPr lang="en-US" altLang="zh-CN" b="1">
                <a:latin typeface="Arial" panose="020B0604020202020204" pitchFamily="34" charset="0"/>
              </a:rPr>
              <a:t>-2</a:t>
            </a:r>
            <a:endParaRPr lang="en-US" altLang="ja-JP" b="1">
              <a:latin typeface="Arial" panose="020B0604020202020204" pitchFamily="34" charset="0"/>
            </a:endParaRPr>
          </a:p>
        </p:txBody>
      </p:sp>
      <p:sp>
        <p:nvSpPr>
          <p:cNvPr id="663560" name="Text Box 8"/>
          <p:cNvSpPr txBox="1">
            <a:spLocks noChangeArrowheads="1"/>
          </p:cNvSpPr>
          <p:nvPr/>
        </p:nvSpPr>
        <p:spPr bwMode="auto">
          <a:xfrm>
            <a:off x="287338" y="873125"/>
            <a:ext cx="8856663"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buFont typeface="Wingdings" panose="05000000000000000000" pitchFamily="2" charset="2"/>
              <a:buChar char="n"/>
            </a:pP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Hide technical internals from the casual user.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用户不必关心系统实现技术细节</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Design for direct interaction with objects that appear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on the screen.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ja-JP" altLang="zh-CN"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提供用户直观甚至身临其境的感觉</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（例：</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3D</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显示</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r>
              <a:rPr kumimoji="0" lang="en-US" altLang="zh-CN" sz="2400" kern="1200" cap="none" spc="0" normalizeH="0" baseline="0" noProof="1" err="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google</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街景视图；声音、动感</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飞行模拟器；游戏</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endPar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36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36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13699" name="Rectangle 6"/>
          <p:cNvSpPr>
            <a:spLocks noRot="1"/>
          </p:cNvSpPr>
          <p:nvPr/>
        </p:nvSpPr>
        <p:spPr>
          <a:xfrm>
            <a:off x="0" y="152400"/>
            <a:ext cx="8620125" cy="533400"/>
          </a:xfrm>
          <a:prstGeom prst="rect">
            <a:avLst/>
          </a:prstGeom>
          <a:noFill/>
          <a:ln w="9525">
            <a:noFill/>
          </a:ln>
        </p:spPr>
        <p:txBody>
          <a:bodyPr anchor="ctr" anchorCtr="0"/>
          <a:p>
            <a:pPr eaLnBrk="0" hangingPunct="0"/>
            <a:r>
              <a:rPr lang="en-US" altLang="zh-CN" b="1">
                <a:latin typeface="Arial" panose="020B0604020202020204" pitchFamily="34" charset="0"/>
              </a:rPr>
              <a:t>12.2.2 </a:t>
            </a:r>
            <a:r>
              <a:rPr lang="en-US" altLang="ja-JP" b="1">
                <a:latin typeface="Arial" panose="020B0604020202020204" pitchFamily="34" charset="0"/>
              </a:rPr>
              <a:t>Reduce the User</a:t>
            </a:r>
            <a:r>
              <a:rPr lang="en-US" altLang="ja-JP" b="1">
                <a:latin typeface="Palatino" pitchFamily="-128" charset="0"/>
              </a:rPr>
              <a:t>’</a:t>
            </a:r>
            <a:r>
              <a:rPr lang="en-US" altLang="ja-JP" b="1">
                <a:latin typeface="Arial" panose="020B0604020202020204" pitchFamily="34" charset="0"/>
              </a:rPr>
              <a:t>s Memory Load</a:t>
            </a:r>
            <a:endParaRPr lang="en-US" altLang="ja-JP" b="1">
              <a:latin typeface="Arial" panose="020B0604020202020204" pitchFamily="34" charset="0"/>
            </a:endParaRPr>
          </a:p>
        </p:txBody>
      </p:sp>
      <p:sp>
        <p:nvSpPr>
          <p:cNvPr id="665607" name="Text Box 7"/>
          <p:cNvSpPr txBox="1">
            <a:spLocks noChangeArrowheads="1"/>
          </p:cNvSpPr>
          <p:nvPr/>
        </p:nvSpPr>
        <p:spPr bwMode="auto">
          <a:xfrm>
            <a:off x="250825" y="728663"/>
            <a:ext cx="8605838"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Reduce demand on short-term memory. </a:t>
            </a:r>
            <a:endPar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   减少短期记忆（尤其是短期，大量重复的动作，系统能够提供快捷的操作提示、默认、批处理等等）</a:t>
            </a: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pP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Establish meaningful defaults.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建立默认、缺省设置</a:t>
            </a: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Define shortcuts that are intuitive.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定义直观的快捷方式</a:t>
            </a: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pPr>
            <a:endParaRPr kumimoji="0" lang="en-US" altLang="zh-CN" sz="2400" kern="1200" cap="none" spc="0" normalizeH="0" baseline="0" noProof="1">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Palatino" pitchFamily="-128" charset="0"/>
                <a:ea typeface="宋体" panose="02010600030101010101" pitchFamily="2" charset="-122"/>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The visual layout of the interface should be based on </a:t>
            </a: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real world metaphor.</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直观、可视化的布局</a:t>
            </a:r>
            <a:endPar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pPr>
            <a:endParaRPr kumimoji="0" lang="en-US" altLang="zh-CN" sz="2400" kern="1200" cap="none" spc="0" normalizeH="0" baseline="0" noProof="1">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buChar char="n"/>
            </a:pPr>
            <a:r>
              <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Disclose information in a progressive fashion. </a:t>
            </a:r>
            <a:endParaRPr kumimoji="0" lang="en-US" altLang="zh-CN" sz="2400"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zh-CN" altLang="en-US" sz="2400" kern="1200" cap="none" spc="0" normalizeH="0" baseline="0" noProof="1" dirty="0">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zh-CN" altLang="en-US" sz="24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分层次、渐进的显示信息</a:t>
            </a:r>
            <a:endParaRPr kumimoji="0" lang="en-US" altLang="ja-JP" sz="2400" kern="1200" cap="none" spc="0" normalizeH="0" baseline="0" noProof="1">
              <a:effectLst>
                <a:outerShdw blurRad="38100" dist="38100" dir="2700000">
                  <a:srgbClr val="C0C0C0"/>
                </a:outerShdw>
              </a:effectLst>
              <a:latin typeface="Palatino" pitchFamily="-128" charset="0"/>
              <a:ea typeface="宋体" panose="02010600030101010101" pitchFamily="2" charset="-122"/>
              <a:cs typeface="+mn-cs"/>
              <a:sym typeface="+mn-ea"/>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57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57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15747" name="Rectangle 6"/>
          <p:cNvSpPr>
            <a:spLocks noRot="1"/>
          </p:cNvSpPr>
          <p:nvPr/>
        </p:nvSpPr>
        <p:spPr>
          <a:xfrm>
            <a:off x="0" y="188913"/>
            <a:ext cx="7993063" cy="533400"/>
          </a:xfrm>
          <a:prstGeom prst="rect">
            <a:avLst/>
          </a:prstGeom>
          <a:noFill/>
          <a:ln w="9525">
            <a:noFill/>
          </a:ln>
        </p:spPr>
        <p:txBody>
          <a:bodyPr anchor="ctr" anchorCtr="0"/>
          <a:p>
            <a:pPr eaLnBrk="0" hangingPunct="0"/>
            <a:r>
              <a:rPr lang="en-US" altLang="zh-CN" b="1">
                <a:latin typeface="Arial" panose="020B0604020202020204" pitchFamily="34" charset="0"/>
              </a:rPr>
              <a:t>12.2.3 </a:t>
            </a:r>
            <a:r>
              <a:rPr lang="en-US" altLang="ja-JP" b="1">
                <a:latin typeface="Arial" panose="020B0604020202020204" pitchFamily="34" charset="0"/>
              </a:rPr>
              <a:t>Make the Interface Consistent</a:t>
            </a:r>
            <a:endParaRPr lang="en-US" altLang="ja-JP" b="1">
              <a:latin typeface="Arial" panose="020B0604020202020204" pitchFamily="34" charset="0"/>
            </a:endParaRPr>
          </a:p>
        </p:txBody>
      </p:sp>
      <p:sp>
        <p:nvSpPr>
          <p:cNvPr id="415748" name="Text Box 8"/>
          <p:cNvSpPr txBox="1"/>
          <p:nvPr/>
        </p:nvSpPr>
        <p:spPr>
          <a:xfrm>
            <a:off x="358775" y="944563"/>
            <a:ext cx="8569325" cy="4984750"/>
          </a:xfrm>
          <a:prstGeom prst="rect">
            <a:avLst/>
          </a:prstGeom>
          <a:noFill/>
          <a:ln w="9525">
            <a:noFill/>
          </a:ln>
        </p:spPr>
        <p:txBody>
          <a:bodyPr>
            <a:spAutoFit/>
          </a:bodyPr>
          <a:p>
            <a:pPr eaLnBrk="0" hangingPunct="0">
              <a:spcBef>
                <a:spcPct val="20000"/>
              </a:spcBef>
              <a:buClr>
                <a:schemeClr val="folHlink"/>
              </a:buClr>
            </a:pPr>
            <a:r>
              <a:rPr lang="en-US" altLang="zh-CN" sz="2400">
                <a:latin typeface="Palatino" pitchFamily="-128" charset="0"/>
              </a:rPr>
              <a:t>The interface should present and acquire information in a consistent fashion </a:t>
            </a:r>
            <a:endParaRPr lang="en-US" altLang="zh-CN" sz="2400">
              <a:latin typeface="Palatino" pitchFamily="-128" charset="0"/>
            </a:endParaRPr>
          </a:p>
          <a:p>
            <a:pPr eaLnBrk="0" hangingPunct="0">
              <a:spcBef>
                <a:spcPct val="20000"/>
              </a:spcBef>
              <a:buClr>
                <a:schemeClr val="folHlink"/>
              </a:buClr>
              <a:buFont typeface="Wingdings" panose="05000000000000000000" pitchFamily="2" charset="2"/>
              <a:buChar char="n"/>
            </a:pPr>
            <a:endParaRPr lang="en-US" altLang="ja-JP" sz="2400">
              <a:latin typeface="Palatino" pitchFamily="-128" charset="0"/>
            </a:endParaRPr>
          </a:p>
          <a:p>
            <a:pPr eaLnBrk="0" hangingPunct="0">
              <a:spcBef>
                <a:spcPct val="20000"/>
              </a:spcBef>
              <a:buClr>
                <a:schemeClr val="folHlink"/>
              </a:buClr>
              <a:buFont typeface="Wingdings" panose="05000000000000000000" pitchFamily="2" charset="2"/>
              <a:buChar char="n"/>
            </a:pPr>
            <a:r>
              <a:rPr lang="en-US" altLang="ja-JP" sz="2400">
                <a:latin typeface="Palatino" pitchFamily="-128" charset="0"/>
              </a:rPr>
              <a:t>Allow the user to put the current task into a meaningful context. </a:t>
            </a:r>
            <a:r>
              <a:rPr lang="en-US" altLang="zh-CN" sz="2400">
                <a:latin typeface="Palatino" pitchFamily="-128" charset="0"/>
              </a:rPr>
              <a:t> </a:t>
            </a:r>
            <a:endParaRPr lang="en-US" altLang="zh-CN" sz="2400">
              <a:latin typeface="Palatino" pitchFamily="-128" charset="0"/>
            </a:endParaRPr>
          </a:p>
          <a:p>
            <a:pPr eaLnBrk="0" hangingPunct="0">
              <a:spcBef>
                <a:spcPct val="20000"/>
              </a:spcBef>
              <a:buClr>
                <a:schemeClr val="folHlink"/>
              </a:buClr>
            </a:pPr>
            <a:r>
              <a:rPr lang="zh-CN" altLang="en-US" sz="2400" dirty="0">
                <a:latin typeface="Palatino" pitchFamily="-128" charset="0"/>
              </a:rPr>
              <a:t>   操作在很友好的环境中进行（例如：操作提示前一步，后一步）</a:t>
            </a:r>
            <a:endParaRPr lang="en-US" altLang="zh-CN" sz="2400">
              <a:latin typeface="Palatino" pitchFamily="-128" charset="0"/>
            </a:endParaRPr>
          </a:p>
          <a:p>
            <a:pPr eaLnBrk="0" hangingPunct="0">
              <a:spcBef>
                <a:spcPct val="20000"/>
              </a:spcBef>
              <a:buClr>
                <a:schemeClr val="folHlink"/>
              </a:buClr>
              <a:buFont typeface="Wingdings" panose="05000000000000000000" pitchFamily="2" charset="2"/>
              <a:buChar char="n"/>
            </a:pPr>
            <a:r>
              <a:rPr lang="en-US" altLang="zh-CN" sz="2400">
                <a:latin typeface="Palatino" pitchFamily="-128" charset="0"/>
              </a:rPr>
              <a:t> </a:t>
            </a:r>
            <a:r>
              <a:rPr lang="en-US" altLang="ja-JP" sz="2400">
                <a:latin typeface="Palatino" pitchFamily="-128" charset="0"/>
              </a:rPr>
              <a:t>Maintain consistency across a family of applications. </a:t>
            </a:r>
            <a:endParaRPr lang="en-US" altLang="zh-CN" sz="2400">
              <a:latin typeface="Palatino" pitchFamily="-128" charset="0"/>
            </a:endParaRPr>
          </a:p>
          <a:p>
            <a:pPr eaLnBrk="0" hangingPunct="0">
              <a:spcBef>
                <a:spcPct val="20000"/>
              </a:spcBef>
              <a:buClr>
                <a:schemeClr val="folHlink"/>
              </a:buClr>
            </a:pPr>
            <a:r>
              <a:rPr lang="zh-CN" altLang="en-US" sz="2400" dirty="0">
                <a:latin typeface="Palatino" pitchFamily="-128" charset="0"/>
              </a:rPr>
              <a:t>    一组应用的一致性  （</a:t>
            </a:r>
            <a:r>
              <a:rPr lang="en-US" altLang="zh-CN" sz="2400">
                <a:latin typeface="Palatino" pitchFamily="-128" charset="0"/>
              </a:rPr>
              <a:t>copy</a:t>
            </a:r>
            <a:r>
              <a:rPr lang="zh-CN" altLang="en-US" sz="2400" dirty="0">
                <a:latin typeface="Palatino" pitchFamily="-128" charset="0"/>
              </a:rPr>
              <a:t>，</a:t>
            </a:r>
            <a:r>
              <a:rPr lang="en-US" altLang="zh-CN" sz="2400">
                <a:latin typeface="Palatino" pitchFamily="-128" charset="0"/>
              </a:rPr>
              <a:t>paste</a:t>
            </a:r>
            <a:r>
              <a:rPr lang="zh-CN" altLang="en-US" sz="2400" dirty="0">
                <a:latin typeface="Palatino" pitchFamily="-128" charset="0"/>
              </a:rPr>
              <a:t>， </a:t>
            </a:r>
            <a:r>
              <a:rPr lang="en-US" altLang="zh-CN" sz="2400">
                <a:latin typeface="Palatino" pitchFamily="-128" charset="0"/>
              </a:rPr>
              <a:t>cut…</a:t>
            </a:r>
            <a:r>
              <a:rPr lang="zh-CN" altLang="en-US" sz="2400" dirty="0">
                <a:latin typeface="Palatino" pitchFamily="-128" charset="0"/>
              </a:rPr>
              <a:t>）</a:t>
            </a:r>
            <a:endParaRPr lang="en-US" altLang="zh-CN" sz="2400">
              <a:latin typeface="Palatino" pitchFamily="-128" charset="0"/>
            </a:endParaRPr>
          </a:p>
          <a:p>
            <a:pPr eaLnBrk="0" hangingPunct="0">
              <a:spcBef>
                <a:spcPct val="20000"/>
              </a:spcBef>
              <a:buClr>
                <a:schemeClr val="folHlink"/>
              </a:buClr>
              <a:buFont typeface="Wingdings" panose="05000000000000000000" pitchFamily="2" charset="2"/>
              <a:buChar char="n"/>
            </a:pPr>
            <a:r>
              <a:rPr lang="en-US" altLang="zh-CN" sz="2400">
                <a:latin typeface="Palatino" pitchFamily="-128" charset="0"/>
              </a:rPr>
              <a:t> </a:t>
            </a:r>
            <a:r>
              <a:rPr lang="en-US" altLang="ja-JP" sz="2400">
                <a:latin typeface="Palatino" pitchFamily="-128" charset="0"/>
              </a:rPr>
              <a:t>If past interactive models have created user</a:t>
            </a:r>
            <a:r>
              <a:rPr lang="en-US" altLang="zh-CN" sz="2400">
                <a:latin typeface="Palatino" pitchFamily="-128" charset="0"/>
              </a:rPr>
              <a:t> </a:t>
            </a:r>
            <a:r>
              <a:rPr lang="en-US" altLang="ja-JP" sz="2400">
                <a:latin typeface="Palatino" pitchFamily="-128" charset="0"/>
              </a:rPr>
              <a:t>expectations, do not make changes unless there is a compelling reason to do so. </a:t>
            </a:r>
            <a:endParaRPr lang="en-US" altLang="zh-CN" sz="2400">
              <a:latin typeface="Palatino" pitchFamily="-128" charset="0"/>
            </a:endParaRPr>
          </a:p>
          <a:p>
            <a:pPr eaLnBrk="0" hangingPunct="0">
              <a:spcBef>
                <a:spcPct val="20000"/>
              </a:spcBef>
              <a:buClr>
                <a:schemeClr val="folHlink"/>
              </a:buClr>
            </a:pPr>
            <a:r>
              <a:rPr lang="zh-CN" altLang="en-US" sz="2400" dirty="0">
                <a:latin typeface="Palatino" pitchFamily="-128" charset="0"/>
              </a:rPr>
              <a:t>    使用习惯的一致性</a:t>
            </a:r>
            <a:r>
              <a:rPr lang="en-US" altLang="zh-CN" sz="2400">
                <a:latin typeface="Palatino" pitchFamily="-128" charset="0"/>
              </a:rPr>
              <a:t>(</a:t>
            </a:r>
            <a:r>
              <a:rPr lang="zh-CN" altLang="en-US" sz="2400" dirty="0">
                <a:latin typeface="Palatino" pitchFamily="-128" charset="0"/>
              </a:rPr>
              <a:t>与过去的系统使用习惯一致</a:t>
            </a:r>
            <a:r>
              <a:rPr lang="en-US" altLang="zh-CN" sz="2400">
                <a:latin typeface="Palatino" pitchFamily="-128" charset="0"/>
              </a:rPr>
              <a:t>)</a:t>
            </a:r>
            <a:endParaRPr lang="en-US" altLang="zh-CN" sz="2400">
              <a:latin typeface="Palatino" pitchFamily="-128" charset="0"/>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198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19843" name="Rectangle 6"/>
          <p:cNvSpPr>
            <a:spLocks noRot="1"/>
          </p:cNvSpPr>
          <p:nvPr/>
        </p:nvSpPr>
        <p:spPr>
          <a:xfrm>
            <a:off x="0" y="188913"/>
            <a:ext cx="8077200" cy="533400"/>
          </a:xfrm>
          <a:prstGeom prst="rect">
            <a:avLst/>
          </a:prstGeom>
          <a:noFill/>
          <a:ln w="9525">
            <a:noFill/>
          </a:ln>
        </p:spPr>
        <p:txBody>
          <a:bodyPr anchor="ctr" anchorCtr="0"/>
          <a:p>
            <a:pPr eaLnBrk="0" hangingPunct="0"/>
            <a:endParaRPr lang="en-US" altLang="ja-JP" b="1">
              <a:latin typeface="Arial" panose="020B0604020202020204" pitchFamily="34" charset="0"/>
            </a:endParaRPr>
          </a:p>
        </p:txBody>
      </p:sp>
      <p:sp>
        <p:nvSpPr>
          <p:cNvPr id="419844" name="Rectangle 7"/>
          <p:cNvSpPr>
            <a:spLocks noRot="1"/>
          </p:cNvSpPr>
          <p:nvPr/>
        </p:nvSpPr>
        <p:spPr>
          <a:xfrm>
            <a:off x="539750" y="1952625"/>
            <a:ext cx="8245475" cy="3733800"/>
          </a:xfrm>
          <a:prstGeom prst="rect">
            <a:avLst/>
          </a:prstGeom>
          <a:noFill/>
          <a:ln w="9525">
            <a:noFill/>
          </a:ln>
        </p:spPr>
        <p:txBody>
          <a:bodyPr/>
          <a:p>
            <a:pPr eaLnBrk="0" hangingPunct="0">
              <a:spcBef>
                <a:spcPct val="20000"/>
              </a:spcBef>
              <a:buClr>
                <a:srgbClr val="52A930"/>
              </a:buClr>
            </a:pPr>
            <a:r>
              <a:rPr lang="en-US" altLang="zh-CN" b="1">
                <a:latin typeface="Arial" panose="020B0604020202020204" pitchFamily="34" charset="0"/>
              </a:rPr>
              <a:t>12.3  </a:t>
            </a:r>
            <a:r>
              <a:rPr lang="en-US" altLang="ja-JP" b="1">
                <a:latin typeface="Arial" panose="020B0604020202020204" pitchFamily="34" charset="0"/>
              </a:rPr>
              <a:t>User Interface </a:t>
            </a:r>
            <a:r>
              <a:rPr lang="en-US" altLang="zh-CN" b="1">
                <a:latin typeface="Arial" panose="020B0604020202020204" pitchFamily="34" charset="0"/>
              </a:rPr>
              <a:t>Analysis and </a:t>
            </a:r>
            <a:r>
              <a:rPr lang="en-US" altLang="ja-JP" b="1">
                <a:latin typeface="Arial" panose="020B0604020202020204" pitchFamily="34" charset="0"/>
              </a:rPr>
              <a:t>Design</a:t>
            </a:r>
            <a:endParaRPr lang="en-US" altLang="ja-JP" sz="2400">
              <a:latin typeface="宋体" panose="02010600030101010101" pitchFamily="2" charset="-122"/>
              <a:ea typeface="宋体" panose="02010600030101010101" pitchFamily="2"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188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2189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21891" name="Rectangle 6"/>
          <p:cNvSpPr>
            <a:spLocks noRot="1"/>
          </p:cNvSpPr>
          <p:nvPr/>
        </p:nvSpPr>
        <p:spPr>
          <a:xfrm>
            <a:off x="0" y="188913"/>
            <a:ext cx="8077200" cy="533400"/>
          </a:xfrm>
          <a:prstGeom prst="rect">
            <a:avLst/>
          </a:prstGeom>
          <a:noFill/>
          <a:ln w="9525">
            <a:noFill/>
          </a:ln>
        </p:spPr>
        <p:txBody>
          <a:bodyPr anchor="ctr" anchorCtr="0"/>
          <a:p>
            <a:pPr eaLnBrk="0" hangingPunct="0"/>
            <a:r>
              <a:rPr lang="en-US" altLang="zh-CN" b="1">
                <a:latin typeface="Arial" panose="020B0604020202020204" pitchFamily="34" charset="0"/>
              </a:rPr>
              <a:t>12.3.1 </a:t>
            </a:r>
            <a:r>
              <a:rPr lang="en-US" altLang="ja-JP" b="1">
                <a:latin typeface="Arial" panose="020B0604020202020204" pitchFamily="34" charset="0"/>
              </a:rPr>
              <a:t>User Interface Design Models</a:t>
            </a:r>
            <a:endParaRPr lang="en-US" altLang="ja-JP" b="1">
              <a:latin typeface="Arial" panose="020B0604020202020204" pitchFamily="34" charset="0"/>
            </a:endParaRPr>
          </a:p>
        </p:txBody>
      </p:sp>
      <p:sp>
        <p:nvSpPr>
          <p:cNvPr id="421892" name="Rectangle 7"/>
          <p:cNvSpPr>
            <a:spLocks noRot="1"/>
          </p:cNvSpPr>
          <p:nvPr/>
        </p:nvSpPr>
        <p:spPr>
          <a:xfrm>
            <a:off x="179388" y="836613"/>
            <a:ext cx="8964612" cy="5676900"/>
          </a:xfrm>
          <a:prstGeom prst="rect">
            <a:avLst/>
          </a:prstGeom>
          <a:noFill/>
          <a:ln w="9525">
            <a:noFill/>
          </a:ln>
        </p:spPr>
        <p:txBody>
          <a:bodyPr/>
          <a:p>
            <a:pPr eaLnBrk="0" hangingPunct="0">
              <a:spcBef>
                <a:spcPct val="20000"/>
              </a:spcBef>
              <a:buClr>
                <a:srgbClr val="52A930"/>
              </a:buClr>
            </a:pPr>
            <a:r>
              <a:rPr lang="en-US" altLang="zh-CN" sz="2400">
                <a:latin typeface="Arial" panose="020B0604020202020204" pitchFamily="34" charset="0"/>
              </a:rPr>
              <a:t>Four different models come into play when a user interface is to be analyzed and designed</a:t>
            </a:r>
            <a:endParaRPr lang="en-US" altLang="ja-JP" sz="2400">
              <a:latin typeface="Arial" panose="020B0604020202020204" pitchFamily="34" charset="0"/>
            </a:endParaRPr>
          </a:p>
          <a:p>
            <a:pPr eaLnBrk="0" hangingPunct="0">
              <a:spcBef>
                <a:spcPct val="20000"/>
              </a:spcBef>
              <a:buClr>
                <a:srgbClr val="52A930"/>
              </a:buClr>
            </a:pP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User model </a:t>
            </a:r>
            <a:r>
              <a:rPr lang="en-US" altLang="ja-JP" sz="2400">
                <a:latin typeface="Palatino" pitchFamily="-128" charset="0"/>
              </a:rPr>
              <a:t>—</a:t>
            </a:r>
            <a:r>
              <a:rPr lang="en-US" altLang="ja-JP" sz="2400">
                <a:latin typeface="Arial" panose="020B0604020202020204" pitchFamily="34" charset="0"/>
              </a:rPr>
              <a:t> </a:t>
            </a:r>
            <a:r>
              <a:rPr lang="zh-CN" altLang="en-US" sz="2400" dirty="0">
                <a:latin typeface="Arial" panose="020B0604020202020204" pitchFamily="34" charset="0"/>
              </a:rPr>
              <a:t>用户模型</a:t>
            </a:r>
            <a:endParaRPr lang="zh-CN" altLang="en-US" sz="2400" dirty="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Design model </a:t>
            </a:r>
            <a:r>
              <a:rPr lang="en-US" altLang="ja-JP" sz="2400">
                <a:latin typeface="Palatino" pitchFamily="-128" charset="0"/>
              </a:rPr>
              <a:t>—</a:t>
            </a:r>
            <a:r>
              <a:rPr lang="en-US" altLang="ja-JP" sz="2400">
                <a:latin typeface="Arial" panose="020B0604020202020204" pitchFamily="34" charset="0"/>
              </a:rPr>
              <a:t> </a:t>
            </a:r>
            <a:r>
              <a:rPr lang="zh-CN" altLang="en-US" sz="2400" dirty="0">
                <a:latin typeface="Arial" panose="020B0604020202020204" pitchFamily="34" charset="0"/>
              </a:rPr>
              <a:t>设计模型</a:t>
            </a:r>
            <a:endParaRPr lang="zh-CN" altLang="en-US" sz="2400" dirty="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Mental model (</a:t>
            </a:r>
            <a:r>
              <a:rPr lang="en-US" altLang="ja-JP" sz="2400" i="1">
                <a:latin typeface="Arial" panose="020B0604020202020204" pitchFamily="34" charset="0"/>
              </a:rPr>
              <a:t>system perception</a:t>
            </a:r>
            <a:r>
              <a:rPr lang="en-US" altLang="ja-JP" sz="2400">
                <a:latin typeface="Arial" panose="020B0604020202020204" pitchFamily="34" charset="0"/>
              </a:rPr>
              <a:t>) </a:t>
            </a:r>
            <a:r>
              <a:rPr lang="en-US" altLang="ja-JP" sz="2400">
                <a:latin typeface="Palatino" pitchFamily="-128" charset="0"/>
              </a:rPr>
              <a:t>—</a:t>
            </a:r>
            <a:r>
              <a:rPr lang="zh-CN" altLang="en-US" sz="2400" dirty="0">
                <a:latin typeface="Palatino" pitchFamily="-128" charset="0"/>
              </a:rPr>
              <a:t>用户的</a:t>
            </a:r>
            <a:r>
              <a:rPr lang="zh-CN" altLang="en-US" sz="2400" dirty="0">
                <a:latin typeface="Arial" panose="020B0604020202020204" pitchFamily="34" charset="0"/>
                <a:ea typeface="宋体" panose="02010600030101010101" pitchFamily="2" charset="-122"/>
              </a:rPr>
              <a:t>心理模型</a:t>
            </a:r>
            <a:r>
              <a:rPr lang="en-US" altLang="ja-JP" sz="2400">
                <a:latin typeface="Arial" panose="020B0604020202020204" pitchFamily="34" charset="0"/>
              </a:rPr>
              <a:t>(</a:t>
            </a:r>
            <a:r>
              <a:rPr lang="zh-CN" altLang="en-US" sz="2400" dirty="0">
                <a:latin typeface="Arial" panose="020B0604020202020204" pitchFamily="34" charset="0"/>
              </a:rPr>
              <a:t>系统感知</a:t>
            </a:r>
            <a:r>
              <a:rPr lang="en-US" altLang="ja-JP" sz="2400">
                <a:latin typeface="Arial" panose="020B0604020202020204" pitchFamily="34" charset="0"/>
              </a:rPr>
              <a:t>) </a:t>
            </a:r>
            <a:endParaRPr lang="zh-CN" altLang="en-US" sz="2400" dirty="0">
              <a:solidFill>
                <a:srgbClr val="FF0000"/>
              </a:solidFill>
              <a:latin typeface="Arial" panose="020B0604020202020204" pitchFamily="34" charset="0"/>
              <a:ea typeface="宋体" panose="02010600030101010101" pitchFamily="2" charset="-122"/>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Implementation model </a:t>
            </a:r>
            <a:r>
              <a:rPr lang="en-US" altLang="ja-JP" sz="2400">
                <a:latin typeface="Palatino" pitchFamily="-128" charset="0"/>
              </a:rPr>
              <a:t>—</a:t>
            </a:r>
            <a:r>
              <a:rPr lang="en-US" altLang="ja-JP" sz="2400">
                <a:latin typeface="Arial" panose="020B0604020202020204" pitchFamily="34" charset="0"/>
              </a:rPr>
              <a:t> </a:t>
            </a:r>
            <a:r>
              <a:rPr lang="zh-CN" altLang="en-US" sz="2400" dirty="0">
                <a:latin typeface="Arial" panose="020B0604020202020204" pitchFamily="34" charset="0"/>
              </a:rPr>
              <a:t>实现模型</a:t>
            </a:r>
            <a:endParaRPr lang="zh-CN" altLang="en-US" sz="2400" dirty="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上述</a:t>
            </a:r>
            <a:r>
              <a:rPr lang="en-US" altLang="zh-CN" sz="240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种模型可能相距甚远，尤其是</a:t>
            </a:r>
            <a:r>
              <a:rPr lang="zh-CN" altLang="en-US" sz="2400" b="1" i="1" dirty="0">
                <a:latin typeface="宋体" panose="02010600030101010101" pitchFamily="2" charset="-122"/>
                <a:ea typeface="宋体" panose="02010600030101010101" pitchFamily="2" charset="-122"/>
              </a:rPr>
              <a:t>用户的想象与设计人员的理解与实现，可能相距较远</a:t>
            </a:r>
            <a:r>
              <a:rPr lang="zh-CN" altLang="en-US" sz="2400" dirty="0">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界面设计的任务就是消除这些差距，导出一致的界面</a:t>
            </a:r>
            <a:endParaRPr lang="zh-CN" altLang="en-US" sz="2400" dirty="0">
              <a:latin typeface="宋体" panose="02010600030101010101" pitchFamily="2" charset="-122"/>
              <a:ea typeface="宋体" panose="02010600030101010101" pitchFamily="2" charset="-122"/>
            </a:endParaRPr>
          </a:p>
          <a:p>
            <a:pPr eaLnBrk="0" hangingPunct="0">
              <a:spcBef>
                <a:spcPct val="20000"/>
              </a:spcBef>
              <a:buClr>
                <a:srgbClr val="52A930"/>
              </a:buClr>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当</a:t>
            </a:r>
            <a:r>
              <a:rPr lang="zh-CN" altLang="en-US" sz="2400" b="1" dirty="0">
                <a:solidFill>
                  <a:srgbClr val="FF0000"/>
                </a:solidFill>
                <a:latin typeface="宋体" panose="02010600030101010101" pitchFamily="2" charset="-122"/>
                <a:ea typeface="宋体" panose="02010600030101010101" pitchFamily="2" charset="-122"/>
              </a:rPr>
              <a:t>系统实现模型</a:t>
            </a:r>
            <a:r>
              <a:rPr lang="zh-CN" altLang="en-US" sz="2400" dirty="0">
                <a:latin typeface="宋体" panose="02010600030101010101" pitchFamily="2" charset="-122"/>
                <a:ea typeface="宋体" panose="02010600030101010101" pitchFamily="2" charset="-122"/>
              </a:rPr>
              <a:t>与</a:t>
            </a:r>
            <a:r>
              <a:rPr lang="zh-CN" altLang="en-US" sz="2400" b="1" dirty="0">
                <a:solidFill>
                  <a:srgbClr val="FF0000"/>
                </a:solidFill>
                <a:latin typeface="宋体" panose="02010600030101010101" pitchFamily="2" charset="-122"/>
                <a:ea typeface="宋体" panose="02010600030101010101" pitchFamily="2" charset="-122"/>
              </a:rPr>
              <a:t>用户心理模型</a:t>
            </a:r>
            <a:r>
              <a:rPr lang="zh-CN" altLang="en-US" sz="2400" dirty="0">
                <a:latin typeface="宋体" panose="02010600030101010101" pitchFamily="2" charset="-122"/>
                <a:ea typeface="宋体" panose="02010600030101010101" pitchFamily="2" charset="-122"/>
              </a:rPr>
              <a:t>相一致时，就是一个理想的界面设计</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39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239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23939" name="Rectangle 6"/>
          <p:cNvSpPr>
            <a:spLocks noRot="1"/>
          </p:cNvSpPr>
          <p:nvPr/>
        </p:nvSpPr>
        <p:spPr>
          <a:xfrm>
            <a:off x="0" y="188913"/>
            <a:ext cx="8785225" cy="533400"/>
          </a:xfrm>
          <a:prstGeom prst="rect">
            <a:avLst/>
          </a:prstGeom>
          <a:noFill/>
          <a:ln w="9525">
            <a:noFill/>
          </a:ln>
        </p:spPr>
        <p:txBody>
          <a:bodyPr anchor="ctr" anchorCtr="0"/>
          <a:p>
            <a:pPr eaLnBrk="0" hangingPunct="0"/>
            <a:r>
              <a:rPr lang="en-US" altLang="zh-CN" b="1">
                <a:latin typeface="Arial" panose="020B0604020202020204" pitchFamily="34" charset="0"/>
              </a:rPr>
              <a:t>12.3.1 </a:t>
            </a:r>
            <a:r>
              <a:rPr lang="en-US" altLang="ja-JP" b="1">
                <a:latin typeface="Arial" panose="020B0604020202020204" pitchFamily="34" charset="0"/>
              </a:rPr>
              <a:t>User Interface Design Models</a:t>
            </a:r>
            <a:r>
              <a:rPr lang="zh-CN" altLang="en-US" b="1" dirty="0">
                <a:latin typeface="Arial" panose="020B0604020202020204" pitchFamily="34" charset="0"/>
              </a:rPr>
              <a:t>（同前）</a:t>
            </a:r>
            <a:endParaRPr lang="zh-CN" altLang="en-US" b="1" dirty="0">
              <a:latin typeface="Arial" panose="020B0604020202020204" pitchFamily="34" charset="0"/>
            </a:endParaRPr>
          </a:p>
        </p:txBody>
      </p:sp>
      <p:sp>
        <p:nvSpPr>
          <p:cNvPr id="423940" name="Rectangle 7"/>
          <p:cNvSpPr>
            <a:spLocks noRot="1"/>
          </p:cNvSpPr>
          <p:nvPr/>
        </p:nvSpPr>
        <p:spPr>
          <a:xfrm>
            <a:off x="179388" y="944563"/>
            <a:ext cx="8964612" cy="5676900"/>
          </a:xfrm>
          <a:prstGeom prst="rect">
            <a:avLst/>
          </a:prstGeom>
          <a:noFill/>
          <a:ln w="9525">
            <a:noFill/>
          </a:ln>
        </p:spPr>
        <p:txBody>
          <a:bodyPr/>
          <a:p>
            <a:pPr eaLnBrk="0" hangingPunct="0">
              <a:spcBef>
                <a:spcPct val="20000"/>
              </a:spcBef>
              <a:buClr>
                <a:srgbClr val="52A930"/>
              </a:buClr>
              <a:buFont typeface="Wingdings" panose="05000000000000000000" pitchFamily="2" charset="2"/>
              <a:buChar char="n"/>
            </a:pPr>
            <a:r>
              <a:rPr lang="en-US" altLang="ja-JP" sz="2400" b="1">
                <a:latin typeface="Arial" panose="020B0604020202020204" pitchFamily="34" charset="0"/>
              </a:rPr>
              <a:t>User model</a:t>
            </a:r>
            <a:r>
              <a:rPr lang="en-US" altLang="ja-JP" sz="2400">
                <a:latin typeface="Arial" panose="020B0604020202020204" pitchFamily="34" charset="0"/>
              </a:rPr>
              <a:t> </a:t>
            </a:r>
            <a:r>
              <a:rPr lang="en-US" altLang="zh-CN" sz="2400">
                <a:latin typeface="Arial" panose="020B0604020202020204" pitchFamily="34" charset="0"/>
              </a:rPr>
              <a:t>  (SE</a:t>
            </a:r>
            <a:r>
              <a:rPr lang="zh-CN" altLang="en-US" sz="2400" dirty="0">
                <a:latin typeface="Arial" panose="020B0604020202020204" pitchFamily="34" charset="0"/>
              </a:rPr>
              <a:t>设计开发人员建立用户模型，了解用户并分类</a:t>
            </a:r>
            <a:r>
              <a:rPr lang="en-US" altLang="zh-CN" sz="2400">
                <a:latin typeface="Arial" panose="020B0604020202020204" pitchFamily="34" charset="0"/>
              </a:rPr>
              <a:t>)</a:t>
            </a: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en-US" altLang="ja-JP" sz="2400">
                <a:latin typeface="Arial" panose="020B0604020202020204" pitchFamily="34" charset="0"/>
              </a:rPr>
              <a:t> a profile of all end users of the system</a:t>
            </a:r>
            <a:r>
              <a:rPr lang="en-US" altLang="zh-CN" sz="2400">
                <a:latin typeface="Arial" panose="020B0604020202020204" pitchFamily="34" charset="0"/>
              </a:rPr>
              <a:t> </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b="1">
                <a:latin typeface="Arial" panose="020B0604020202020204" pitchFamily="34" charset="0"/>
              </a:rPr>
              <a:t>Design model</a:t>
            </a:r>
            <a:r>
              <a:rPr lang="en-US" altLang="ja-JP" sz="2400">
                <a:latin typeface="Arial" panose="020B0604020202020204" pitchFamily="34" charset="0"/>
              </a:rPr>
              <a:t> </a:t>
            </a:r>
            <a:r>
              <a:rPr lang="en-US" altLang="zh-CN" sz="2400">
                <a:latin typeface="Arial" panose="020B0604020202020204" pitchFamily="34" charset="0"/>
              </a:rPr>
              <a:t>(SE</a:t>
            </a:r>
            <a:r>
              <a:rPr lang="zh-CN" altLang="en-US" sz="2400" dirty="0">
                <a:latin typeface="Arial" panose="020B0604020202020204" pitchFamily="34" charset="0"/>
              </a:rPr>
              <a:t>设计开发人员建立设计模型</a:t>
            </a:r>
            <a:r>
              <a:rPr lang="en-US" altLang="zh-CN" sz="2400">
                <a:latin typeface="Arial" panose="020B0604020202020204" pitchFamily="34" charset="0"/>
              </a:rPr>
              <a:t>)</a:t>
            </a: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en-US" altLang="ja-JP" sz="2400">
                <a:latin typeface="Arial" panose="020B0604020202020204" pitchFamily="34" charset="0"/>
              </a:rPr>
              <a:t> a design realization of the user model</a:t>
            </a:r>
            <a:r>
              <a:rPr lang="en-US" altLang="zh-CN" sz="2400">
                <a:latin typeface="Arial" panose="020B0604020202020204" pitchFamily="34" charset="0"/>
              </a:rPr>
              <a:t>  </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b="1">
                <a:latin typeface="Arial" panose="020B0604020202020204" pitchFamily="34" charset="0"/>
              </a:rPr>
              <a:t>Mental model</a:t>
            </a:r>
            <a:r>
              <a:rPr lang="en-US" altLang="ja-JP" sz="2400">
                <a:latin typeface="Arial" panose="020B0604020202020204" pitchFamily="34" charset="0"/>
              </a:rPr>
              <a:t> (</a:t>
            </a:r>
            <a:r>
              <a:rPr lang="en-US" altLang="ja-JP" sz="2400" i="1">
                <a:latin typeface="Arial" panose="020B0604020202020204" pitchFamily="34" charset="0"/>
              </a:rPr>
              <a:t>system perception</a:t>
            </a:r>
            <a:r>
              <a:rPr lang="en-US" altLang="ja-JP" sz="2400">
                <a:latin typeface="Arial" panose="020B0604020202020204" pitchFamily="34" charset="0"/>
              </a:rPr>
              <a:t>) </a:t>
            </a:r>
            <a:r>
              <a:rPr lang="en-US" altLang="zh-CN" sz="2400">
                <a:latin typeface="Arial" panose="020B0604020202020204" pitchFamily="34" charset="0"/>
              </a:rPr>
              <a:t>   (</a:t>
            </a:r>
            <a:r>
              <a:rPr lang="zh-CN" altLang="en-US" sz="2400" dirty="0">
                <a:latin typeface="Arial" panose="020B0604020202020204" pitchFamily="34" charset="0"/>
              </a:rPr>
              <a:t>最终用户在脑海里对系统的想象</a:t>
            </a:r>
            <a:r>
              <a:rPr lang="en-US" altLang="zh-CN" sz="2400">
                <a:latin typeface="Arial" panose="020B0604020202020204" pitchFamily="34" charset="0"/>
              </a:rPr>
              <a:t>)</a:t>
            </a: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en-US" altLang="ja-JP" sz="2400">
                <a:latin typeface="Arial" panose="020B0604020202020204" pitchFamily="34" charset="0"/>
              </a:rPr>
              <a:t>the user</a:t>
            </a:r>
            <a:r>
              <a:rPr lang="en-US" altLang="ja-JP" sz="2400">
                <a:latin typeface="Palatino" pitchFamily="-128" charset="0"/>
              </a:rPr>
              <a:t>’</a:t>
            </a:r>
            <a:r>
              <a:rPr lang="en-US" altLang="ja-JP" sz="2400">
                <a:latin typeface="Arial" panose="020B0604020202020204" pitchFamily="34" charset="0"/>
              </a:rPr>
              <a:t>s mental image of what the interface is</a:t>
            </a:r>
            <a:r>
              <a:rPr lang="en-US" altLang="zh-CN" sz="2400">
                <a:latin typeface="Arial" panose="020B0604020202020204" pitchFamily="34" charset="0"/>
              </a:rPr>
              <a:t>; </a:t>
            </a: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en-US" altLang="zh-CN" sz="2400">
                <a:latin typeface="Arial" panose="020B0604020202020204" pitchFamily="34" charset="0"/>
              </a:rPr>
              <a:t>is the image of system that users carry in their heads. </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b="1">
                <a:latin typeface="Arial" panose="020B0604020202020204" pitchFamily="34" charset="0"/>
              </a:rPr>
              <a:t>Implementation model </a:t>
            </a:r>
            <a:r>
              <a:rPr lang="en-US" altLang="zh-CN" sz="2400" b="1">
                <a:latin typeface="Arial" panose="020B0604020202020204" pitchFamily="34" charset="0"/>
              </a:rPr>
              <a:t>   </a:t>
            </a:r>
            <a:r>
              <a:rPr lang="en-US" altLang="zh-CN" sz="2400">
                <a:latin typeface="Arial" panose="020B0604020202020204" pitchFamily="34" charset="0"/>
              </a:rPr>
              <a:t>(implementer</a:t>
            </a:r>
            <a:r>
              <a:rPr lang="zh-CN" altLang="en-US" sz="2400" dirty="0">
                <a:latin typeface="Arial" panose="020B0604020202020204" pitchFamily="34" charset="0"/>
              </a:rPr>
              <a:t>建立实现模型，就是真实系统的展现</a:t>
            </a:r>
            <a:r>
              <a:rPr lang="en-US" altLang="zh-CN" sz="2400">
                <a:latin typeface="Arial" panose="020B0604020202020204" pitchFamily="34" charset="0"/>
              </a:rPr>
              <a:t>)</a:t>
            </a: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en-US" altLang="ja-JP" sz="2400">
                <a:latin typeface="Arial" panose="020B0604020202020204" pitchFamily="34" charset="0"/>
              </a:rPr>
              <a:t>the interface </a:t>
            </a:r>
            <a:r>
              <a:rPr lang="en-US" altLang="ja-JP" sz="2400">
                <a:latin typeface="Palatino" pitchFamily="-128" charset="0"/>
              </a:rPr>
              <a:t>“</a:t>
            </a:r>
            <a:r>
              <a:rPr lang="en-US" altLang="ja-JP" sz="2400" b="1" i="1">
                <a:latin typeface="Arial" panose="020B0604020202020204" pitchFamily="34" charset="0"/>
              </a:rPr>
              <a:t>look and feel</a:t>
            </a:r>
            <a:r>
              <a:rPr lang="en-US" altLang="ja-JP" sz="2400">
                <a:latin typeface="Palatino" pitchFamily="-128" charset="0"/>
              </a:rPr>
              <a:t>”</a:t>
            </a:r>
            <a:r>
              <a:rPr lang="en-US" altLang="ja-JP" sz="2400">
                <a:latin typeface="Arial" panose="020B0604020202020204" pitchFamily="34" charset="0"/>
              </a:rPr>
              <a:t> coupled with supporting information that describe interface syntax and semantics</a:t>
            </a:r>
            <a:endParaRPr lang="en-US" altLang="zh-CN" sz="2400">
              <a:latin typeface="Arial" panose="020B0604020202020204" pitchFamily="34" charset="0"/>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598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2598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25987" name="Rectangle 6"/>
          <p:cNvSpPr>
            <a:spLocks noRot="1"/>
          </p:cNvSpPr>
          <p:nvPr/>
        </p:nvSpPr>
        <p:spPr>
          <a:xfrm>
            <a:off x="0" y="188913"/>
            <a:ext cx="8077200" cy="533400"/>
          </a:xfrm>
          <a:prstGeom prst="rect">
            <a:avLst/>
          </a:prstGeom>
          <a:noFill/>
          <a:ln w="9525">
            <a:noFill/>
          </a:ln>
        </p:spPr>
        <p:txBody>
          <a:bodyPr anchor="ctr" anchorCtr="0"/>
          <a:p>
            <a:pPr eaLnBrk="0" hangingPunct="0"/>
            <a:r>
              <a:rPr lang="en-US" altLang="zh-CN">
                <a:latin typeface="Arial" panose="020B0604020202020204" pitchFamily="34" charset="0"/>
              </a:rPr>
              <a:t>Understanding user &amp; Tasks</a:t>
            </a:r>
            <a:endParaRPr lang="en-US" altLang="ja-JP">
              <a:latin typeface="Arial" panose="020B0604020202020204" pitchFamily="34" charset="0"/>
            </a:endParaRPr>
          </a:p>
        </p:txBody>
      </p:sp>
      <p:sp>
        <p:nvSpPr>
          <p:cNvPr id="425988" name="Rectangle 7"/>
          <p:cNvSpPr>
            <a:spLocks noRot="1"/>
          </p:cNvSpPr>
          <p:nvPr/>
        </p:nvSpPr>
        <p:spPr>
          <a:xfrm>
            <a:off x="179388" y="722313"/>
            <a:ext cx="8640762" cy="4938712"/>
          </a:xfrm>
          <a:prstGeom prst="rect">
            <a:avLst/>
          </a:prstGeom>
          <a:noFill/>
          <a:ln w="9525">
            <a:noFill/>
          </a:ln>
        </p:spPr>
        <p:txBody>
          <a:bodyPr/>
          <a:p>
            <a:pPr eaLnBrk="0" hangingPunct="0">
              <a:spcBef>
                <a:spcPct val="20000"/>
              </a:spcBef>
              <a:buClr>
                <a:srgbClr val="52A930"/>
              </a:buClr>
            </a:pPr>
            <a:r>
              <a:rPr lang="en-US" altLang="zh-CN" sz="2400">
                <a:latin typeface="Arial" panose="020B0604020202020204" pitchFamily="34" charset="0"/>
              </a:rPr>
              <a:t>Understanding user</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Novices </a:t>
            </a:r>
            <a:r>
              <a:rPr lang="zh-CN" altLang="en-US" sz="2400" dirty="0">
                <a:latin typeface="Arial" panose="020B0604020202020204" pitchFamily="34" charset="0"/>
              </a:rPr>
              <a:t>新手</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Knowledgeable</a:t>
            </a:r>
            <a:r>
              <a:rPr lang="en-US" altLang="zh-CN" sz="2400">
                <a:latin typeface="Arial" panose="020B0604020202020204" pitchFamily="34" charset="0"/>
              </a:rPr>
              <a:t>, intermittent users </a:t>
            </a:r>
            <a:r>
              <a:rPr lang="zh-CN" altLang="en-US" sz="2400" dirty="0">
                <a:latin typeface="Arial" panose="020B0604020202020204" pitchFamily="34" charset="0"/>
              </a:rPr>
              <a:t>间歇的用户</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Knowledgeable</a:t>
            </a:r>
            <a:r>
              <a:rPr lang="en-US" altLang="zh-CN" sz="2400">
                <a:latin typeface="Arial" panose="020B0604020202020204" pitchFamily="34" charset="0"/>
              </a:rPr>
              <a:t>, frequent users      </a:t>
            </a:r>
            <a:r>
              <a:rPr lang="zh-CN" altLang="en-US" sz="2400" dirty="0">
                <a:latin typeface="Arial" panose="020B0604020202020204" pitchFamily="34" charset="0"/>
              </a:rPr>
              <a:t>频繁的用户</a:t>
            </a: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endParaRPr lang="en-US" altLang="ja-JP"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endParaRPr lang="en-US" altLang="ja-JP"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The most important principle of user interface design:</a:t>
            </a:r>
            <a:endParaRPr lang="en-US" altLang="zh-CN" sz="2400">
              <a:latin typeface="Arial" panose="020B0604020202020204" pitchFamily="34" charset="0"/>
            </a:endParaRPr>
          </a:p>
          <a:p>
            <a:pPr eaLnBrk="0" hangingPunct="0">
              <a:spcBef>
                <a:spcPct val="20000"/>
              </a:spcBef>
              <a:buClr>
                <a:srgbClr val="52A930"/>
              </a:buClr>
            </a:pPr>
            <a:r>
              <a:rPr lang="en-US" altLang="ja-JP" sz="2400" b="1">
                <a:solidFill>
                  <a:srgbClr val="FF0000"/>
                </a:solidFill>
                <a:latin typeface="Arial" panose="020B0604020202020204" pitchFamily="34" charset="0"/>
              </a:rPr>
              <a:t>     Know the user</a:t>
            </a:r>
            <a:r>
              <a:rPr lang="en-US" altLang="zh-CN" sz="2400" b="1">
                <a:solidFill>
                  <a:srgbClr val="FF0000"/>
                </a:solidFill>
                <a:latin typeface="Arial" panose="020B0604020202020204" pitchFamily="34" charset="0"/>
              </a:rPr>
              <a:t>, know the tasks</a:t>
            </a:r>
            <a:endParaRPr lang="en-US" altLang="zh-CN" sz="2400" b="1">
              <a:solidFill>
                <a:srgbClr val="FF0000"/>
              </a:solidFill>
              <a:latin typeface="Arial" panose="020B0604020202020204" pitchFamily="34" charset="0"/>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803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2803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28035" name="Rectangle 7"/>
          <p:cNvSpPr>
            <a:spLocks noRot="1"/>
          </p:cNvSpPr>
          <p:nvPr/>
        </p:nvSpPr>
        <p:spPr>
          <a:xfrm>
            <a:off x="179388" y="722313"/>
            <a:ext cx="8640762" cy="4938712"/>
          </a:xfrm>
          <a:prstGeom prst="rect">
            <a:avLst/>
          </a:prstGeom>
          <a:noFill/>
          <a:ln w="9525">
            <a:noFill/>
          </a:ln>
        </p:spPr>
        <p:txBody>
          <a:bodyPr/>
          <a:p>
            <a:pPr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eaLnBrk="0" hangingPunct="0">
              <a:spcBef>
                <a:spcPct val="20000"/>
              </a:spcBef>
              <a:buClr>
                <a:srgbClr val="52A930"/>
              </a:buClr>
            </a:pPr>
            <a:r>
              <a:rPr lang="en-US" altLang="zh-CN" sz="2400">
                <a:latin typeface="Arial" panose="020B0604020202020204" pitchFamily="34" charset="0"/>
              </a:rPr>
              <a:t>    The most important principle of user interface design:</a:t>
            </a:r>
            <a:endParaRPr lang="en-US" altLang="zh-CN" sz="2400">
              <a:latin typeface="Arial" panose="020B0604020202020204" pitchFamily="34" charset="0"/>
            </a:endParaRPr>
          </a:p>
          <a:p>
            <a:pPr eaLnBrk="0" hangingPunct="0">
              <a:spcBef>
                <a:spcPct val="20000"/>
              </a:spcBef>
              <a:buClr>
                <a:srgbClr val="52A930"/>
              </a:buClr>
            </a:pPr>
            <a:r>
              <a:rPr lang="en-US" altLang="ja-JP" sz="2400" b="1">
                <a:solidFill>
                  <a:srgbClr val="FF0000"/>
                </a:solidFill>
                <a:latin typeface="Arial" panose="020B0604020202020204" pitchFamily="34" charset="0"/>
              </a:rPr>
              <a:t>     </a:t>
            </a:r>
            <a:r>
              <a:rPr lang="en-US" altLang="ja-JP" b="1">
                <a:solidFill>
                  <a:srgbClr val="FF0000"/>
                </a:solidFill>
                <a:latin typeface="Arial" panose="020B0604020202020204" pitchFamily="34" charset="0"/>
              </a:rPr>
              <a:t>Know the user</a:t>
            </a:r>
            <a:r>
              <a:rPr lang="en-US" altLang="zh-CN" b="1">
                <a:solidFill>
                  <a:srgbClr val="FF0000"/>
                </a:solidFill>
                <a:latin typeface="Arial" panose="020B0604020202020204" pitchFamily="34" charset="0"/>
              </a:rPr>
              <a:t>, know the tasks</a:t>
            </a:r>
            <a:endParaRPr lang="en-US" altLang="zh-CN" b="1">
              <a:solidFill>
                <a:srgbClr val="FF0000"/>
              </a:solidFill>
              <a:latin typeface="Arial" panose="020B0604020202020204" pitchFamily="34" charset="0"/>
            </a:endParaRPr>
          </a:p>
          <a:p>
            <a:pPr eaLnBrk="0" hangingPunct="0">
              <a:spcBef>
                <a:spcPct val="20000"/>
              </a:spcBef>
              <a:buClr>
                <a:srgbClr val="52A930"/>
              </a:buClr>
            </a:pPr>
            <a:r>
              <a:rPr lang="zh-CN" altLang="en-US" b="1" dirty="0">
                <a:solidFill>
                  <a:srgbClr val="FF0000"/>
                </a:solidFill>
                <a:latin typeface="Arial" panose="020B0604020202020204" pitchFamily="34" charset="0"/>
              </a:rPr>
              <a:t>     了解用户，了解任务</a:t>
            </a:r>
            <a:endParaRPr lang="zh-CN" altLang="en-US" b="1" dirty="0">
              <a:solidFill>
                <a:srgbClr val="FF0000"/>
              </a:solidFill>
              <a:latin typeface="Arial" panose="020B0604020202020204" pitchFamily="34" charset="0"/>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300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0083" name="Rectangle 6"/>
          <p:cNvSpPr>
            <a:spLocks noRot="1"/>
          </p:cNvSpPr>
          <p:nvPr/>
        </p:nvSpPr>
        <p:spPr>
          <a:xfrm>
            <a:off x="0" y="152400"/>
            <a:ext cx="8102600" cy="533400"/>
          </a:xfrm>
          <a:prstGeom prst="rect">
            <a:avLst/>
          </a:prstGeom>
          <a:noFill/>
          <a:ln w="9525">
            <a:noFill/>
          </a:ln>
        </p:spPr>
        <p:txBody>
          <a:bodyPr anchor="ctr" anchorCtr="0"/>
          <a:p>
            <a:pPr eaLnBrk="0" hangingPunct="0"/>
            <a:r>
              <a:rPr lang="en-US" altLang="zh-CN" b="1">
                <a:latin typeface="Arial" panose="020B0604020202020204" pitchFamily="34" charset="0"/>
              </a:rPr>
              <a:t>12.3.2 </a:t>
            </a:r>
            <a:r>
              <a:rPr lang="en-US" altLang="ja-JP" b="1">
                <a:latin typeface="Arial" panose="020B0604020202020204" pitchFamily="34" charset="0"/>
              </a:rPr>
              <a:t>User Interface Design Process</a:t>
            </a:r>
            <a:endParaRPr lang="en-US" altLang="ja-JP" b="1">
              <a:latin typeface="Arial" panose="020B0604020202020204" pitchFamily="34" charset="0"/>
            </a:endParaRPr>
          </a:p>
        </p:txBody>
      </p:sp>
      <p:sp>
        <p:nvSpPr>
          <p:cNvPr id="430085" name="TextBox 1"/>
          <p:cNvSpPr txBox="1"/>
          <p:nvPr/>
        </p:nvSpPr>
        <p:spPr>
          <a:xfrm>
            <a:off x="1259523" y="4292918"/>
            <a:ext cx="7179310" cy="1938020"/>
          </a:xfrm>
          <a:prstGeom prst="rect">
            <a:avLst/>
          </a:prstGeom>
          <a:noFill/>
          <a:ln w="9525">
            <a:noFill/>
          </a:ln>
        </p:spPr>
        <p:txBody>
          <a:bodyPr wrap="none">
            <a:spAutoFit/>
          </a:bodyPr>
          <a:p>
            <a:pPr eaLnBrk="0" hangingPunct="0">
              <a:buNone/>
            </a:pPr>
            <a:r>
              <a:rPr lang="en-US" altLang="zh-CN" sz="2400">
                <a:latin typeface="Arial" panose="020B0604020202020204" pitchFamily="34" charset="0"/>
              </a:rPr>
              <a:t>Framework activities:</a:t>
            </a:r>
            <a:r>
              <a:rPr lang="zh-CN" altLang="en-US" sz="2400" b="1">
                <a:latin typeface="Arial" panose="020B0604020202020204" pitchFamily="34" charset="0"/>
                <a:ea typeface="宋体" panose="02010600030101010101" pitchFamily="2" charset="-122"/>
              </a:rPr>
              <a:t>分析（</a:t>
            </a:r>
            <a:r>
              <a:rPr lang="zh-CN" altLang="en-US" sz="2400" b="1" dirty="0">
                <a:latin typeface="宋体" panose="02010600030101010101" pitchFamily="2" charset="-122"/>
                <a:ea typeface="宋体" panose="02010600030101010101" pitchFamily="2" charset="-122"/>
              </a:rPr>
              <a:t>建模）</a:t>
            </a:r>
            <a:r>
              <a:rPr lang="en-US" altLang="zh-CN" sz="2400" b="1">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设计</a:t>
            </a:r>
            <a:r>
              <a:rPr lang="en-US" altLang="zh-CN" sz="2400" b="1">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实现</a:t>
            </a:r>
            <a:r>
              <a:rPr lang="en-US" altLang="zh-CN" sz="2400" b="1">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确认</a:t>
            </a:r>
            <a:endParaRPr lang="zh-CN" altLang="en-US" sz="2400" dirty="0">
              <a:latin typeface="宋体" panose="02010600030101010101" pitchFamily="2" charset="-122"/>
              <a:ea typeface="宋体" panose="02010600030101010101" pitchFamily="2" charset="-122"/>
            </a:endParaRPr>
          </a:p>
          <a:p>
            <a:pPr eaLnBrk="0" hangingPunct="0">
              <a:buFont typeface="Arial" panose="020B0604020202020204" pitchFamily="34" charset="0"/>
              <a:buAutoNum type="arabicPeriod"/>
            </a:pPr>
            <a:r>
              <a:rPr lang="en-US" altLang="zh-CN" sz="2400">
                <a:latin typeface="Arial" panose="020B0604020202020204" pitchFamily="34" charset="0"/>
              </a:rPr>
              <a:t>Interface analysis and modeling</a:t>
            </a:r>
            <a:endParaRPr lang="en-US" altLang="zh-CN" sz="2400">
              <a:latin typeface="Arial" panose="020B0604020202020204" pitchFamily="34" charset="0"/>
            </a:endParaRPr>
          </a:p>
          <a:p>
            <a:pPr eaLnBrk="0" hangingPunct="0">
              <a:buFont typeface="Arial" panose="020B0604020202020204" pitchFamily="34" charset="0"/>
              <a:buAutoNum type="arabicPeriod"/>
            </a:pPr>
            <a:r>
              <a:rPr lang="en-US" altLang="zh-CN" sz="2400">
                <a:latin typeface="Arial" panose="020B0604020202020204" pitchFamily="34" charset="0"/>
              </a:rPr>
              <a:t>Interface design</a:t>
            </a:r>
            <a:endParaRPr lang="en-US" altLang="zh-CN" sz="2400">
              <a:latin typeface="Arial" panose="020B0604020202020204" pitchFamily="34" charset="0"/>
            </a:endParaRPr>
          </a:p>
          <a:p>
            <a:pPr eaLnBrk="0" hangingPunct="0">
              <a:buFont typeface="Arial" panose="020B0604020202020204" pitchFamily="34" charset="0"/>
              <a:buAutoNum type="arabicPeriod"/>
            </a:pPr>
            <a:r>
              <a:rPr lang="en-US" altLang="zh-CN" sz="2400">
                <a:latin typeface="Arial" panose="020B0604020202020204" pitchFamily="34" charset="0"/>
              </a:rPr>
              <a:t>Interface construction</a:t>
            </a:r>
            <a:endParaRPr lang="en-US" altLang="zh-CN" sz="2400">
              <a:latin typeface="Arial" panose="020B0604020202020204" pitchFamily="34" charset="0"/>
            </a:endParaRPr>
          </a:p>
          <a:p>
            <a:pPr eaLnBrk="0" hangingPunct="0">
              <a:buFont typeface="Arial" panose="020B0604020202020204" pitchFamily="34" charset="0"/>
              <a:buAutoNum type="arabicPeriod"/>
            </a:pPr>
            <a:r>
              <a:rPr lang="en-US" altLang="zh-CN" sz="2400">
                <a:latin typeface="Arial" panose="020B0604020202020204" pitchFamily="34" charset="0"/>
              </a:rPr>
              <a:t>Interface validation</a:t>
            </a:r>
            <a:endParaRPr lang="zh-CN" altLang="en-US" sz="2400" dirty="0">
              <a:latin typeface="Arial" panose="020B0604020202020204" pitchFamily="34" charset="0"/>
            </a:endParaRPr>
          </a:p>
        </p:txBody>
      </p:sp>
      <p:pic>
        <p:nvPicPr>
          <p:cNvPr id="6" name="Picture 5" descr="An illustration displays user interface design process in a spiral design.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0955" y="775970"/>
            <a:ext cx="5715000" cy="342900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44450"/>
            <a:ext cx="8283512" cy="678611"/>
          </a:xfrm>
        </p:spPr>
        <p:txBody>
          <a:bodyPr>
            <a:noAutofit/>
          </a:bodyPr>
          <a:lstStyle/>
          <a:p>
            <a:r>
              <a:rPr lang="en-US" sz="4000" noProof="0" dirty="0">
                <a:latin typeface="Times New Roman" panose="02020603050405020304" charset="0"/>
                <a:cs typeface="Times New Roman" panose="02020603050405020304" charset="0"/>
              </a:rPr>
              <a:t>User Interface </a:t>
            </a:r>
            <a:r>
              <a:rPr lang="en-US" noProof="0" dirty="0">
                <a:latin typeface="Times New Roman" panose="02020603050405020304" charset="0"/>
                <a:cs typeface="Times New Roman" panose="02020603050405020304" charset="0"/>
                <a:sym typeface="+mn-ea"/>
              </a:rPr>
              <a:t>Design Process</a:t>
            </a:r>
            <a:endParaRPr lang="en-US" sz="40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911860"/>
            <a:ext cx="8228965" cy="4949825"/>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b="1" i="1" noProof="0" dirty="0">
                <a:latin typeface="Times New Roman" panose="02020603050405020304" charset="0"/>
                <a:cs typeface="Times New Roman" panose="02020603050405020304" charset="0"/>
              </a:rPr>
              <a:t>I</a:t>
            </a:r>
            <a:r>
              <a:rPr lang="en-US" sz="2000" b="1" i="1" noProof="0" dirty="0">
                <a:latin typeface="Times New Roman" panose="02020603050405020304" charset="0"/>
                <a:cs typeface="Times New Roman" panose="02020603050405020304" charset="0"/>
              </a:rPr>
              <a:t>nterface analysis </a:t>
            </a:r>
            <a:r>
              <a:rPr lang="en-US" sz="2000" noProof="0" dirty="0">
                <a:latin typeface="Times New Roman" panose="02020603050405020304" charset="0"/>
                <a:cs typeface="Times New Roman" panose="02020603050405020304" charset="0"/>
              </a:rPr>
              <a:t>focuses on the profile of the users who will interact with the system.</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charset="0"/>
                <a:cs typeface="Times New Roman" panose="02020603050405020304" charset="0"/>
              </a:rPr>
              <a:t>Interface design </a:t>
            </a:r>
            <a:r>
              <a:rPr lang="en-US" sz="2000" noProof="0" dirty="0">
                <a:latin typeface="Times New Roman" panose="02020603050405020304" charset="0"/>
                <a:cs typeface="Times New Roman" panose="02020603050405020304" charset="0"/>
              </a:rPr>
              <a:t>defines a set of interface objects and actions that enable a user to perform all defined tasks in a manner that meets every usability goal defined for the system.</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charset="0"/>
                <a:cs typeface="Times New Roman" panose="02020603050405020304" charset="0"/>
              </a:rPr>
              <a:t>Interface construction </a:t>
            </a:r>
            <a:r>
              <a:rPr lang="en-US" sz="2000" noProof="0" dirty="0">
                <a:latin typeface="Times New Roman" panose="02020603050405020304" charset="0"/>
                <a:cs typeface="Times New Roman" panose="02020603050405020304" charset="0"/>
              </a:rPr>
              <a:t>normally begins with the creation of a prototype that enables usage scenarios to be evaluated.</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i="1" noProof="0" dirty="0">
                <a:latin typeface="Times New Roman" panose="02020603050405020304" charset="0"/>
                <a:cs typeface="Times New Roman" panose="02020603050405020304" charset="0"/>
              </a:rPr>
              <a:t>Interface validation </a:t>
            </a:r>
            <a:r>
              <a:rPr lang="en-US" sz="2000" noProof="0" dirty="0">
                <a:latin typeface="Times New Roman" panose="02020603050405020304" charset="0"/>
                <a:cs typeface="Times New Roman" panose="02020603050405020304" charset="0"/>
              </a:rPr>
              <a:t>focuses on:</a:t>
            </a:r>
            <a:endParaRPr lang="en-US" sz="2000" noProof="0" dirty="0">
              <a:latin typeface="Times New Roman" panose="02020603050405020304" charset="0"/>
              <a:cs typeface="Times New Roman" panose="02020603050405020304" charset="0"/>
            </a:endParaRPr>
          </a:p>
          <a:p>
            <a:pPr marL="622935" lvl="1" indent="-32067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The ability of the interface to implement every user task correctly.</a:t>
            </a:r>
            <a:endParaRPr lang="en-US" sz="2000" noProof="0" dirty="0">
              <a:latin typeface="Times New Roman" panose="02020603050405020304" charset="0"/>
              <a:cs typeface="Times New Roman" panose="02020603050405020304" charset="0"/>
            </a:endParaRPr>
          </a:p>
          <a:p>
            <a:pPr marL="622935" lvl="1" indent="-32067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The degree to which interface is easy to use and easy to learn.</a:t>
            </a:r>
            <a:endParaRPr lang="en-US" sz="2000" noProof="0" dirty="0">
              <a:latin typeface="Times New Roman" panose="02020603050405020304" charset="0"/>
              <a:cs typeface="Times New Roman" panose="02020603050405020304" charset="0"/>
            </a:endParaRPr>
          </a:p>
          <a:p>
            <a:pPr marL="622935" lvl="1" indent="-32067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The user’s acceptance of the interface as a tool in her work.</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42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4275" name="Rectangle 38"/>
          <p:cNvSpPr>
            <a:spLocks noRot="1"/>
          </p:cNvSpPr>
          <p:nvPr/>
        </p:nvSpPr>
        <p:spPr>
          <a:xfrm>
            <a:off x="0" y="0"/>
            <a:ext cx="6192838" cy="692150"/>
          </a:xfrm>
          <a:prstGeom prst="rect">
            <a:avLst/>
          </a:prstGeom>
          <a:noFill/>
          <a:ln w="9525">
            <a:noFill/>
          </a:ln>
        </p:spPr>
        <p:txBody>
          <a:bodyPr anchor="ctr" anchorCtr="0"/>
          <a:p>
            <a:pPr eaLnBrk="0" hangingPunct="0"/>
            <a:r>
              <a:rPr lang="en-US" altLang="zh-CN" b="1">
                <a:latin typeface="Arial" panose="020B0604020202020204" pitchFamily="34" charset="0"/>
              </a:rPr>
              <a:t>9.3.2 </a:t>
            </a:r>
            <a:r>
              <a:rPr lang="en-US" altLang="ja-JP" b="1">
                <a:latin typeface="Arial" panose="020B0604020202020204" pitchFamily="34" charset="0"/>
              </a:rPr>
              <a:t>Architecture</a:t>
            </a:r>
            <a:endParaRPr lang="en-US" altLang="ja-JP" b="1">
              <a:latin typeface="Arial" panose="020B0604020202020204" pitchFamily="34" charset="0"/>
            </a:endParaRPr>
          </a:p>
        </p:txBody>
      </p:sp>
      <p:sp>
        <p:nvSpPr>
          <p:cNvPr id="450599" name="Text Box 39"/>
          <p:cNvSpPr txBox="1">
            <a:spLocks noChangeArrowheads="1"/>
          </p:cNvSpPr>
          <p:nvPr/>
        </p:nvSpPr>
        <p:spPr bwMode="auto">
          <a:xfrm>
            <a:off x="431800" y="944880"/>
            <a:ext cx="8292465"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R="0" defTabSz="914400" eaLnBrk="0" hangingPunct="0">
              <a:buClr>
                <a:schemeClr val="folHlink"/>
              </a:buClr>
            </a:pPr>
            <a:r>
              <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软件体系结构是指软件的</a:t>
            </a:r>
            <a:r>
              <a:rPr kumimoji="0" lang="zh-CN" altLang="en-US" sz="2800" b="1"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整体结构</a:t>
            </a:r>
            <a:r>
              <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和这种结构为系统提供概念完整性的方式。</a:t>
            </a:r>
            <a:endPar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endParaRPr>
          </a:p>
          <a:p>
            <a:pPr marR="0" defTabSz="914400" eaLnBrk="0" hangingPunct="0">
              <a:buClr>
                <a:schemeClr val="folHlink"/>
              </a:buClr>
            </a:pPr>
            <a:endPar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endParaRPr>
          </a:p>
          <a:p>
            <a:pPr marR="0" defTabSz="914400" eaLnBrk="0" hangingPunct="0">
              <a:buClr>
                <a:schemeClr val="folHlink"/>
              </a:buClr>
            </a:pPr>
            <a:r>
              <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简单来说，它是程序</a:t>
            </a:r>
            <a:r>
              <a:rPr kumimoji="0" lang="zh-CN" altLang="en-US" sz="2800" b="1"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构件（模块）的结构或组织</a:t>
            </a:r>
            <a:r>
              <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、这些</a:t>
            </a:r>
            <a:r>
              <a:rPr kumimoji="0" lang="zh-CN" altLang="en-US" sz="2800" b="1"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构件交互</a:t>
            </a:r>
            <a:r>
              <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rPr>
              <a:t>的形式以及这些构件所用数据的结构</a:t>
            </a:r>
            <a:endParaRPr kumimoji="0" lang="zh-CN" altLang="en-US" sz="28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mn-cs"/>
              <a:sym typeface="+mn-ea"/>
            </a:endParaRPr>
          </a:p>
          <a:p>
            <a:pPr marR="0" defTabSz="914400" eaLnBrk="0" hangingPunct="0">
              <a:buClr>
                <a:schemeClr val="folHlink"/>
              </a:buClr>
            </a:pPr>
            <a:endParaRPr kumimoji="0" lang="zh-CN" altLang="en-US" sz="28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pPr>
            <a:endParaRPr kumimoji="0" lang="zh-CN" altLang="en-US" sz="28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pPr>
            <a:endParaRPr kumimoji="0" lang="zh-CN" altLang="en-US" sz="28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pPr>
            <a:endParaRPr kumimoji="0" lang="zh-CN" altLang="en-US" sz="28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endParaRPr>
          </a:p>
        </p:txBody>
      </p:sp>
      <p:sp>
        <p:nvSpPr>
          <p:cNvPr id="2" name="Text Box 39"/>
          <p:cNvSpPr txBox="1">
            <a:spLocks noChangeArrowheads="1"/>
          </p:cNvSpPr>
          <p:nvPr/>
        </p:nvSpPr>
        <p:spPr bwMode="auto">
          <a:xfrm>
            <a:off x="502285" y="3789045"/>
            <a:ext cx="7777163" cy="193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pPr>
            <a:r>
              <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Derive</a:t>
            </a:r>
            <a:r>
              <a:rPr kumimoji="0" lang="zh-CN" altLang="en-US" sz="24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 </a:t>
            </a:r>
            <a:r>
              <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an architectural rendering of a system</a:t>
            </a:r>
            <a:endPar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R="0" defTabSz="914400" eaLnBrk="0" hangingPunct="0">
              <a:buClr>
                <a:schemeClr val="folHlink"/>
              </a:buClr>
            </a:pPr>
            <a:r>
              <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a:t>
            </a:r>
            <a:r>
              <a:rPr kumimoji="0" lang="zh-CN" altLang="en-US" sz="24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系统结构图</a:t>
            </a:r>
            <a:r>
              <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a:t>
            </a:r>
            <a:endPar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R="0" defTabSz="914400" eaLnBrk="0" hangingPunct="0">
              <a:buClr>
                <a:schemeClr val="folHlink"/>
              </a:buClr>
            </a:pPr>
            <a:endParaRPr kumimoji="0" lang="en-US" altLang="zh-CN" sz="2400" kern="1200" cap="none" spc="0" normalizeH="0" baseline="0" noProof="1">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a:p>
            <a:pPr marR="0" defTabSz="914400" eaLnBrk="0" hangingPunct="0">
              <a:buClr>
                <a:schemeClr val="folHlink"/>
              </a:buClr>
            </a:pPr>
            <a:r>
              <a:rPr kumimoji="0" lang="zh-CN" altLang="en-US" sz="24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软件设计的目标之一就是导出系统的体系结构图，指导更详细的进一步设计活动</a:t>
            </a:r>
            <a:endParaRPr kumimoji="0" lang="zh-CN" altLang="en-US" sz="2400"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21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321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2131" name="Rectangle 6"/>
          <p:cNvSpPr>
            <a:spLocks noRot="1"/>
          </p:cNvSpPr>
          <p:nvPr/>
        </p:nvSpPr>
        <p:spPr>
          <a:xfrm>
            <a:off x="0" y="0"/>
            <a:ext cx="8496300" cy="800100"/>
          </a:xfrm>
          <a:prstGeom prst="rect">
            <a:avLst/>
          </a:prstGeom>
          <a:noFill/>
          <a:ln w="9525">
            <a:noFill/>
          </a:ln>
        </p:spPr>
        <p:txBody>
          <a:bodyPr anchor="ctr" anchorCtr="0"/>
          <a:p>
            <a:pPr eaLnBrk="0" hangingPunct="0"/>
            <a:r>
              <a:rPr lang="en-US" altLang="zh-CN" b="1">
                <a:latin typeface="Arial" panose="020B0604020202020204" pitchFamily="34" charset="0"/>
              </a:rPr>
              <a:t> 1/4 </a:t>
            </a:r>
            <a:r>
              <a:rPr lang="en-US" altLang="zh-CN">
                <a:latin typeface="Arial" panose="020B0604020202020204" pitchFamily="34" charset="0"/>
              </a:rPr>
              <a:t>Interface analysis and modeling</a:t>
            </a:r>
            <a:endParaRPr lang="en-US" altLang="ja-JP">
              <a:latin typeface="Arial" panose="020B0604020202020204" pitchFamily="34" charset="0"/>
            </a:endParaRPr>
          </a:p>
        </p:txBody>
      </p:sp>
      <p:sp>
        <p:nvSpPr>
          <p:cNvPr id="429060" name="Rectangle 7"/>
          <p:cNvSpPr>
            <a:spLocks noRot="1"/>
          </p:cNvSpPr>
          <p:nvPr/>
        </p:nvSpPr>
        <p:spPr>
          <a:xfrm>
            <a:off x="179388" y="842963"/>
            <a:ext cx="8697913" cy="5178425"/>
          </a:xfrm>
          <a:prstGeom prst="rect">
            <a:avLst/>
          </a:prstGeom>
          <a:noFill/>
          <a:ln w="9525">
            <a:noFill/>
          </a:ln>
        </p:spPr>
        <p:txBody>
          <a:bodyPr anchor="t"/>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用户分析和任务分析与建模：</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界面分析重点在于那些与系统交互的用户，定义不同用户的类型，了解用户；（了解用户）</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其次是任务分析，标识、描述和细化用户为达到系统目标而执行的操作和任务（了解任务）</a:t>
            </a:r>
            <a:endParaRPr lang="zh-CN" altLang="en-US" sz="2400" dirty="0">
              <a:latin typeface="Arial" panose="020B0604020202020204" pitchFamily="34" charset="0"/>
            </a:endParaRPr>
          </a:p>
          <a:p>
            <a:pPr marL="800100" lvl="1" indent="-342900" eaLnBrk="0" hangingPunct="0">
              <a:spcBef>
                <a:spcPct val="20000"/>
              </a:spcBef>
              <a:buClr>
                <a:srgbClr val="52A930"/>
              </a:buClr>
              <a:buFontTx/>
              <a:buChar char="n"/>
            </a:pPr>
            <a:endParaRPr lang="en-US" altLang="zh-CN" sz="2400">
              <a:latin typeface="Arial" panose="020B0604020202020204" pitchFamily="34" charset="0"/>
            </a:endParaRPr>
          </a:p>
          <a:p>
            <a:pPr marL="800100" lvl="1" indent="-342900" eaLnBrk="0" hangingPunct="0">
              <a:spcBef>
                <a:spcPct val="20000"/>
              </a:spcBef>
              <a:buClr>
                <a:srgbClr val="52A930"/>
              </a:buClr>
              <a:buFontTx/>
            </a:pPr>
            <a:endParaRPr lang="en-US" altLang="zh-CN" sz="2400">
              <a:latin typeface="Arial" panose="020B0604020202020204" pitchFamily="34" charset="0"/>
            </a:endParaRPr>
          </a:p>
          <a:p>
            <a:pPr marL="800100" lvl="1" indent="-342900" eaLnBrk="0" hangingPunct="0">
              <a:spcBef>
                <a:spcPct val="20000"/>
              </a:spcBef>
              <a:buClr>
                <a:srgbClr val="52A930"/>
              </a:buClr>
              <a:buFontTx/>
              <a:buChar char="n"/>
            </a:pPr>
            <a:endParaRPr lang="en-US" altLang="zh-CN" sz="2400">
              <a:latin typeface="Arial" panose="020B0604020202020204" pitchFamily="34" charset="0"/>
            </a:endParaRPr>
          </a:p>
          <a:p>
            <a:pPr marL="800100" lvl="1" indent="-342900" eaLnBrk="0" hangingPunct="0">
              <a:spcBef>
                <a:spcPct val="20000"/>
              </a:spcBef>
              <a:buClr>
                <a:srgbClr val="52A930"/>
              </a:buClr>
              <a:buFontTx/>
            </a:pPr>
            <a:r>
              <a:rPr lang="zh-CN" altLang="en-US" sz="2800" i="1" dirty="0">
                <a:latin typeface="Arial" panose="020B0604020202020204" pitchFamily="34" charset="0"/>
              </a:rPr>
              <a:t>接下来在</a:t>
            </a:r>
            <a:r>
              <a:rPr lang="en-US" altLang="zh-CN" sz="2800" i="1">
                <a:latin typeface="Arial" panose="020B0604020202020204" pitchFamily="34" charset="0"/>
              </a:rPr>
              <a:t>12.</a:t>
            </a:r>
            <a:r>
              <a:rPr lang="en-US" altLang="zh-CN" sz="2800" i="1">
                <a:latin typeface="Arial" panose="020B0604020202020204" pitchFamily="34" charset="0"/>
              </a:rPr>
              <a:t>3 </a:t>
            </a:r>
            <a:r>
              <a:rPr lang="zh-CN" altLang="en-US" sz="2800" i="1" dirty="0">
                <a:latin typeface="Arial" panose="020B0604020202020204" pitchFamily="34" charset="0"/>
              </a:rPr>
              <a:t>节中详细描述</a:t>
            </a:r>
            <a:endParaRPr lang="zh-CN" altLang="en-US" sz="2800" i="1" dirty="0">
              <a:latin typeface="Arial" panose="020B0604020202020204" pitchFamily="34" charset="0"/>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41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341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4179" name="Rectangle 6"/>
          <p:cNvSpPr>
            <a:spLocks noRot="1"/>
          </p:cNvSpPr>
          <p:nvPr/>
        </p:nvSpPr>
        <p:spPr>
          <a:xfrm>
            <a:off x="0" y="0"/>
            <a:ext cx="8496300" cy="800100"/>
          </a:xfrm>
          <a:prstGeom prst="rect">
            <a:avLst/>
          </a:prstGeom>
          <a:noFill/>
          <a:ln w="9525">
            <a:noFill/>
          </a:ln>
        </p:spPr>
        <p:txBody>
          <a:bodyPr anchor="ctr" anchorCtr="0"/>
          <a:p>
            <a:pPr eaLnBrk="0" hangingPunct="0"/>
            <a:r>
              <a:rPr lang="en-US" altLang="zh-CN" b="1">
                <a:latin typeface="Arial" panose="020B0604020202020204" pitchFamily="34" charset="0"/>
              </a:rPr>
              <a:t> 2/4 I</a:t>
            </a:r>
            <a:r>
              <a:rPr lang="en-US" altLang="ja-JP">
                <a:latin typeface="Arial" panose="020B0604020202020204" pitchFamily="34" charset="0"/>
              </a:rPr>
              <a:t>nterface design</a:t>
            </a:r>
            <a:endParaRPr lang="en-US" altLang="ja-JP" b="1">
              <a:latin typeface="Arial" panose="020B0604020202020204" pitchFamily="34" charset="0"/>
            </a:endParaRPr>
          </a:p>
        </p:txBody>
      </p:sp>
      <p:sp>
        <p:nvSpPr>
          <p:cNvPr id="434180" name="Rectangle 7"/>
          <p:cNvSpPr>
            <a:spLocks noRot="1"/>
          </p:cNvSpPr>
          <p:nvPr/>
        </p:nvSpPr>
        <p:spPr>
          <a:xfrm>
            <a:off x="179388" y="842963"/>
            <a:ext cx="8697912" cy="51784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设计目标：</a:t>
            </a:r>
            <a:endParaRPr lang="zh-CN" altLang="en-US" sz="24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Define a set of interface </a:t>
            </a:r>
            <a:r>
              <a:rPr lang="en-US" altLang="ja-JP" sz="2400">
                <a:solidFill>
                  <a:srgbClr val="FF0000"/>
                </a:solidFill>
                <a:latin typeface="Arial" panose="020B0604020202020204" pitchFamily="34" charset="0"/>
              </a:rPr>
              <a:t>objects and actions</a:t>
            </a:r>
            <a:r>
              <a:rPr lang="en-US" altLang="ja-JP" sz="2400">
                <a:latin typeface="Arial" panose="020B0604020202020204" pitchFamily="34" charset="0"/>
              </a:rPr>
              <a:t> </a:t>
            </a:r>
            <a:r>
              <a:rPr lang="en-US" altLang="zh-CN" sz="2400">
                <a:latin typeface="Arial" panose="020B0604020202020204" pitchFamily="34" charset="0"/>
              </a:rPr>
              <a:t>(and their screen representations) that enable a user to perform all defined tasks in a manner that meets every usability goal defined for the system</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endParaRPr lang="en-US" altLang="zh-CN" sz="2400">
              <a:latin typeface="Arial" panose="020B0604020202020204" pitchFamily="34" charset="0"/>
            </a:endParaRPr>
          </a:p>
          <a:p>
            <a:pPr marL="742950" lvl="1" indent="-285750" eaLnBrk="0" hangingPunct="0">
              <a:spcBef>
                <a:spcPct val="20000"/>
              </a:spcBef>
              <a:buClr>
                <a:srgbClr val="52A930"/>
              </a:buClr>
              <a:buFontTx/>
            </a:pPr>
            <a:r>
              <a:rPr lang="zh-CN" altLang="en-US" i="1" dirty="0">
                <a:latin typeface="Arial" panose="020B0604020202020204" pitchFamily="34" charset="0"/>
                <a:ea typeface="宋体" panose="02010600030101010101" pitchFamily="2" charset="-122"/>
              </a:rPr>
              <a:t>接下来在</a:t>
            </a:r>
            <a:r>
              <a:rPr lang="en-US" altLang="zh-CN" i="1">
                <a:latin typeface="Arial" panose="020B0604020202020204" pitchFamily="34" charset="0"/>
                <a:ea typeface="宋体" panose="02010600030101010101" pitchFamily="2" charset="-122"/>
              </a:rPr>
              <a:t>12.</a:t>
            </a:r>
            <a:r>
              <a:rPr lang="en-US" altLang="zh-CN" i="1">
                <a:latin typeface="Arial" panose="020B0604020202020204" pitchFamily="34" charset="0"/>
                <a:ea typeface="宋体" panose="02010600030101010101" pitchFamily="2" charset="-122"/>
              </a:rPr>
              <a:t>4 </a:t>
            </a:r>
            <a:r>
              <a:rPr lang="zh-CN" altLang="en-US" i="1" dirty="0">
                <a:latin typeface="Arial" panose="020B0604020202020204" pitchFamily="34" charset="0"/>
                <a:ea typeface="宋体" panose="02010600030101010101" pitchFamily="2" charset="-122"/>
              </a:rPr>
              <a:t>节中详细描述</a:t>
            </a:r>
            <a:endParaRPr lang="zh-CN" altLang="en-US" i="1" dirty="0">
              <a:latin typeface="Arial" panose="020B0604020202020204" pitchFamily="34" charset="0"/>
              <a:ea typeface="宋体" panose="02010600030101010101" pitchFamily="2" charset="-122"/>
            </a:endParaRPr>
          </a:p>
          <a:p>
            <a:pPr marL="342900" indent="-342900" eaLnBrk="0" hangingPunct="0">
              <a:spcBef>
                <a:spcPct val="20000"/>
              </a:spcBef>
              <a:buClr>
                <a:srgbClr val="52A930"/>
              </a:buClr>
            </a:pPr>
            <a:endParaRPr lang="en-US" altLang="zh-CN" sz="2400">
              <a:latin typeface="Arial" panose="020B0604020202020204" pitchFamily="34" charset="0"/>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62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362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6227" name="Rectangle 6"/>
          <p:cNvSpPr>
            <a:spLocks noRot="1"/>
          </p:cNvSpPr>
          <p:nvPr/>
        </p:nvSpPr>
        <p:spPr>
          <a:xfrm>
            <a:off x="0" y="0"/>
            <a:ext cx="8496300" cy="800100"/>
          </a:xfrm>
          <a:prstGeom prst="rect">
            <a:avLst/>
          </a:prstGeom>
          <a:noFill/>
          <a:ln w="9525">
            <a:noFill/>
          </a:ln>
        </p:spPr>
        <p:txBody>
          <a:bodyPr anchor="ctr" anchorCtr="0"/>
          <a:p>
            <a:pPr eaLnBrk="0" hangingPunct="0"/>
            <a:r>
              <a:rPr lang="en-US" altLang="zh-CN" b="1">
                <a:latin typeface="Arial" panose="020B0604020202020204" pitchFamily="34" charset="0"/>
              </a:rPr>
              <a:t> 3/4 </a:t>
            </a:r>
            <a:r>
              <a:rPr lang="en-US" altLang="zh-CN">
                <a:latin typeface="Arial" panose="020B0604020202020204" pitchFamily="34" charset="0"/>
              </a:rPr>
              <a:t>Interface construction</a:t>
            </a:r>
            <a:endParaRPr lang="en-US" altLang="ja-JP">
              <a:latin typeface="Arial" panose="020B0604020202020204" pitchFamily="34" charset="0"/>
            </a:endParaRPr>
          </a:p>
        </p:txBody>
      </p:sp>
      <p:sp>
        <p:nvSpPr>
          <p:cNvPr id="436228" name="Rectangle 7"/>
          <p:cNvSpPr>
            <a:spLocks noRot="1"/>
          </p:cNvSpPr>
          <p:nvPr/>
        </p:nvSpPr>
        <p:spPr>
          <a:xfrm>
            <a:off x="179388" y="842963"/>
            <a:ext cx="8697912" cy="51784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界面构建，实现一个用户界面（开始可以是一个原型，逐步迭代求精）</a:t>
            </a:r>
            <a:endParaRPr lang="en-US" altLang="zh-CN" sz="2400">
              <a:latin typeface="Arial" panose="020B0604020202020204" pitchFamily="34"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827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3827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8275" name="Rectangle 6"/>
          <p:cNvSpPr>
            <a:spLocks noRot="1"/>
          </p:cNvSpPr>
          <p:nvPr/>
        </p:nvSpPr>
        <p:spPr>
          <a:xfrm>
            <a:off x="0" y="0"/>
            <a:ext cx="8496300" cy="800100"/>
          </a:xfrm>
          <a:prstGeom prst="rect">
            <a:avLst/>
          </a:prstGeom>
          <a:noFill/>
          <a:ln w="9525">
            <a:noFill/>
          </a:ln>
        </p:spPr>
        <p:txBody>
          <a:bodyPr anchor="ctr" anchorCtr="0"/>
          <a:p>
            <a:pPr eaLnBrk="0" hangingPunct="0"/>
            <a:r>
              <a:rPr lang="en-US" altLang="zh-CN" b="1">
                <a:latin typeface="Arial" panose="020B0604020202020204" pitchFamily="34" charset="0"/>
              </a:rPr>
              <a:t> 4/4 </a:t>
            </a:r>
            <a:r>
              <a:rPr lang="en-US" altLang="ja-JP">
                <a:latin typeface="Arial" panose="020B0604020202020204" pitchFamily="34" charset="0"/>
              </a:rPr>
              <a:t>Interface validation</a:t>
            </a:r>
            <a:endParaRPr lang="en-US" altLang="ja-JP" b="1">
              <a:latin typeface="Arial" panose="020B0604020202020204" pitchFamily="34" charset="0"/>
            </a:endParaRPr>
          </a:p>
        </p:txBody>
      </p:sp>
      <p:sp>
        <p:nvSpPr>
          <p:cNvPr id="438276" name="Rectangle 7"/>
          <p:cNvSpPr>
            <a:spLocks noRot="1"/>
          </p:cNvSpPr>
          <p:nvPr/>
        </p:nvSpPr>
        <p:spPr>
          <a:xfrm>
            <a:off x="179388" y="842963"/>
            <a:ext cx="8697912" cy="51784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the ability of the interface to implement every user task correctly to accommodate all task variations</a:t>
            </a:r>
            <a:r>
              <a:rPr lang="en-US" altLang="zh-CN" sz="2800">
                <a:latin typeface="Arial" panose="020B0604020202020204" pitchFamily="34" charset="0"/>
              </a:rPr>
              <a:t>, and to </a:t>
            </a:r>
            <a:r>
              <a:rPr lang="en-US" altLang="zh-CN" sz="2800">
                <a:solidFill>
                  <a:srgbClr val="FF0000"/>
                </a:solidFill>
                <a:latin typeface="Arial" panose="020B0604020202020204" pitchFamily="34" charset="0"/>
              </a:rPr>
              <a:t>achieve all general user requirements</a:t>
            </a:r>
            <a:endParaRPr lang="en-US" altLang="zh-CN" sz="2800">
              <a:solidFill>
                <a:srgbClr val="FF0000"/>
              </a:solidFill>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The degree to which the interface is </a:t>
            </a:r>
            <a:r>
              <a:rPr lang="en-US" altLang="ja-JP" sz="2800">
                <a:solidFill>
                  <a:srgbClr val="FF0000"/>
                </a:solidFill>
                <a:latin typeface="Arial" panose="020B0604020202020204" pitchFamily="34" charset="0"/>
              </a:rPr>
              <a:t>easy to use</a:t>
            </a:r>
            <a:r>
              <a:rPr lang="en-US" altLang="ja-JP" sz="2800">
                <a:latin typeface="Arial" panose="020B0604020202020204" pitchFamily="34" charset="0"/>
              </a:rPr>
              <a:t> and easy to learn</a:t>
            </a:r>
            <a:endParaRPr lang="en-US" altLang="ja-JP"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The use</a:t>
            </a:r>
            <a:r>
              <a:rPr lang="en-US" altLang="zh-CN" sz="2800">
                <a:latin typeface="Arial" panose="020B0604020202020204" pitchFamily="34" charset="0"/>
              </a:rPr>
              <a:t>’s </a:t>
            </a:r>
            <a:r>
              <a:rPr lang="en-US" altLang="zh-CN" sz="2800">
                <a:solidFill>
                  <a:srgbClr val="FF0000"/>
                </a:solidFill>
                <a:latin typeface="Arial" panose="020B0604020202020204" pitchFamily="34" charset="0"/>
              </a:rPr>
              <a:t>acceptance</a:t>
            </a:r>
            <a:r>
              <a:rPr lang="en-US" altLang="zh-CN" sz="2800">
                <a:latin typeface="Arial" panose="020B0604020202020204" pitchFamily="34" charset="0"/>
              </a:rPr>
              <a:t> of the interface as a useful tool in their work</a:t>
            </a:r>
            <a:endParaRPr lang="en-US" altLang="zh-CN" sz="2800">
              <a:latin typeface="Arial" panose="020B0604020202020204" pitchFamily="34"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03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40323" name="Rectangle 6"/>
          <p:cNvSpPr>
            <a:spLocks noRot="1"/>
          </p:cNvSpPr>
          <p:nvPr/>
        </p:nvSpPr>
        <p:spPr>
          <a:xfrm>
            <a:off x="0" y="0"/>
            <a:ext cx="5162550" cy="800100"/>
          </a:xfrm>
          <a:prstGeom prst="rect">
            <a:avLst/>
          </a:prstGeom>
          <a:noFill/>
          <a:ln w="9525">
            <a:noFill/>
          </a:ln>
        </p:spPr>
        <p:txBody>
          <a:bodyPr anchor="ctr" anchorCtr="0"/>
          <a:p>
            <a:pPr eaLnBrk="0" hangingPunct="0"/>
            <a:r>
              <a:rPr lang="en-US" altLang="zh-CN" b="1">
                <a:latin typeface="Arial" panose="020B0604020202020204" pitchFamily="34" charset="0"/>
              </a:rPr>
              <a:t>12.4 </a:t>
            </a:r>
            <a:r>
              <a:rPr lang="en-US" altLang="ja-JP" b="1">
                <a:latin typeface="Arial" panose="020B0604020202020204" pitchFamily="34" charset="0"/>
              </a:rPr>
              <a:t>Interface Analysis</a:t>
            </a:r>
            <a:endParaRPr lang="en-US" altLang="ja-JP" b="1">
              <a:latin typeface="Arial" panose="020B0604020202020204" pitchFamily="34" charset="0"/>
            </a:endParaRPr>
          </a:p>
        </p:txBody>
      </p:sp>
      <p:sp>
        <p:nvSpPr>
          <p:cNvPr id="440324" name="Rectangle 7"/>
          <p:cNvSpPr>
            <a:spLocks noRot="1"/>
          </p:cNvSpPr>
          <p:nvPr/>
        </p:nvSpPr>
        <p:spPr>
          <a:xfrm>
            <a:off x="179388" y="1160463"/>
            <a:ext cx="8697912" cy="3998912"/>
          </a:xfrm>
          <a:prstGeom prst="rect">
            <a:avLst/>
          </a:prstGeom>
          <a:noFill/>
          <a:ln w="9525">
            <a:noFill/>
          </a:ln>
        </p:spPr>
        <p:txBody>
          <a:bodyPr/>
          <a:p>
            <a:pPr marL="342900" indent="-342900" eaLnBrk="0" hangingPunct="0">
              <a:spcBef>
                <a:spcPct val="20000"/>
              </a:spcBef>
              <a:buClr>
                <a:srgbClr val="52A930"/>
              </a:buClr>
            </a:pPr>
            <a:r>
              <a:rPr lang="zh-CN" altLang="en-US" sz="2800" dirty="0">
                <a:solidFill>
                  <a:srgbClr val="FF0000"/>
                </a:solidFill>
                <a:latin typeface="Arial" panose="020B0604020202020204" pitchFamily="34" charset="0"/>
              </a:rPr>
              <a:t>用户、任务</a:t>
            </a:r>
            <a:r>
              <a:rPr lang="zh-CN" altLang="en-US" sz="2800" dirty="0">
                <a:latin typeface="Arial" panose="020B0604020202020204" pitchFamily="34" charset="0"/>
              </a:rPr>
              <a:t>、显示内容、工作环境分析</a:t>
            </a:r>
            <a:endParaRPr lang="zh-CN" altLang="en-US" sz="28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Interface analysis means understanding </a:t>
            </a:r>
            <a:endParaRPr lang="en-US" altLang="ja-JP" sz="28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people (</a:t>
            </a:r>
            <a:r>
              <a:rPr lang="en-US" altLang="ja-JP" sz="2400" b="1">
                <a:solidFill>
                  <a:srgbClr val="FF0000"/>
                </a:solidFill>
                <a:latin typeface="Arial" panose="020B0604020202020204" pitchFamily="34" charset="0"/>
              </a:rPr>
              <a:t>end-users</a:t>
            </a:r>
            <a:r>
              <a:rPr lang="en-US" altLang="ja-JP" sz="2400">
                <a:latin typeface="Arial" panose="020B0604020202020204" pitchFamily="34" charset="0"/>
              </a:rPr>
              <a:t>) who will interact with the system through the interface;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tasks</a:t>
            </a:r>
            <a:r>
              <a:rPr lang="en-US" altLang="ja-JP" sz="2400">
                <a:solidFill>
                  <a:srgbClr val="FF0000"/>
                </a:solidFill>
                <a:latin typeface="Arial" panose="020B0604020202020204" pitchFamily="34" charset="0"/>
              </a:rPr>
              <a:t> </a:t>
            </a:r>
            <a:r>
              <a:rPr lang="en-US" altLang="ja-JP" sz="2400">
                <a:latin typeface="Arial" panose="020B0604020202020204" pitchFamily="34" charset="0"/>
              </a:rPr>
              <a:t>that end-users must perform to do their work, </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content</a:t>
            </a:r>
            <a:r>
              <a:rPr lang="en-US" altLang="ja-JP" sz="2400">
                <a:latin typeface="Arial" panose="020B0604020202020204" pitchFamily="34" charset="0"/>
              </a:rPr>
              <a:t> that is presented as part of the interface</a:t>
            </a:r>
            <a:endParaRPr lang="en-US" altLang="zh-CN" sz="2400">
              <a:latin typeface="Arial" panose="020B0604020202020204" pitchFamily="34" charset="0"/>
            </a:endParaRPr>
          </a:p>
          <a:p>
            <a:pPr marL="1257300" lvl="2"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尤其是</a:t>
            </a:r>
            <a:r>
              <a:rPr lang="en-US" altLang="zh-CN" sz="2400">
                <a:latin typeface="Arial" panose="020B0604020202020204" pitchFamily="34" charset="0"/>
              </a:rPr>
              <a:t>WEB</a:t>
            </a:r>
            <a:r>
              <a:rPr lang="zh-CN" altLang="en-US" sz="2400" dirty="0">
                <a:latin typeface="Arial" panose="020B0604020202020204" pitchFamily="34" charset="0"/>
              </a:rPr>
              <a:t>应用，音视频、文本、动画</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environment</a:t>
            </a:r>
            <a:r>
              <a:rPr lang="en-US" altLang="ja-JP" sz="2400">
                <a:solidFill>
                  <a:srgbClr val="FF0000"/>
                </a:solidFill>
                <a:latin typeface="Arial" panose="020B0604020202020204" pitchFamily="34" charset="0"/>
              </a:rPr>
              <a:t> </a:t>
            </a:r>
            <a:r>
              <a:rPr lang="en-US" altLang="ja-JP" sz="2400">
                <a:latin typeface="Arial" panose="020B0604020202020204" pitchFamily="34" charset="0"/>
              </a:rPr>
              <a:t>in which these tasks will be conducted</a:t>
            </a:r>
            <a:r>
              <a:rPr lang="en-US" altLang="ja-JP" sz="2400" b="1">
                <a:latin typeface="Arial" panose="020B0604020202020204" pitchFamily="34" charset="0"/>
              </a:rPr>
              <a:t>.</a:t>
            </a:r>
            <a:endParaRPr lang="en-US" altLang="zh-CN" sz="2400" b="1">
              <a:latin typeface="Arial" panose="020B0604020202020204" pitchFamily="34" charset="0"/>
            </a:endParaRPr>
          </a:p>
          <a:p>
            <a:pPr marL="1257300" lvl="2" indent="-342900" eaLnBrk="0" hangingPunct="0">
              <a:spcBef>
                <a:spcPct val="20000"/>
              </a:spcBef>
              <a:buClr>
                <a:srgbClr val="52A930"/>
              </a:buClr>
              <a:buFont typeface="Wingdings" panose="05000000000000000000" charset="0"/>
              <a:buChar char="n"/>
            </a:pPr>
            <a:r>
              <a:rPr lang="zh-CN" altLang="en-US" sz="2400" b="1" dirty="0">
                <a:latin typeface="Arial" panose="020B0604020202020204" pitchFamily="34" charset="0"/>
              </a:rPr>
              <a:t>尤其是一些特殊环境，恶劣环境，太空，下载空间</a:t>
            </a:r>
            <a:r>
              <a:rPr lang="en-US" altLang="zh-CN" sz="2400" b="1">
                <a:latin typeface="Arial" panose="020B0604020202020204" pitchFamily="34" charset="0"/>
              </a:rPr>
              <a:t>…</a:t>
            </a:r>
            <a:endParaRPr lang="en-US" altLang="zh-CN" sz="2400" b="1">
              <a:latin typeface="Arial" panose="020B0604020202020204" pitchFamily="34" charset="0"/>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80645"/>
            <a:ext cx="8283512" cy="678611"/>
          </a:xfrm>
        </p:spPr>
        <p:txBody>
          <a:bodyPr>
            <a:noAutofit/>
          </a:bodyPr>
          <a:lstStyle/>
          <a:p>
            <a:r>
              <a:rPr lang="en-US" sz="2800" noProof="0" dirty="0">
                <a:latin typeface="Times New Roman" panose="02020603050405020304" charset="0"/>
                <a:cs typeface="Times New Roman" panose="02020603050405020304" charset="0"/>
              </a:rPr>
              <a:t>12.4.1 </a:t>
            </a:r>
            <a:r>
              <a:rPr lang="en-US" sz="2800" noProof="0" dirty="0">
                <a:latin typeface="Times New Roman" panose="02020603050405020304" charset="0"/>
                <a:cs typeface="Times New Roman" panose="02020603050405020304" charset="0"/>
              </a:rPr>
              <a:t>User Research</a:t>
            </a:r>
            <a:endParaRPr lang="en-US" sz="28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939800"/>
            <a:ext cx="8488045" cy="4921885"/>
          </a:xfrm>
        </p:spPr>
        <p:txBody>
          <a:bodyPr vert="horz" lIns="91440" tIns="45720" rIns="91440" bIns="45720" rtlCol="0">
            <a:noAutofit/>
          </a:bodyPr>
          <a:lstStyle/>
          <a:p>
            <a:pPr marL="0" indent="0">
              <a:spcBef>
                <a:spcPts val="1000"/>
              </a:spcBef>
              <a:spcAft>
                <a:spcPts val="0"/>
              </a:spcAft>
              <a:buNone/>
            </a:pPr>
            <a:r>
              <a:rPr lang="en-US" sz="2000" noProof="0" dirty="0">
                <a:latin typeface="Times New Roman" panose="02020603050405020304" charset="0"/>
                <a:cs typeface="Times New Roman" panose="02020603050405020304" charset="0"/>
              </a:rPr>
              <a:t>Christensen suggests the following steps to create a customer journey map:</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AutoNum type="arabicPeriod"/>
            </a:pPr>
            <a:r>
              <a:rPr lang="en-US" sz="2000" noProof="0" dirty="0">
                <a:latin typeface="Times New Roman" panose="02020603050405020304" charset="0"/>
                <a:cs typeface="Times New Roman" panose="02020603050405020304" charset="0"/>
              </a:rPr>
              <a:t>Gather stakeholders. </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AutoNum type="arabicPeriod"/>
            </a:pPr>
            <a:r>
              <a:rPr lang="en-US" sz="2000" noProof="0" dirty="0">
                <a:latin typeface="Times New Roman" panose="02020603050405020304" charset="0"/>
                <a:cs typeface="Times New Roman" panose="02020603050405020304" charset="0"/>
              </a:rPr>
              <a:t>Conduct research. Collect all information you can about all the things users may experience as they use the software product and define your customer phases (touchpoints).</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Build the model. Create a visualization of the touch points.</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Refine the design. Recruit</a:t>
            </a:r>
            <a:r>
              <a:rPr lang="zh-CN" altLang="en-US" sz="1400" noProof="0" dirty="0">
                <a:latin typeface="Times New Roman" panose="02020603050405020304" charset="0"/>
                <a:ea typeface="宋体" panose="02010600030101010101" pitchFamily="2" charset="-122"/>
                <a:cs typeface="Times New Roman" panose="02020603050405020304" charset="0"/>
              </a:rPr>
              <a:t>招募</a:t>
            </a:r>
            <a:r>
              <a:rPr lang="en-US" sz="2000" noProof="0" dirty="0">
                <a:latin typeface="Times New Roman" panose="02020603050405020304" charset="0"/>
                <a:cs typeface="Times New Roman" panose="02020603050405020304" charset="0"/>
              </a:rPr>
              <a:t> a designer to make the deliverable visually appealing and ensure touchpoints are identified clearly.</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Identify gaps. Note any gaps in the customer experience or points of friction or pain (poor transition between phases).</a:t>
            </a:r>
            <a:endParaRPr lang="en-US" sz="2000" noProof="0" dirty="0">
              <a:latin typeface="Times New Roman" panose="02020603050405020304" charset="0"/>
              <a:cs typeface="Times New Roman" panose="02020603050405020304" charset="0"/>
            </a:endParaRPr>
          </a:p>
          <a:p>
            <a:pPr marL="403225" indent="-403225">
              <a:spcBef>
                <a:spcPts val="1000"/>
              </a:spcBef>
              <a:spcAft>
                <a:spcPts val="0"/>
              </a:spcAft>
              <a:buFont typeface="+mj-lt"/>
              <a:buAutoNum type="arabicPeriod"/>
            </a:pPr>
            <a:r>
              <a:rPr lang="en-US" sz="2000" noProof="0" dirty="0">
                <a:latin typeface="Times New Roman" panose="02020603050405020304" charset="0"/>
                <a:cs typeface="Times New Roman" panose="02020603050405020304" charset="0"/>
              </a:rPr>
              <a:t>Implement your findings. Assign responsible parties to bridge the gaps and resolve pain points found.</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25" y="44450"/>
            <a:ext cx="8458200" cy="678611"/>
          </a:xfrm>
        </p:spPr>
        <p:txBody>
          <a:bodyPr>
            <a:noAutofit/>
          </a:bodyPr>
          <a:lstStyle/>
          <a:p>
            <a:r>
              <a:rPr lang="en-US" sz="4000" noProof="0" dirty="0">
                <a:latin typeface="Times New Roman" panose="02020603050405020304" charset="0"/>
                <a:cs typeface="Times New Roman" panose="02020603050405020304" charset="0"/>
              </a:rPr>
              <a:t>Customer Journey Map</a:t>
            </a:r>
            <a:endParaRPr lang="en-US" sz="4000" noProof="0" dirty="0">
              <a:latin typeface="Times New Roman" panose="02020603050405020304" charset="0"/>
              <a:cs typeface="Times New Roman" panose="02020603050405020304" charset="0"/>
            </a:endParaRPr>
          </a:p>
        </p:txBody>
      </p:sp>
      <p:pic>
        <p:nvPicPr>
          <p:cNvPr id="5" name="Picture 4" descr="An illustration displays a customer journey map.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3369" y="1174824"/>
            <a:ext cx="7817263" cy="4898641"/>
          </a:xfrm>
          <a:prstGeom prst="rect">
            <a:avLst/>
          </a:prstGeom>
        </p:spPr>
      </p:pic>
      <p:sp>
        <p:nvSpPr>
          <p:cNvPr id="7" name="Text Placeholder 6"/>
          <p:cNvSpPr>
            <a:spLocks noGrp="1"/>
          </p:cNvSpPr>
          <p:nvPr>
            <p:ph type="body" sz="quarter" idx="12"/>
          </p:nvPr>
        </p:nvSpPr>
        <p:spPr>
          <a:xfrm>
            <a:off x="3014804" y="6264878"/>
            <a:ext cx="2879002" cy="250222"/>
          </a:xfrm>
        </p:spPr>
        <p:txBody>
          <a:bodyPr/>
          <a:lstStyle/>
          <a:p>
            <a:r>
              <a:rPr lang="en-US" sz="1200" noProof="0" dirty="0">
                <a:latin typeface="Times New Roman" panose="02020603050405020304" charset="0"/>
                <a:cs typeface="Times New Roman" panose="02020603050405020304" charset="0"/>
                <a:hlinkClick r:id="rId2" action="ppaction://hlinksldjump"/>
              </a:rPr>
              <a:t>Access the text alternative for slide images.</a:t>
            </a:r>
            <a:endParaRPr lang="en-US" sz="12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 y="80645"/>
            <a:ext cx="8458200" cy="645160"/>
          </a:xfrm>
        </p:spPr>
        <p:txBody>
          <a:bodyPr>
            <a:noAutofit/>
          </a:bodyPr>
          <a:lstStyle/>
          <a:p>
            <a:r>
              <a:rPr lang="en-US" sz="2800" noProof="0" dirty="0">
                <a:latin typeface="Times New Roman" panose="02020603050405020304" charset="0"/>
                <a:cs typeface="Times New Roman" panose="02020603050405020304" charset="0"/>
              </a:rPr>
              <a:t>12.4.2 User Modeling</a:t>
            </a:r>
            <a:endParaRPr lang="en-US" sz="280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376130"/>
            <a:ext cx="8458200"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Data collection and analysis. </a:t>
            </a:r>
            <a:r>
              <a:rPr lang="en-US" sz="2000" noProof="0" dirty="0">
                <a:latin typeface="Times New Roman" panose="02020603050405020304" charset="0"/>
                <a:cs typeface="Times New Roman" panose="02020603050405020304" charset="0"/>
              </a:rPr>
              <a:t>Stakeholders collect information about proposed product users and determine the user group needs.</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Describe personas. </a:t>
            </a:r>
            <a:r>
              <a:rPr lang="en-US" sz="2000" noProof="0" dirty="0">
                <a:latin typeface="Times New Roman" panose="02020603050405020304" charset="0"/>
                <a:cs typeface="Times New Roman" panose="02020603050405020304" charset="0"/>
              </a:rPr>
              <a:t>The developers need to decide how many personas to create and decide which persona will be their focus.</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Develop scenarios. </a:t>
            </a:r>
            <a:r>
              <a:rPr lang="en-US" sz="2000" noProof="0" dirty="0">
                <a:latin typeface="Times New Roman" panose="02020603050405020304" charset="0"/>
                <a:cs typeface="Times New Roman" panose="02020603050405020304" charset="0"/>
              </a:rPr>
              <a:t>Scenarios are user stories about how personas will use the product being developed. They may focus on the touchpoints and obstacles described in the customer journey.</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Acceptance by stakeholders. </a:t>
            </a:r>
            <a:r>
              <a:rPr lang="en-US" sz="2000" noProof="0" dirty="0">
                <a:latin typeface="Times New Roman" panose="02020603050405020304" charset="0"/>
                <a:cs typeface="Times New Roman" panose="02020603050405020304" charset="0"/>
              </a:rPr>
              <a:t>Often this is done by validating the scenarios using a review technique or demonstration called </a:t>
            </a:r>
            <a:r>
              <a:rPr lang="en-US" sz="2000" b="1" i="1" noProof="0" dirty="0">
                <a:latin typeface="Times New Roman" panose="02020603050405020304" charset="0"/>
                <a:cs typeface="Times New Roman" panose="02020603050405020304" charset="0"/>
              </a:rPr>
              <a:t>cognitive walkthrough </a:t>
            </a:r>
            <a:r>
              <a:rPr lang="en-US" sz="2000" noProof="0" dirty="0">
                <a:latin typeface="Times New Roman" panose="02020603050405020304" charset="0"/>
                <a:cs typeface="Times New Roman" panose="02020603050405020304" charset="0"/>
              </a:rPr>
              <a:t>(stakeholders assume the role defined by a persona and work through a scenario using a system prototype).</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6" name="文本框 5"/>
          <p:cNvSpPr txBox="1"/>
          <p:nvPr/>
        </p:nvSpPr>
        <p:spPr>
          <a:xfrm>
            <a:off x="215265" y="836295"/>
            <a:ext cx="7947660" cy="583565"/>
          </a:xfrm>
          <a:prstGeom prst="rect">
            <a:avLst/>
          </a:prstGeom>
          <a:noFill/>
        </p:spPr>
        <p:txBody>
          <a:bodyPr wrap="square" rtlCol="0" anchor="t">
            <a:spAutoFit/>
          </a:bodyPr>
          <a:p>
            <a:r>
              <a:rPr lang="zh-CN" altLang="en-US"/>
              <a:t> </a:t>
            </a:r>
            <a:r>
              <a:rPr lang="en-US" noProof="0" dirty="0">
                <a:latin typeface="Times New Roman" panose="02020603050405020304" charset="0"/>
                <a:cs typeface="Times New Roman" panose="02020603050405020304" charset="0"/>
                <a:sym typeface="+mn-ea"/>
              </a:rPr>
              <a:t>Creating and Using Personas</a:t>
            </a:r>
            <a:r>
              <a:rPr lang="zh-CN" altLang="en-US" noProof="0" dirty="0">
                <a:latin typeface="Times New Roman" panose="02020603050405020304" charset="0"/>
                <a:ea typeface="宋体" panose="02010600030101010101" pitchFamily="2" charset="-122"/>
                <a:cs typeface="Times New Roman" panose="02020603050405020304" charset="0"/>
                <a:sym typeface="+mn-ea"/>
              </a:rPr>
              <a:t>（</a:t>
            </a:r>
            <a:r>
              <a:rPr lang="zh-CN" altLang="en-US"/>
              <a:t>four tasks）：</a:t>
            </a:r>
            <a:endParaRPr lang="zh-CN" alt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05" y="44450"/>
            <a:ext cx="8458200" cy="678611"/>
          </a:xfrm>
        </p:spPr>
        <p:txBody>
          <a:bodyPr>
            <a:noAutofit/>
          </a:bodyPr>
          <a:lstStyle/>
          <a:p>
            <a:r>
              <a:rPr lang="en-US" sz="4000" noProof="0" dirty="0">
                <a:latin typeface="Times New Roman" panose="02020603050405020304" charset="0"/>
                <a:cs typeface="Times New Roman" panose="02020603050405020304" charset="0"/>
              </a:rPr>
              <a:t>Persona Example</a:t>
            </a:r>
            <a:endParaRPr lang="en-US" sz="4000" noProof="0" dirty="0">
              <a:latin typeface="Times New Roman" panose="02020603050405020304" charset="0"/>
              <a:cs typeface="Times New Roman" panose="02020603050405020304" charset="0"/>
            </a:endParaRPr>
          </a:p>
        </p:txBody>
      </p:sp>
      <p:pic>
        <p:nvPicPr>
          <p:cNvPr id="5" name="Picture 4" descr="A table displays a persona example Elizabeth."/>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575574" y="1556458"/>
            <a:ext cx="8114956" cy="3780644"/>
          </a:xfrm>
          <a:prstGeom prst="rect">
            <a:avLst/>
          </a:prstGeom>
        </p:spPr>
      </p:pic>
      <p:sp>
        <p:nvSpPr>
          <p:cNvPr id="7" name="Text Placeholder 6"/>
          <p:cNvSpPr>
            <a:spLocks noGrp="1"/>
          </p:cNvSpPr>
          <p:nvPr>
            <p:ph type="body" sz="quarter" idx="12"/>
          </p:nvPr>
        </p:nvSpPr>
        <p:spPr>
          <a:xfrm>
            <a:off x="2978590" y="6246891"/>
            <a:ext cx="2987644" cy="268209"/>
          </a:xfrm>
        </p:spPr>
        <p:txBody>
          <a:bodyPr/>
          <a:lstStyle/>
          <a:p>
            <a:r>
              <a:rPr lang="en-US" sz="1200" noProof="0" dirty="0">
                <a:latin typeface="Times New Roman" panose="02020603050405020304" charset="0"/>
                <a:cs typeface="Times New Roman" panose="02020603050405020304" charset="0"/>
                <a:hlinkClick r:id="rId3" action="ppaction://hlinksldjump"/>
              </a:rPr>
              <a:t>Access the text alternative for slide images.</a:t>
            </a:r>
            <a:endParaRPr lang="en-US" sz="12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23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23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42371" name="Rectangle 6"/>
          <p:cNvSpPr>
            <a:spLocks noRot="1"/>
          </p:cNvSpPr>
          <p:nvPr/>
        </p:nvSpPr>
        <p:spPr>
          <a:xfrm>
            <a:off x="0" y="0"/>
            <a:ext cx="6048375" cy="800100"/>
          </a:xfrm>
          <a:prstGeom prst="rect">
            <a:avLst/>
          </a:prstGeom>
          <a:noFill/>
          <a:ln w="9525">
            <a:noFill/>
          </a:ln>
        </p:spPr>
        <p:txBody>
          <a:bodyPr anchor="ctr" anchorCtr="0"/>
          <a:p>
            <a:pPr eaLnBrk="0" hangingPunct="0"/>
            <a:r>
              <a:rPr lang="en-US" altLang="zh-CN" b="1">
                <a:latin typeface="Arial" panose="020B0604020202020204" pitchFamily="34" charset="0"/>
              </a:rPr>
              <a:t>12.4.2 </a:t>
            </a:r>
            <a:r>
              <a:rPr lang="en-US" altLang="ja-JP" b="1">
                <a:solidFill>
                  <a:srgbClr val="FF0000"/>
                </a:solidFill>
                <a:latin typeface="Arial" panose="020B0604020202020204" pitchFamily="34" charset="0"/>
              </a:rPr>
              <a:t>User</a:t>
            </a:r>
            <a:r>
              <a:rPr lang="en-US" altLang="ja-JP" b="1">
                <a:latin typeface="Arial" panose="020B0604020202020204" pitchFamily="34" charset="0"/>
              </a:rPr>
              <a:t> Analysis</a:t>
            </a:r>
            <a:endParaRPr lang="en-US" altLang="ja-JP" b="1">
              <a:latin typeface="Arial" panose="020B0604020202020204" pitchFamily="34" charset="0"/>
            </a:endParaRPr>
          </a:p>
        </p:txBody>
      </p:sp>
      <p:sp>
        <p:nvSpPr>
          <p:cNvPr id="442372" name="Rectangle 7"/>
          <p:cNvSpPr>
            <a:spLocks noRot="1"/>
          </p:cNvSpPr>
          <p:nvPr/>
        </p:nvSpPr>
        <p:spPr>
          <a:xfrm>
            <a:off x="215900" y="1016000"/>
            <a:ext cx="8604250" cy="4933950"/>
          </a:xfrm>
          <a:prstGeom prst="rect">
            <a:avLst/>
          </a:prstGeom>
          <a:noFill/>
          <a:ln w="9525">
            <a:noFill/>
          </a:ln>
        </p:spPr>
        <p:txBody>
          <a:bodyPr/>
          <a:p>
            <a:pPr marL="342900" indent="-342900" eaLnBrk="0" hangingPunct="0">
              <a:lnSpc>
                <a:spcPct val="90000"/>
              </a:lnSpc>
              <a:spcBef>
                <a:spcPct val="20000"/>
              </a:spcBef>
              <a:buClr>
                <a:srgbClr val="52A930"/>
              </a:buClr>
            </a:pPr>
            <a:r>
              <a:rPr lang="en-US" altLang="zh-CN" sz="2400" b="1">
                <a:latin typeface="Arial" panose="020B0604020202020204" pitchFamily="34" charset="0"/>
              </a:rPr>
              <a:t>   The only way that you can get </a:t>
            </a:r>
            <a:r>
              <a:rPr lang="en-US" altLang="zh-CN" sz="2400" b="1">
                <a:solidFill>
                  <a:srgbClr val="FF0000"/>
                </a:solidFill>
                <a:latin typeface="Arial" panose="020B0604020202020204" pitchFamily="34" charset="0"/>
              </a:rPr>
              <a:t>the user’s mental image</a:t>
            </a:r>
            <a:r>
              <a:rPr lang="en-US" altLang="zh-CN" sz="2400" b="1">
                <a:latin typeface="Arial" panose="020B0604020202020204" pitchFamily="34" charset="0"/>
              </a:rPr>
              <a:t> and  </a:t>
            </a:r>
            <a:r>
              <a:rPr lang="en-US" altLang="zh-CN" sz="2400" b="1">
                <a:solidFill>
                  <a:srgbClr val="FF0000"/>
                </a:solidFill>
                <a:latin typeface="Arial" panose="020B0604020202020204" pitchFamily="34" charset="0"/>
              </a:rPr>
              <a:t>the design model</a:t>
            </a:r>
            <a:r>
              <a:rPr lang="en-US" altLang="zh-CN" sz="2400" b="1">
                <a:latin typeface="Arial" panose="020B0604020202020204" pitchFamily="34" charset="0"/>
              </a:rPr>
              <a:t> to </a:t>
            </a:r>
            <a:r>
              <a:rPr lang="en-US" altLang="zh-CN" sz="2400" b="1">
                <a:solidFill>
                  <a:srgbClr val="FF0000"/>
                </a:solidFill>
                <a:latin typeface="Arial" panose="020B0604020202020204" pitchFamily="34" charset="0"/>
              </a:rPr>
              <a:t>converge </a:t>
            </a:r>
            <a:r>
              <a:rPr lang="zh-CN" altLang="en-US" sz="2400" b="1" dirty="0">
                <a:latin typeface="Arial" panose="020B0604020202020204" pitchFamily="34" charset="0"/>
              </a:rPr>
              <a:t>汇集 </a:t>
            </a:r>
            <a:r>
              <a:rPr lang="en-US" altLang="zh-CN" sz="2400" b="1">
                <a:latin typeface="Arial" panose="020B0604020202020204" pitchFamily="34" charset="0"/>
              </a:rPr>
              <a:t>is to work to understand  the users,</a:t>
            </a:r>
            <a:endParaRPr lang="en-US" altLang="zh-CN" sz="2400" b="1">
              <a:latin typeface="Arial" panose="020B0604020202020204" pitchFamily="34" charset="0"/>
            </a:endParaRPr>
          </a:p>
          <a:p>
            <a:pPr marL="342900" indent="-342900" eaLnBrk="0" hangingPunct="0">
              <a:lnSpc>
                <a:spcPct val="90000"/>
              </a:lnSpc>
              <a:spcBef>
                <a:spcPct val="20000"/>
              </a:spcBef>
              <a:buClr>
                <a:srgbClr val="52A930"/>
              </a:buClr>
            </a:pPr>
            <a:endParaRPr lang="en-US" altLang="zh-CN" sz="2400" b="1">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a:latin typeface="Arial" panose="020B0604020202020204" pitchFamily="34" charset="0"/>
              </a:rPr>
              <a:t>User interviews</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a:latin typeface="Arial" panose="020B0604020202020204" pitchFamily="34" charset="0"/>
              </a:rPr>
              <a:t>Sales input</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a:latin typeface="Arial" panose="020B0604020202020204" pitchFamily="34" charset="0"/>
              </a:rPr>
              <a:t>Marketing input</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a:latin typeface="Arial" panose="020B0604020202020204" pitchFamily="34" charset="0"/>
              </a:rPr>
              <a:t>Support input</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400" dirty="0">
                <a:latin typeface="Arial" panose="020B0604020202020204" pitchFamily="34" charset="0"/>
              </a:rPr>
              <a:t>老人、小孩的用户体验；</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400" dirty="0">
                <a:latin typeface="Arial" panose="020B0604020202020204" pitchFamily="34" charset="0"/>
              </a:rPr>
              <a:t>市场调查</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400" dirty="0">
                <a:latin typeface="Arial" panose="020B0604020202020204" pitchFamily="34" charset="0"/>
              </a:rPr>
              <a:t>例：老年手机</a:t>
            </a:r>
            <a:endParaRPr lang="zh-CN" altLang="en-US" sz="2400" dirty="0">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83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8371" name="Rectangle 38"/>
          <p:cNvSpPr>
            <a:spLocks noRot="1"/>
          </p:cNvSpPr>
          <p:nvPr/>
        </p:nvSpPr>
        <p:spPr>
          <a:xfrm>
            <a:off x="179070" y="0"/>
            <a:ext cx="9090660" cy="692150"/>
          </a:xfrm>
          <a:prstGeom prst="rect">
            <a:avLst/>
          </a:prstGeom>
          <a:noFill/>
          <a:ln w="9525">
            <a:noFill/>
          </a:ln>
        </p:spPr>
        <p:txBody>
          <a:bodyPr anchor="ctr" anchorCtr="0"/>
          <a:p>
            <a:pPr eaLnBrk="0" hangingPunct="0"/>
            <a:r>
              <a:rPr lang="en-US" altLang="zh-CN" b="1">
                <a:latin typeface="Arial" panose="020B0604020202020204" pitchFamily="34" charset="0"/>
              </a:rPr>
              <a:t>9.3.2 </a:t>
            </a:r>
            <a:r>
              <a:rPr lang="en-US" noProof="0" dirty="0">
                <a:sym typeface="+mn-ea"/>
              </a:rPr>
              <a:t>Architecture Properties  </a:t>
            </a:r>
            <a:r>
              <a:rPr lang="en-US" sz="2800" noProof="0"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rPr>
              <a:t>体系结构设计属性：</a:t>
            </a:r>
            <a:endParaRPr kumimoji="0" lang="zh-CN" altLang="en-US" sz="2800" b="1" kern="1200" cap="none" spc="0" normalizeH="0" baseline="0" noProof="1" dirty="0">
              <a:effectLst>
                <a:outerShdw blurRad="38100" dist="38100" dir="2700000">
                  <a:srgbClr val="C0C0C0"/>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50599" name="Text Box 39"/>
          <p:cNvSpPr txBox="1">
            <a:spLocks noChangeArrowheads="1"/>
          </p:cNvSpPr>
          <p:nvPr/>
        </p:nvSpPr>
        <p:spPr bwMode="auto">
          <a:xfrm>
            <a:off x="0" y="657225"/>
            <a:ext cx="9253538" cy="532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buClr>
                <a:schemeClr val="folHlink"/>
              </a:buClr>
              <a:buFont typeface="Wingdings" panose="05000000000000000000" pitchFamily="2" charset="2"/>
              <a:buChar char="n"/>
            </a:pPr>
            <a:r>
              <a:rPr kumimoji="0" lang="en-US" altLang="ja-JP" sz="2000" b="1"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Structural properties</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zh-CN" altLang="en-US" sz="2000" kern="1200" cap="none" spc="0" normalizeH="0" baseline="0" noProof="1" dirty="0">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n-ea"/>
              </a:rPr>
              <a:t>结构特性</a:t>
            </a:r>
            <a:endParaRPr kumimoji="0" lang="en-US" altLang="zh-CN" sz="2000" kern="1200" cap="none" spc="0" normalizeH="0" baseline="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This aspect of the architectural design representation defines the components of a system (e.g., modules, objects, filters) and the manner in which those components are packaged and interact with one another.</a:t>
            </a:r>
            <a:r>
              <a:rPr kumimoji="0" lang="zh-CN" altLang="en-US" sz="2000" kern="1200" cap="none" spc="0" normalizeH="0" baseline="0" noProof="1" dirty="0">
                <a:effectLst>
                  <a:outerShdw blurRad="38100" dist="38100" dir="2700000">
                    <a:srgbClr val="C0C0C0"/>
                  </a:outerShdw>
                </a:effectLst>
                <a:latin typeface="Arial" panose="020B0604020202020204" pitchFamily="34" charset="0"/>
                <a:ea typeface="宋体" panose="02010600030101010101" pitchFamily="2" charset="-122"/>
                <a:cs typeface="+mn-cs"/>
                <a:sym typeface="+mn-ea"/>
              </a:rPr>
              <a:t>软件结构设计定义了构件被封装的方式，以及构件之间相互作用的方式</a:t>
            </a: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endPar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For example, objects are packaged to encapsulate both data and the processing that manipulates the data and interact via the invocation of methods</a:t>
            </a:r>
            <a:endPar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endPar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b="1"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Extra-functional properties</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zh-CN" altLang="en-US" sz="2000" kern="1200" cap="none" spc="0" normalizeH="0" baseline="0" noProof="1" dirty="0">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n-ea"/>
              </a:rPr>
              <a:t>外部功能特性</a:t>
            </a:r>
            <a:endParaRPr kumimoji="0" lang="en-US" altLang="zh-CN" sz="2000" kern="1200" cap="none" spc="0" normalizeH="0" baseline="0" noProof="1">
              <a:solidFill>
                <a:srgbClr val="FF0000"/>
              </a:solidFill>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The architectural design description should address how the design architecture achieves requirements for performance, capacity, reliability, security, adaptability, and other system characteristics.</a:t>
            </a:r>
            <a:endPar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pPr>
            <a:endPar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buClr>
                <a:schemeClr val="folHlink"/>
              </a:buClr>
              <a:buFont typeface="Wingdings" panose="05000000000000000000" pitchFamily="2" charset="2"/>
              <a:buChar char="n"/>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b="1"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Families of related systems</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zh-CN" altLang="en-US" sz="2000" kern="1200" cap="none" spc="0" normalizeH="0" baseline="0" noProof="1" dirty="0">
                <a:solidFill>
                  <a:srgbClr val="FF0000"/>
                </a:solidFill>
                <a:effectLst>
                  <a:outerShdw blurRad="38100" dist="38100" dir="2700000">
                    <a:srgbClr val="C0C0C0"/>
                  </a:outerShdw>
                </a:effectLst>
                <a:latin typeface="Palatino" pitchFamily="-128" charset="0"/>
                <a:ea typeface="宋体" panose="02010600030101010101" pitchFamily="2" charset="-122"/>
                <a:cs typeface="+mn-cs"/>
                <a:sym typeface="+mn-ea"/>
              </a:rPr>
              <a:t>相关系统</a:t>
            </a:r>
            <a:r>
              <a:rPr kumimoji="0" lang="zh-CN" altLang="en-US" sz="20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（与设计系统相似的系统，</a:t>
            </a:r>
            <a:r>
              <a:rPr kumimoji="0" lang="zh-CN" altLang="en-US" sz="2000" kern="1200" cap="none" spc="0" normalizeH="0" baseline="0" noProof="1" dirty="0">
                <a:solidFill>
                  <a:srgbClr val="FF0000"/>
                </a:solidFill>
                <a:effectLst>
                  <a:outerShdw blurRad="38100" dist="38100" dir="2700000">
                    <a:srgbClr val="C0C0C0"/>
                  </a:outerShdw>
                </a:effectLst>
                <a:latin typeface="Palatino" pitchFamily="-128" charset="0"/>
                <a:ea typeface="宋体" panose="02010600030101010101" pitchFamily="2" charset="-122"/>
                <a:cs typeface="+mn-cs"/>
                <a:sym typeface="+mn-ea"/>
              </a:rPr>
              <a:t>复用</a:t>
            </a:r>
            <a:r>
              <a:rPr kumimoji="0" lang="zh-CN" altLang="en-US" sz="2000" kern="1200" cap="none" spc="0" normalizeH="0" baseline="0" noProof="1" dirty="0">
                <a:effectLst>
                  <a:outerShdw blurRad="38100" dist="38100" dir="2700000">
                    <a:srgbClr val="C0C0C0"/>
                  </a:outerShdw>
                </a:effectLst>
                <a:latin typeface="Palatino" pitchFamily="-128" charset="0"/>
                <a:ea typeface="宋体" panose="02010600030101010101" pitchFamily="2" charset="-122"/>
                <a:cs typeface="+mn-cs"/>
                <a:sym typeface="+mn-ea"/>
              </a:rPr>
              <a:t>）</a:t>
            </a:r>
            <a:endParaRPr kumimoji="0" lang="en-US" altLang="zh-CN" sz="2000" kern="1200" cap="none" spc="0" normalizeH="0" baseline="0" noProof="1">
              <a:effectLst>
                <a:outerShdw blurRad="38100" dist="38100" dir="2700000">
                  <a:srgbClr val="C0C0C0"/>
                </a:outerShdw>
              </a:effectLst>
              <a:latin typeface="Palatino" pitchFamily="-128" charset="0"/>
              <a:ea typeface="宋体" panose="02010600030101010101" pitchFamily="2" charset="-122"/>
              <a:cs typeface="+mn-cs"/>
              <a:sym typeface="+mn-ea"/>
            </a:endParaRPr>
          </a:p>
          <a:p>
            <a:pPr marR="0" defTabSz="914400" eaLnBrk="0" hangingPunct="0">
              <a:buClr>
                <a:schemeClr val="folHlink"/>
              </a:buClr>
              <a:buFont typeface="Wingdings" panose="05000000000000000000" pitchFamily="2" charset="2"/>
            </a:pPr>
            <a:r>
              <a:rPr kumimoji="0" lang="en-US" altLang="zh-CN"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   </a:t>
            </a:r>
            <a:r>
              <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rPr>
              <a:t>The architectural design should draw upon repeatable patterns that are commonly encountered in the design of families of similar systems. In essence, the design should have the ability to reuse architectural building blocks. </a:t>
            </a:r>
            <a:endParaRPr kumimoji="0" lang="en-US" altLang="ja-JP" sz="2000"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44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44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44419" name="Rectangle 6"/>
          <p:cNvSpPr>
            <a:spLocks noRot="1"/>
          </p:cNvSpPr>
          <p:nvPr/>
        </p:nvSpPr>
        <p:spPr>
          <a:xfrm>
            <a:off x="0" y="0"/>
            <a:ext cx="6048375" cy="800100"/>
          </a:xfrm>
          <a:prstGeom prst="rect">
            <a:avLst/>
          </a:prstGeom>
          <a:noFill/>
          <a:ln w="9525">
            <a:noFill/>
          </a:ln>
        </p:spPr>
        <p:txBody>
          <a:bodyPr anchor="ctr" anchorCtr="0"/>
          <a:p>
            <a:pPr eaLnBrk="0" hangingPunct="0"/>
            <a:r>
              <a:rPr lang="en-US" altLang="zh-CN" b="1">
                <a:latin typeface="Arial" panose="020B0604020202020204" pitchFamily="34" charset="0"/>
              </a:rPr>
              <a:t>12.4.2 </a:t>
            </a:r>
            <a:r>
              <a:rPr lang="en-US" altLang="ja-JP" b="1">
                <a:latin typeface="Arial" panose="020B0604020202020204" pitchFamily="34" charset="0"/>
              </a:rPr>
              <a:t>User Analysis</a:t>
            </a:r>
            <a:endParaRPr lang="en-US" altLang="ja-JP" b="1">
              <a:latin typeface="Arial" panose="020B0604020202020204" pitchFamily="34" charset="0"/>
            </a:endParaRPr>
          </a:p>
        </p:txBody>
      </p:sp>
      <p:sp>
        <p:nvSpPr>
          <p:cNvPr id="444420" name="Rectangle 7"/>
          <p:cNvSpPr>
            <a:spLocks noRot="1"/>
          </p:cNvSpPr>
          <p:nvPr/>
        </p:nvSpPr>
        <p:spPr>
          <a:xfrm>
            <a:off x="215900" y="1016000"/>
            <a:ext cx="8928735" cy="5076825"/>
          </a:xfrm>
          <a:prstGeom prst="rect">
            <a:avLst/>
          </a:prstGeom>
          <a:noFill/>
          <a:ln w="9525">
            <a:noFill/>
          </a:ln>
        </p:spPr>
        <p:txBody>
          <a:bodyPr/>
          <a:p>
            <a:pPr marL="342900" indent="-342900" eaLnBrk="0" hangingPunct="0">
              <a:lnSpc>
                <a:spcPct val="90000"/>
              </a:lnSpc>
              <a:spcBef>
                <a:spcPct val="20000"/>
              </a:spcBef>
              <a:buClr>
                <a:srgbClr val="52A930"/>
              </a:buClr>
            </a:pPr>
            <a:r>
              <a:rPr lang="zh-CN" altLang="en-US" sz="1800" b="1" dirty="0">
                <a:latin typeface="Arial" panose="020B0604020202020204" pitchFamily="34" charset="0"/>
              </a:rPr>
              <a:t>下面一组问题，帮助了解用户</a:t>
            </a:r>
            <a:r>
              <a:rPr lang="zh-CN" altLang="en-US" sz="1800" b="1" dirty="0">
                <a:latin typeface="Arial" panose="020B0604020202020204" pitchFamily="34" charset="0"/>
                <a:sym typeface="Wingdings" panose="05000000000000000000" pitchFamily="2" charset="2"/>
              </a:rPr>
              <a:t>： （包括用户背景</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教育</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家庭</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性别</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工作</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使用频率</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报酬</a:t>
            </a:r>
            <a:r>
              <a:rPr lang="en-US" altLang="zh-CN" sz="1800" b="1">
                <a:latin typeface="Arial" panose="020B0604020202020204" pitchFamily="34" charset="0"/>
                <a:sym typeface="Wingdings" panose="05000000000000000000" pitchFamily="2" charset="2"/>
              </a:rPr>
              <a:t>-…</a:t>
            </a:r>
            <a:r>
              <a:rPr lang="zh-CN" altLang="en-US" sz="1800" b="1" dirty="0">
                <a:latin typeface="Arial" panose="020B0604020202020204" pitchFamily="34" charset="0"/>
                <a:sym typeface="Wingdings" panose="05000000000000000000" pitchFamily="2" charset="2"/>
              </a:rPr>
              <a:t>）</a:t>
            </a:r>
            <a:endParaRPr lang="zh-CN" altLang="en-US" sz="1800" b="1"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Are users trained professionals, technician, clerical, or manufacturing workers?</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What level of formal education does the average user have?</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Are the users capable of learning from written materials or have they expressed a desire for classroom training?</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Are users expert typists or keyboard phobic</a:t>
            </a:r>
            <a:r>
              <a:rPr lang="zh-CN" altLang="en-US" sz="1800" dirty="0">
                <a:latin typeface="Arial" panose="020B0604020202020204" pitchFamily="34" charset="0"/>
              </a:rPr>
              <a:t>恐惧</a:t>
            </a:r>
            <a:r>
              <a:rPr lang="en-US" altLang="ja-JP" sz="1800">
                <a:latin typeface="Arial" panose="020B0604020202020204" pitchFamily="34" charset="0"/>
              </a:rPr>
              <a:t>?</a:t>
            </a:r>
            <a:endParaRPr lang="zh-CN" altLang="en-US" sz="18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What is the age range of the user community?</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Will the users be represented predominately by one gender?</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How are users compensated for the work they perform?</a:t>
            </a:r>
            <a:r>
              <a:rPr lang="zh-CN" altLang="en-US" sz="1800" dirty="0">
                <a:latin typeface="Arial" panose="020B0604020202020204" pitchFamily="34" charset="0"/>
              </a:rPr>
              <a:t>报酬</a:t>
            </a:r>
            <a:endParaRPr lang="zh-CN" altLang="en-US" sz="18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Do users work normal office hours or do they work until the job is done?</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Is the software to be an integral part of the work users do or will it be used only occasionally?</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What is the primary spoken language among users?</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What are the consequences if a user makes a mistake using the system?</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Are users experts in the subject matter that is addressed by the system?</a:t>
            </a:r>
            <a:endParaRPr lang="en-US" altLang="zh-CN" sz="18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1800">
                <a:latin typeface="Arial" panose="020B0604020202020204" pitchFamily="34" charset="0"/>
              </a:rPr>
              <a:t>Do users want to know about the technology the sits behind the interface?</a:t>
            </a:r>
            <a:endParaRPr lang="en-US" altLang="ja-JP" sz="1800">
              <a:latin typeface="Arial" panose="020B0604020202020204" pitchFamily="34" charset="0"/>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64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64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46467" name="Rectangle 6"/>
          <p:cNvSpPr>
            <a:spLocks noRot="1"/>
          </p:cNvSpPr>
          <p:nvPr/>
        </p:nvSpPr>
        <p:spPr>
          <a:xfrm>
            <a:off x="0" y="0"/>
            <a:ext cx="7964488" cy="765175"/>
          </a:xfrm>
          <a:prstGeom prst="rect">
            <a:avLst/>
          </a:prstGeom>
          <a:noFill/>
          <a:ln w="9525">
            <a:noFill/>
          </a:ln>
        </p:spPr>
        <p:txBody>
          <a:bodyPr anchor="ctr" anchorCtr="0"/>
          <a:p>
            <a:pPr eaLnBrk="0" hangingPunct="0"/>
            <a:r>
              <a:rPr lang="en-US" altLang="zh-CN" b="1">
                <a:latin typeface="Arial" panose="020B0604020202020204" pitchFamily="34" charset="0"/>
              </a:rPr>
              <a:t>12.4.3 </a:t>
            </a:r>
            <a:r>
              <a:rPr lang="en-US" altLang="ja-JP" b="1">
                <a:solidFill>
                  <a:srgbClr val="FF0000"/>
                </a:solidFill>
                <a:latin typeface="Arial" panose="020B0604020202020204" pitchFamily="34" charset="0"/>
              </a:rPr>
              <a:t>Task</a:t>
            </a:r>
            <a:r>
              <a:rPr lang="en-US" altLang="ja-JP" b="1">
                <a:latin typeface="Arial" panose="020B0604020202020204" pitchFamily="34" charset="0"/>
              </a:rPr>
              <a:t> Analysis and Modeling</a:t>
            </a:r>
            <a:endParaRPr lang="en-US" altLang="ja-JP" b="1">
              <a:latin typeface="Arial" panose="020B0604020202020204" pitchFamily="34" charset="0"/>
            </a:endParaRPr>
          </a:p>
        </p:txBody>
      </p:sp>
      <p:sp>
        <p:nvSpPr>
          <p:cNvPr id="446468" name="Rectangle 7"/>
          <p:cNvSpPr>
            <a:spLocks noRot="1"/>
          </p:cNvSpPr>
          <p:nvPr/>
        </p:nvSpPr>
        <p:spPr>
          <a:xfrm>
            <a:off x="179388" y="981075"/>
            <a:ext cx="8029575" cy="4356100"/>
          </a:xfrm>
          <a:prstGeom prst="rect">
            <a:avLst/>
          </a:prstGeom>
          <a:noFill/>
          <a:ln w="9525">
            <a:noFill/>
          </a:ln>
        </p:spPr>
        <p:txBody>
          <a:bodyPr/>
          <a:p>
            <a:pPr marL="342900" indent="-342900" eaLnBrk="0" hangingPunct="0">
              <a:lnSpc>
                <a:spcPct val="9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Answers the following questions </a:t>
            </a:r>
            <a:r>
              <a:rPr lang="en-US" altLang="zh-CN" sz="2400">
                <a:latin typeface="Palatino" pitchFamily="-128" charset="0"/>
              </a:rPr>
              <a:t>…(</a:t>
            </a:r>
            <a:r>
              <a:rPr lang="zh-CN" altLang="en-US" sz="2400" dirty="0">
                <a:latin typeface="Palatino" pitchFamily="-128" charset="0"/>
              </a:rPr>
              <a:t>完成什么工作，流程，任务层次</a:t>
            </a:r>
            <a:r>
              <a:rPr lang="en-US" altLang="zh-CN" sz="2400">
                <a:latin typeface="Palatino" pitchFamily="-128" charset="0"/>
              </a:rPr>
              <a:t>…)</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What work will the user perform in specific</a:t>
            </a:r>
            <a:r>
              <a:rPr lang="en-US" altLang="zh-CN" sz="2400">
                <a:latin typeface="Arial" panose="020B0604020202020204" pitchFamily="34" charset="0"/>
              </a:rPr>
              <a:t> </a:t>
            </a:r>
            <a:r>
              <a:rPr lang="en-US" altLang="ja-JP" sz="2400">
                <a:latin typeface="Arial" panose="020B0604020202020204" pitchFamily="34" charset="0"/>
              </a:rPr>
              <a:t>circumstances?</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What tasks and subtasks will be performed as the user does the work?</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What specific problem domain objects will the user manipulate as work is performed?</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What is the sequence of work tasks</a:t>
            </a:r>
            <a:r>
              <a:rPr lang="en-US" altLang="ja-JP" sz="2400">
                <a:latin typeface="Palatino" pitchFamily="-128" charset="0"/>
              </a:rPr>
              <a:t>—</a:t>
            </a:r>
            <a:r>
              <a:rPr lang="en-US" altLang="ja-JP" sz="2400">
                <a:latin typeface="Arial" panose="020B0604020202020204" pitchFamily="34" charset="0"/>
              </a:rPr>
              <a:t>the </a:t>
            </a:r>
            <a:r>
              <a:rPr lang="en-US" altLang="ja-JP" sz="2400">
                <a:solidFill>
                  <a:srgbClr val="FF0000"/>
                </a:solidFill>
                <a:latin typeface="Arial" panose="020B0604020202020204" pitchFamily="34" charset="0"/>
              </a:rPr>
              <a:t>workflow</a:t>
            </a:r>
            <a:r>
              <a:rPr lang="en-US" altLang="ja-JP" sz="2400">
                <a:latin typeface="Arial" panose="020B0604020202020204" pitchFamily="34" charset="0"/>
              </a:rPr>
              <a:t>?</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What is the </a:t>
            </a:r>
            <a:r>
              <a:rPr lang="en-US" altLang="ja-JP" sz="2400">
                <a:solidFill>
                  <a:srgbClr val="FF0000"/>
                </a:solidFill>
                <a:latin typeface="Arial" panose="020B0604020202020204" pitchFamily="34" charset="0"/>
              </a:rPr>
              <a:t>hierarchy </a:t>
            </a:r>
            <a:r>
              <a:rPr lang="en-US" altLang="ja-JP" sz="2400">
                <a:latin typeface="Arial" panose="020B0604020202020204" pitchFamily="34" charset="0"/>
              </a:rPr>
              <a:t>of tasks?</a:t>
            </a:r>
            <a:endParaRPr lang="en-US" altLang="zh-CN" sz="2400">
              <a:latin typeface="Arial" panose="020B0604020202020204" pitchFamily="34" charset="0"/>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85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485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48515" name="Rectangle 6"/>
          <p:cNvSpPr>
            <a:spLocks noRot="1"/>
          </p:cNvSpPr>
          <p:nvPr/>
        </p:nvSpPr>
        <p:spPr>
          <a:xfrm>
            <a:off x="0" y="0"/>
            <a:ext cx="7964488" cy="765175"/>
          </a:xfrm>
          <a:prstGeom prst="rect">
            <a:avLst/>
          </a:prstGeom>
          <a:noFill/>
          <a:ln w="9525">
            <a:noFill/>
          </a:ln>
        </p:spPr>
        <p:txBody>
          <a:bodyPr anchor="ctr" anchorCtr="0"/>
          <a:p>
            <a:pPr eaLnBrk="0" hangingPunct="0"/>
            <a:r>
              <a:rPr lang="en-US" altLang="zh-CN" b="1">
                <a:latin typeface="Arial" panose="020B0604020202020204" pitchFamily="34" charset="0"/>
              </a:rPr>
              <a:t>12.4.3 </a:t>
            </a:r>
            <a:r>
              <a:rPr lang="en-US" altLang="ja-JP" b="1">
                <a:latin typeface="Arial" panose="020B0604020202020204" pitchFamily="34" charset="0"/>
              </a:rPr>
              <a:t>Task Analysis and Modeling</a:t>
            </a:r>
            <a:endParaRPr lang="en-US" altLang="ja-JP" b="1">
              <a:latin typeface="Arial" panose="020B0604020202020204" pitchFamily="34" charset="0"/>
            </a:endParaRPr>
          </a:p>
        </p:txBody>
      </p:sp>
      <p:sp>
        <p:nvSpPr>
          <p:cNvPr id="448516" name="Rectangle 7"/>
          <p:cNvSpPr>
            <a:spLocks noRot="1"/>
          </p:cNvSpPr>
          <p:nvPr/>
        </p:nvSpPr>
        <p:spPr>
          <a:xfrm>
            <a:off x="250825" y="728663"/>
            <a:ext cx="8605838" cy="5508625"/>
          </a:xfrm>
          <a:prstGeom prst="rect">
            <a:avLst/>
          </a:prstGeom>
          <a:noFill/>
          <a:ln w="9525">
            <a:noFill/>
          </a:ln>
        </p:spPr>
        <p:txBody>
          <a:bodyPr/>
          <a:p>
            <a:pPr marL="342900" indent="-342900" eaLnBrk="0" hangingPunct="0">
              <a:lnSpc>
                <a:spcPct val="9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Use-cases </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000">
                <a:latin typeface="Arial" panose="020B0604020202020204" pitchFamily="34" charset="0"/>
              </a:rPr>
              <a:t>define basic interaction</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Task elaboration</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000">
                <a:latin typeface="Arial" panose="020B0604020202020204" pitchFamily="34" charset="0"/>
              </a:rPr>
              <a:t> refines interactive tasks</a:t>
            </a:r>
            <a:r>
              <a:rPr lang="en-US" altLang="zh-CN" sz="2000">
                <a:latin typeface="Arial" panose="020B0604020202020204" pitchFamily="34" charset="0"/>
              </a:rPr>
              <a:t>.</a:t>
            </a:r>
            <a:endParaRPr lang="en-US" altLang="zh-CN" sz="20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zh-CN" sz="2000">
                <a:latin typeface="Arial" panose="020B0604020202020204" pitchFamily="34" charset="0"/>
              </a:rPr>
              <a:t>Task analysis: </a:t>
            </a:r>
            <a:r>
              <a:rPr lang="en-US" altLang="zh-CN" sz="2000">
                <a:solidFill>
                  <a:srgbClr val="FF0000"/>
                </a:solidFill>
                <a:latin typeface="Arial" panose="020B0604020202020204" pitchFamily="34" charset="0"/>
              </a:rPr>
              <a:t>1-Understand the tasks that people currently perform</a:t>
            </a:r>
            <a:r>
              <a:rPr lang="en-US" altLang="zh-CN" sz="2000">
                <a:latin typeface="Arial" panose="020B0604020202020204" pitchFamily="34" charset="0"/>
              </a:rPr>
              <a:t> (when use a manual approach)</a:t>
            </a:r>
            <a:endParaRPr lang="en-US" altLang="zh-CN" sz="20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zh-CN" sz="2000">
                <a:latin typeface="Arial" panose="020B0604020202020204" pitchFamily="34" charset="0"/>
              </a:rPr>
              <a:t>Task analysis: </a:t>
            </a:r>
            <a:r>
              <a:rPr lang="en-US" altLang="zh-CN" sz="2000">
                <a:solidFill>
                  <a:srgbClr val="FF0000"/>
                </a:solidFill>
                <a:latin typeface="Arial" panose="020B0604020202020204" pitchFamily="34" charset="0"/>
              </a:rPr>
              <a:t>2-study an existing specification</a:t>
            </a:r>
            <a:r>
              <a:rPr lang="en-US" altLang="zh-CN" sz="2000">
                <a:latin typeface="Arial" panose="020B0604020202020204" pitchFamily="34" charset="0"/>
              </a:rPr>
              <a:t> for a computer-based solution and derive a set of user tasks that will accommodate the user model, the design model…</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Object elaboration</a:t>
            </a:r>
            <a:r>
              <a:rPr lang="en-US" altLang="zh-CN" sz="2400">
                <a:latin typeface="Arial" panose="020B0604020202020204" pitchFamily="34" charset="0"/>
              </a:rPr>
              <a:t> </a:t>
            </a:r>
            <a:r>
              <a:rPr lang="zh-CN" altLang="en-US" sz="2400" dirty="0">
                <a:latin typeface="Arial" panose="020B0604020202020204" pitchFamily="34" charset="0"/>
              </a:rPr>
              <a:t>（相当于用户接口类的设计与细化）</a:t>
            </a:r>
            <a:endParaRPr lang="zh-CN" altLang="en-US" sz="2400" dirty="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 </a:t>
            </a:r>
            <a:r>
              <a:rPr lang="en-US" altLang="ja-JP" sz="2000">
                <a:latin typeface="Arial" panose="020B0604020202020204" pitchFamily="34" charset="0"/>
              </a:rPr>
              <a:t>identifies interface objects (classes)</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Workflow analysis</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ja-JP" sz="2400">
                <a:latin typeface="Arial" panose="020B0604020202020204" pitchFamily="34" charset="0"/>
              </a:rPr>
              <a:t> </a:t>
            </a:r>
            <a:r>
              <a:rPr lang="en-US" altLang="ja-JP" sz="2000">
                <a:latin typeface="Arial" panose="020B0604020202020204" pitchFamily="34" charset="0"/>
              </a:rPr>
              <a:t>defines how a work process is completed when several people (and roles) are involved</a:t>
            </a:r>
            <a:r>
              <a:rPr lang="en-US" altLang="zh-CN" sz="2000">
                <a:latin typeface="Arial" panose="020B0604020202020204" pitchFamily="34" charset="0"/>
              </a:rPr>
              <a:t> (UML </a:t>
            </a:r>
            <a:r>
              <a:rPr lang="en-US" altLang="zh-CN" sz="2000" err="1">
                <a:latin typeface="Arial" panose="020B0604020202020204" pitchFamily="34" charset="0"/>
              </a:rPr>
              <a:t>swimlane</a:t>
            </a:r>
            <a:r>
              <a:rPr lang="en-US" altLang="zh-CN" sz="2000">
                <a:latin typeface="Arial" panose="020B0604020202020204" pitchFamily="34" charset="0"/>
              </a:rPr>
              <a:t>)</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a:latin typeface="Arial" panose="020B0604020202020204" pitchFamily="34" charset="0"/>
              </a:rPr>
              <a:t>Hierarchical representation (</a:t>
            </a:r>
            <a:r>
              <a:rPr lang="zh-CN" altLang="en-US" sz="2400" dirty="0">
                <a:latin typeface="Arial" panose="020B0604020202020204" pitchFamily="34" charset="0"/>
              </a:rPr>
              <a:t>层次表示</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lnSpc>
                <a:spcPct val="90000"/>
              </a:lnSpc>
              <a:spcBef>
                <a:spcPts val="300"/>
              </a:spcBef>
              <a:buClr>
                <a:srgbClr val="52A930"/>
              </a:buClr>
              <a:buFont typeface="Wingdings" panose="05000000000000000000" charset="0"/>
              <a:buChar char="n"/>
            </a:pPr>
            <a:r>
              <a:rPr lang="en-US" altLang="zh-CN" sz="2000">
                <a:latin typeface="Arial" panose="020B0604020202020204" pitchFamily="34" charset="0"/>
              </a:rPr>
              <a:t>A task hierarchy can be defined for each user type. The hierarchy is derived by stepwise elaboration of each task.</a:t>
            </a:r>
            <a:endParaRPr lang="en-US" altLang="zh-CN" sz="2000">
              <a:latin typeface="Arial" panose="020B0604020202020204" pitchFamily="34" charset="0"/>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05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50563" name="Rectangle 6"/>
          <p:cNvSpPr>
            <a:spLocks noRot="1"/>
          </p:cNvSpPr>
          <p:nvPr/>
        </p:nvSpPr>
        <p:spPr>
          <a:xfrm>
            <a:off x="0" y="0"/>
            <a:ext cx="7964488" cy="765175"/>
          </a:xfrm>
          <a:prstGeom prst="rect">
            <a:avLst/>
          </a:prstGeom>
          <a:noFill/>
          <a:ln w="9525">
            <a:noFill/>
          </a:ln>
        </p:spPr>
        <p:txBody>
          <a:bodyPr anchor="ctr" anchorCtr="0"/>
          <a:p>
            <a:pPr eaLnBrk="0" hangingPunct="0"/>
            <a:r>
              <a:rPr lang="en-US" altLang="ja-JP">
                <a:latin typeface="Arial" panose="020B0604020202020204" pitchFamily="34" charset="0"/>
              </a:rPr>
              <a:t>Workflow analysis</a:t>
            </a:r>
            <a:endParaRPr lang="en-US" altLang="ja-JP">
              <a:latin typeface="Arial" panose="020B0604020202020204" pitchFamily="34" charset="0"/>
            </a:endParaRPr>
          </a:p>
        </p:txBody>
      </p:sp>
      <p:sp>
        <p:nvSpPr>
          <p:cNvPr id="450564" name="Rectangle 7"/>
          <p:cNvSpPr>
            <a:spLocks noRot="1"/>
          </p:cNvSpPr>
          <p:nvPr/>
        </p:nvSpPr>
        <p:spPr>
          <a:xfrm>
            <a:off x="250825" y="800100"/>
            <a:ext cx="8243888" cy="4968875"/>
          </a:xfrm>
          <a:prstGeom prst="rect">
            <a:avLst/>
          </a:prstGeom>
          <a:noFill/>
          <a:ln w="9525">
            <a:noFill/>
          </a:ln>
        </p:spPr>
        <p:txBody>
          <a:bodyPr/>
          <a:p>
            <a:pPr marL="342900" indent="-342900" eaLnBrk="0" hangingPunct="0">
              <a:lnSpc>
                <a:spcPct val="90000"/>
              </a:lnSpc>
              <a:spcBef>
                <a:spcPts val="300"/>
              </a:spcBef>
              <a:buClr>
                <a:srgbClr val="52A930"/>
              </a:buClr>
              <a:buFont typeface="Wingdings" panose="05000000000000000000" pitchFamily="2" charset="2"/>
              <a:buChar char="n"/>
            </a:pPr>
            <a:r>
              <a:rPr lang="zh-CN" altLang="en-US" sz="2000" dirty="0">
                <a:solidFill>
                  <a:srgbClr val="FF0000"/>
                </a:solidFill>
                <a:latin typeface="Arial" panose="020B0604020202020204" pitchFamily="34" charset="0"/>
              </a:rPr>
              <a:t>注：用户不同，权限不同，界面和操作不同，所访问的数据和获取的信息等都不相同</a:t>
            </a:r>
            <a:endParaRPr lang="zh-CN" altLang="en-US" sz="2000" dirty="0">
              <a:solidFill>
                <a:srgbClr val="FF0000"/>
              </a:solidFill>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endParaRPr lang="zh-CN" altLang="en-US" sz="2000" dirty="0">
              <a:solidFill>
                <a:srgbClr val="FF0000"/>
              </a:solidFill>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endParaRPr lang="zh-CN" altLang="en-US" sz="2000" dirty="0">
              <a:solidFill>
                <a:srgbClr val="FF0000"/>
              </a:solidFill>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000" dirty="0">
                <a:latin typeface="Arial" panose="020B0604020202020204" pitchFamily="34" charset="0"/>
              </a:rPr>
              <a:t>同样，看后页泳道图（病人</a:t>
            </a:r>
            <a:r>
              <a:rPr lang="en-US" altLang="zh-CN" sz="2000">
                <a:latin typeface="Arial" panose="020B0604020202020204" pitchFamily="34" charset="0"/>
              </a:rPr>
              <a:t>patient</a:t>
            </a:r>
            <a:r>
              <a:rPr lang="zh-CN" altLang="en-US" sz="2000" dirty="0">
                <a:latin typeface="Arial" panose="020B0604020202020204" pitchFamily="34" charset="0"/>
              </a:rPr>
              <a:t>、药剂师</a:t>
            </a:r>
            <a:r>
              <a:rPr lang="en-US" altLang="zh-CN" sz="2000">
                <a:latin typeface="Arial" panose="020B0604020202020204" pitchFamily="34" charset="0"/>
              </a:rPr>
              <a:t>pharmacist</a:t>
            </a:r>
            <a:r>
              <a:rPr lang="zh-CN" altLang="en-US" sz="2000" dirty="0">
                <a:latin typeface="Arial" panose="020B0604020202020204" pitchFamily="34" charset="0"/>
              </a:rPr>
              <a:t>、医生</a:t>
            </a:r>
            <a:r>
              <a:rPr lang="en-US" altLang="zh-CN" sz="2000">
                <a:latin typeface="Arial" panose="020B0604020202020204" pitchFamily="34" charset="0"/>
              </a:rPr>
              <a:t>physician</a:t>
            </a:r>
            <a:r>
              <a:rPr lang="zh-CN" altLang="en-US" sz="2000" dirty="0">
                <a:latin typeface="Arial" panose="020B0604020202020204" pitchFamily="34" charset="0"/>
              </a:rPr>
              <a:t>）</a:t>
            </a:r>
            <a:endParaRPr lang="zh-CN" altLang="en-US" sz="2000" dirty="0">
              <a:latin typeface="Arial" panose="020B0604020202020204" pitchFamily="34" charset="0"/>
            </a:endParaRPr>
          </a:p>
          <a:p>
            <a:pPr marL="342900" indent="-342900" eaLnBrk="0" hangingPunct="0">
              <a:lnSpc>
                <a:spcPct val="90000"/>
              </a:lnSpc>
              <a:spcBef>
                <a:spcPts val="300"/>
              </a:spcBef>
              <a:buClr>
                <a:srgbClr val="52A930"/>
              </a:buClr>
            </a:pPr>
            <a:r>
              <a:rPr lang="zh-CN" altLang="en-US" sz="2000" dirty="0">
                <a:latin typeface="Arial" panose="020B0604020202020204" pitchFamily="34" charset="0"/>
              </a:rPr>
              <a:t>    对病人取药药方</a:t>
            </a:r>
            <a:r>
              <a:rPr lang="en-US" altLang="zh-CN" sz="2000">
                <a:latin typeface="Arial" panose="020B0604020202020204" pitchFamily="34" charset="0"/>
              </a:rPr>
              <a:t>prescription</a:t>
            </a:r>
            <a:r>
              <a:rPr lang="zh-CN" altLang="en-US" sz="2000" dirty="0">
                <a:latin typeface="Arial" panose="020B0604020202020204" pitchFamily="34" charset="0"/>
              </a:rPr>
              <a:t>的处理流程、内容不同</a:t>
            </a:r>
            <a:endParaRPr lang="zh-CN" altLang="en-US" sz="2000" dirty="0">
              <a:latin typeface="Arial" panose="020B0604020202020204" pitchFamily="34" charset="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26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52611" name="Rectangle 6"/>
          <p:cNvSpPr>
            <a:spLocks noRot="1"/>
          </p:cNvSpPr>
          <p:nvPr/>
        </p:nvSpPr>
        <p:spPr>
          <a:xfrm>
            <a:off x="5580063" y="944563"/>
            <a:ext cx="3384550" cy="3141662"/>
          </a:xfrm>
          <a:prstGeom prst="rect">
            <a:avLst/>
          </a:prstGeom>
          <a:noFill/>
          <a:ln w="9525">
            <a:noFill/>
          </a:ln>
        </p:spPr>
        <p:txBody>
          <a:bodyPr anchor="ctr" anchorCtr="0"/>
          <a:p>
            <a:pPr eaLnBrk="0" hangingPunct="0"/>
            <a:r>
              <a:rPr lang="en-US" altLang="ja-JP" sz="2400" b="1" err="1">
                <a:latin typeface="Arial" panose="020B0604020202020204" pitchFamily="34" charset="0"/>
              </a:rPr>
              <a:t>Swimlane</a:t>
            </a:r>
            <a:r>
              <a:rPr lang="en-US" altLang="ja-JP" sz="2400" b="1">
                <a:latin typeface="Arial" panose="020B0604020202020204" pitchFamily="34" charset="0"/>
              </a:rPr>
              <a:t> Diagram</a:t>
            </a:r>
            <a:r>
              <a:rPr lang="en-US" altLang="zh-CN" b="1">
                <a:latin typeface="Arial" panose="020B0604020202020204" pitchFamily="34" charset="0"/>
              </a:rPr>
              <a:t> </a:t>
            </a:r>
            <a:endParaRPr lang="en-US" altLang="zh-CN" b="1">
              <a:latin typeface="Arial" panose="020B0604020202020204" pitchFamily="34" charset="0"/>
            </a:endParaRPr>
          </a:p>
          <a:p>
            <a:pPr eaLnBrk="0" hangingPunct="0"/>
            <a:r>
              <a:rPr lang="en-US" altLang="zh-CN" sz="2000" b="1">
                <a:latin typeface="Arial" panose="020B0604020202020204" pitchFamily="34" charset="0"/>
              </a:rPr>
              <a:t>Figure 12.2  </a:t>
            </a:r>
            <a:endParaRPr lang="en-US" altLang="zh-CN" sz="2000" b="1">
              <a:latin typeface="Arial" panose="020B0604020202020204" pitchFamily="34" charset="0"/>
            </a:endParaRPr>
          </a:p>
          <a:p>
            <a:pPr eaLnBrk="0" hangingPunct="0"/>
            <a:r>
              <a:rPr lang="en-US" altLang="zh-CN" sz="2000" b="1">
                <a:latin typeface="Arial" panose="020B0604020202020204" pitchFamily="34" charset="0"/>
              </a:rPr>
              <a:t>prescription refill function</a:t>
            </a:r>
            <a:endParaRPr lang="en-US" altLang="ja-JP" sz="2000" b="1">
              <a:latin typeface="Arial" panose="020B0604020202020204" pitchFamily="34" charset="0"/>
            </a:endParaRPr>
          </a:p>
        </p:txBody>
      </p:sp>
      <p:pic>
        <p:nvPicPr>
          <p:cNvPr id="452612" name="图片 449541"/>
          <p:cNvPicPr>
            <a:picLocks noChangeAspect="1"/>
          </p:cNvPicPr>
          <p:nvPr/>
        </p:nvPicPr>
        <p:blipFill>
          <a:blip r:embed="rId1"/>
          <a:stretch>
            <a:fillRect/>
          </a:stretch>
        </p:blipFill>
        <p:spPr>
          <a:xfrm>
            <a:off x="142875" y="0"/>
            <a:ext cx="5422900" cy="6858000"/>
          </a:xfrm>
          <a:prstGeom prst="rect">
            <a:avLst/>
          </a:prstGeom>
          <a:noFill/>
          <a:ln w="9525">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46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46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54659"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b="1">
                <a:latin typeface="Arial" panose="020B0604020202020204" pitchFamily="34" charset="0"/>
              </a:rPr>
              <a:t> </a:t>
            </a:r>
            <a:r>
              <a:rPr lang="en-US" altLang="ja-JP" b="1">
                <a:latin typeface="Arial" panose="020B0604020202020204" pitchFamily="34" charset="0"/>
              </a:rPr>
              <a:t>Analysis of Display Content</a:t>
            </a:r>
            <a:r>
              <a:rPr lang="zh-CN" altLang="en-US" b="1" dirty="0">
                <a:latin typeface="Arial" panose="020B0604020202020204" pitchFamily="34" charset="0"/>
              </a:rPr>
              <a:t>显示内容</a:t>
            </a:r>
            <a:endParaRPr lang="zh-CN" altLang="en-US" b="1" dirty="0">
              <a:latin typeface="Arial" panose="020B0604020202020204" pitchFamily="34" charset="0"/>
            </a:endParaRPr>
          </a:p>
        </p:txBody>
      </p:sp>
      <p:sp>
        <p:nvSpPr>
          <p:cNvPr id="454660" name="Rectangle 7"/>
          <p:cNvSpPr>
            <a:spLocks noRot="1"/>
          </p:cNvSpPr>
          <p:nvPr/>
        </p:nvSpPr>
        <p:spPr>
          <a:xfrm>
            <a:off x="358775" y="836613"/>
            <a:ext cx="8569325" cy="5003800"/>
          </a:xfrm>
          <a:prstGeom prst="rect">
            <a:avLst/>
          </a:prstGeom>
          <a:noFill/>
          <a:ln w="9525">
            <a:noFill/>
          </a:ln>
        </p:spPr>
        <p:txBody>
          <a:bodyPr/>
          <a:p>
            <a:pPr marL="342900" indent="-342900" eaLnBrk="0" hangingPunct="0">
              <a:lnSpc>
                <a:spcPct val="90000"/>
              </a:lnSpc>
              <a:spcBef>
                <a:spcPts val="300"/>
              </a:spcBef>
              <a:buClr>
                <a:srgbClr val="52A930"/>
              </a:buClr>
            </a:pPr>
            <a:r>
              <a:rPr lang="en-US" altLang="zh-CN" sz="2000">
                <a:latin typeface="Arial" panose="020B0604020202020204" pitchFamily="34" charset="0"/>
              </a:rPr>
              <a:t>    </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pPr>
            <a:r>
              <a:rPr lang="zh-CN" altLang="en-US" sz="2400" dirty="0">
                <a:latin typeface="Arial" panose="020B0604020202020204" pitchFamily="34" charset="0"/>
              </a:rPr>
              <a:t>数据可视化</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pPr>
            <a:r>
              <a:rPr lang="zh-CN" altLang="en-US" sz="2400" dirty="0">
                <a:latin typeface="Arial" panose="020B0604020202020204" pitchFamily="34" charset="0"/>
              </a:rPr>
              <a:t>文字、表格、图形、音频、视频等</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pP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pPr>
            <a:r>
              <a:rPr lang="zh-CN" altLang="en-US" sz="2400" dirty="0">
                <a:latin typeface="Arial" panose="020B0604020202020204" pitchFamily="34" charset="0"/>
              </a:rPr>
              <a:t>输出数据来源</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000" dirty="0">
                <a:latin typeface="Arial" panose="020B0604020202020204" pitchFamily="34" charset="0"/>
              </a:rPr>
              <a:t>本系统</a:t>
            </a:r>
            <a:endParaRPr lang="zh-CN" altLang="en-US" sz="20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000" dirty="0">
                <a:latin typeface="Arial" panose="020B0604020202020204" pitchFamily="34" charset="0"/>
              </a:rPr>
              <a:t>数据库</a:t>
            </a:r>
            <a:endParaRPr lang="zh-CN" altLang="en-US" sz="20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zh-CN" altLang="en-US" sz="2000" dirty="0">
                <a:latin typeface="Arial" panose="020B0604020202020204" pitchFamily="34" charset="0"/>
              </a:rPr>
              <a:t>系统外部输入</a:t>
            </a:r>
            <a:endParaRPr lang="en-US" altLang="ja-JP" sz="2000">
              <a:latin typeface="Arial" panose="020B0604020202020204" pitchFamily="34"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67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67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56707" name="Rectangle 6"/>
          <p:cNvSpPr>
            <a:spLocks noRot="1"/>
          </p:cNvSpPr>
          <p:nvPr/>
        </p:nvSpPr>
        <p:spPr>
          <a:xfrm>
            <a:off x="0" y="0"/>
            <a:ext cx="9144000" cy="765175"/>
          </a:xfrm>
          <a:prstGeom prst="rect">
            <a:avLst/>
          </a:prstGeom>
          <a:noFill/>
          <a:ln w="9525">
            <a:noFill/>
          </a:ln>
        </p:spPr>
        <p:txBody>
          <a:bodyPr anchor="ctr" anchorCtr="0"/>
          <a:p>
            <a:pPr eaLnBrk="0" hangingPunct="0"/>
            <a:r>
              <a:rPr lang="en-US" altLang="zh-CN" b="1">
                <a:latin typeface="Arial" panose="020B0604020202020204" pitchFamily="34" charset="0"/>
              </a:rPr>
              <a:t> </a:t>
            </a:r>
            <a:r>
              <a:rPr lang="en-US" altLang="ja-JP" b="1">
                <a:latin typeface="Arial" panose="020B0604020202020204" pitchFamily="34" charset="0"/>
              </a:rPr>
              <a:t>Analysis of Display Content</a:t>
            </a:r>
            <a:r>
              <a:rPr lang="zh-CN" altLang="en-US" b="1" dirty="0">
                <a:latin typeface="Arial" panose="020B0604020202020204" pitchFamily="34" charset="0"/>
              </a:rPr>
              <a:t>显示内容</a:t>
            </a:r>
            <a:endParaRPr lang="zh-CN" altLang="en-US" b="1" dirty="0">
              <a:latin typeface="Arial" panose="020B0604020202020204" pitchFamily="34" charset="0"/>
            </a:endParaRPr>
          </a:p>
        </p:txBody>
      </p:sp>
      <p:sp>
        <p:nvSpPr>
          <p:cNvPr id="456708" name="Rectangle 7"/>
          <p:cNvSpPr>
            <a:spLocks noRot="1"/>
          </p:cNvSpPr>
          <p:nvPr/>
        </p:nvSpPr>
        <p:spPr>
          <a:xfrm>
            <a:off x="358775" y="836613"/>
            <a:ext cx="8569325" cy="5003800"/>
          </a:xfrm>
          <a:prstGeom prst="rect">
            <a:avLst/>
          </a:prstGeom>
          <a:noFill/>
          <a:ln w="9525">
            <a:noFill/>
          </a:ln>
        </p:spPr>
        <p:txBody>
          <a:bodyPr/>
          <a:p>
            <a:pPr marL="342900" indent="-342900" eaLnBrk="0" hangingPunct="0">
              <a:lnSpc>
                <a:spcPct val="90000"/>
              </a:lnSpc>
              <a:spcBef>
                <a:spcPts val="300"/>
              </a:spcBef>
              <a:buClr>
                <a:srgbClr val="52A930"/>
              </a:buClr>
            </a:pPr>
            <a:r>
              <a:rPr lang="en-US" altLang="zh-CN" sz="2000">
                <a:latin typeface="Arial" panose="020B0604020202020204" pitchFamily="34" charset="0"/>
              </a:rPr>
              <a:t>    </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pPr>
            <a:r>
              <a:rPr lang="en-US" altLang="zh-CN" sz="2400">
                <a:latin typeface="Arial" panose="020B0604020202020204" pitchFamily="34" charset="0"/>
              </a:rPr>
              <a:t>The format and aesthetics </a:t>
            </a:r>
            <a:r>
              <a:rPr lang="zh-CN" altLang="en-US" sz="2400" dirty="0">
                <a:latin typeface="Arial" panose="020B0604020202020204" pitchFamily="34" charset="0"/>
              </a:rPr>
              <a:t>美观 </a:t>
            </a:r>
            <a:r>
              <a:rPr lang="en-US" altLang="zh-CN" sz="2400">
                <a:latin typeface="Arial" panose="020B0604020202020204" pitchFamily="34" charset="0"/>
              </a:rPr>
              <a:t>of the content should be considered by the designer</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pP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Are different types of data assigned to consistent geographic locations on the screen (e.g., photos always appear in the upper right hand corner)?</a:t>
            </a:r>
            <a:r>
              <a:rPr lang="zh-CN" altLang="en-US" sz="2000">
                <a:latin typeface="Arial" panose="020B0604020202020204" pitchFamily="34" charset="0"/>
                <a:ea typeface="宋体" panose="02010600030101010101" pitchFamily="2" charset="-122"/>
              </a:rPr>
              <a:t>界面风格一致性</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Can the user customize the screen location for content?</a:t>
            </a:r>
            <a:r>
              <a:rPr lang="zh-CN" altLang="en-US" sz="2000">
                <a:solidFill>
                  <a:srgbClr val="FF0000"/>
                </a:solidFill>
                <a:latin typeface="Arial" panose="020B0604020202020204" pitchFamily="34" charset="0"/>
                <a:ea typeface="宋体" panose="02010600030101010101" pitchFamily="2" charset="-122"/>
              </a:rPr>
              <a:t>自定义界面</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Is proper on-screen identification assigned to all content? </a:t>
            </a:r>
            <a:r>
              <a:rPr lang="zh-CN" altLang="en-US" sz="2000" dirty="0">
                <a:latin typeface="Arial" panose="020B0604020202020204" pitchFamily="34" charset="0"/>
              </a:rPr>
              <a:t>（如：图标）</a:t>
            </a:r>
            <a:endParaRPr lang="zh-CN" altLang="en-US" sz="2000" dirty="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If a large report is to be presented, how should it be partitioned for </a:t>
            </a:r>
            <a:r>
              <a:rPr lang="en-US" altLang="ja-JP" sz="2000">
                <a:solidFill>
                  <a:srgbClr val="FF0000"/>
                </a:solidFill>
                <a:latin typeface="Arial" panose="020B0604020202020204" pitchFamily="34" charset="0"/>
              </a:rPr>
              <a:t>ease of understanding</a:t>
            </a:r>
            <a:r>
              <a:rPr lang="en-US" altLang="ja-JP" sz="2000">
                <a:latin typeface="Arial" panose="020B0604020202020204" pitchFamily="34" charset="0"/>
              </a:rPr>
              <a:t>?</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Will mechanisms be available for moving directly to </a:t>
            </a:r>
            <a:r>
              <a:rPr lang="en-US" altLang="ja-JP" sz="2000">
                <a:solidFill>
                  <a:srgbClr val="FF0000"/>
                </a:solidFill>
                <a:latin typeface="Arial" panose="020B0604020202020204" pitchFamily="34" charset="0"/>
              </a:rPr>
              <a:t>summary information</a:t>
            </a:r>
            <a:r>
              <a:rPr lang="en-US" altLang="ja-JP" sz="2000">
                <a:latin typeface="Arial" panose="020B0604020202020204" pitchFamily="34" charset="0"/>
              </a:rPr>
              <a:t> for large collections of data.</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Will graphical output be scaled to </a:t>
            </a:r>
            <a:r>
              <a:rPr lang="en-US" altLang="ja-JP" sz="2000">
                <a:solidFill>
                  <a:srgbClr val="FF0000"/>
                </a:solidFill>
                <a:latin typeface="Arial" panose="020B0604020202020204" pitchFamily="34" charset="0"/>
              </a:rPr>
              <a:t>fit</a:t>
            </a:r>
            <a:r>
              <a:rPr lang="en-US" altLang="ja-JP" sz="2000">
                <a:latin typeface="Arial" panose="020B0604020202020204" pitchFamily="34" charset="0"/>
              </a:rPr>
              <a:t> within the bounds of the display device that is used?</a:t>
            </a:r>
            <a:r>
              <a:rPr lang="zh-CN" altLang="en-US" sz="2000">
                <a:latin typeface="Arial" panose="020B0604020202020204" pitchFamily="34" charset="0"/>
                <a:ea typeface="宋体" panose="02010600030101010101" pitchFamily="2" charset="-122"/>
              </a:rPr>
              <a:t>显示范围自适应</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How will </a:t>
            </a:r>
            <a:r>
              <a:rPr lang="en-US" altLang="ja-JP" sz="2000">
                <a:solidFill>
                  <a:srgbClr val="FF0000"/>
                </a:solidFill>
                <a:latin typeface="Arial" panose="020B0604020202020204" pitchFamily="34" charset="0"/>
              </a:rPr>
              <a:t>color</a:t>
            </a:r>
            <a:r>
              <a:rPr lang="en-US" altLang="ja-JP" sz="2000">
                <a:latin typeface="Arial" panose="020B0604020202020204" pitchFamily="34" charset="0"/>
              </a:rPr>
              <a:t> to be used to enhance understanding?</a:t>
            </a:r>
            <a:endParaRPr lang="en-US" altLang="zh-CN" sz="20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ja-JP" sz="2000">
                <a:latin typeface="Arial" panose="020B0604020202020204" pitchFamily="34" charset="0"/>
              </a:rPr>
              <a:t>How will </a:t>
            </a:r>
            <a:r>
              <a:rPr lang="en-US" altLang="ja-JP" sz="2000">
                <a:solidFill>
                  <a:srgbClr val="FF0000"/>
                </a:solidFill>
                <a:latin typeface="Arial" panose="020B0604020202020204" pitchFamily="34" charset="0"/>
              </a:rPr>
              <a:t>error messages and warning</a:t>
            </a:r>
            <a:r>
              <a:rPr lang="en-US" altLang="ja-JP" sz="2000">
                <a:latin typeface="Arial" panose="020B0604020202020204" pitchFamily="34" charset="0"/>
              </a:rPr>
              <a:t> be presented to the user?</a:t>
            </a:r>
            <a:endParaRPr lang="en-US" altLang="ja-JP" sz="2000">
              <a:latin typeface="Arial" panose="020B0604020202020204" pitchFamily="34"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87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587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58755" name="Rectangle 6"/>
          <p:cNvSpPr>
            <a:spLocks noRot="1"/>
          </p:cNvSpPr>
          <p:nvPr/>
        </p:nvSpPr>
        <p:spPr>
          <a:xfrm>
            <a:off x="0" y="0"/>
            <a:ext cx="8675688" cy="765175"/>
          </a:xfrm>
          <a:prstGeom prst="rect">
            <a:avLst/>
          </a:prstGeom>
          <a:noFill/>
          <a:ln w="9525">
            <a:noFill/>
          </a:ln>
        </p:spPr>
        <p:txBody>
          <a:bodyPr anchor="ctr" anchorCtr="0"/>
          <a:p>
            <a:pPr eaLnBrk="0" hangingPunct="0"/>
            <a:r>
              <a:rPr lang="en-US" altLang="zh-CN" b="1">
                <a:latin typeface="Arial" panose="020B0604020202020204" pitchFamily="34" charset="0"/>
              </a:rPr>
              <a:t>12.4.4 </a:t>
            </a:r>
            <a:r>
              <a:rPr lang="en-US" altLang="ja-JP" b="1">
                <a:latin typeface="Arial" panose="020B0604020202020204" pitchFamily="34" charset="0"/>
              </a:rPr>
              <a:t>Analysis of </a:t>
            </a:r>
            <a:r>
              <a:rPr lang="en-US" altLang="zh-CN" b="1">
                <a:latin typeface="Arial" panose="020B0604020202020204" pitchFamily="34" charset="0"/>
              </a:rPr>
              <a:t>the work environment</a:t>
            </a:r>
            <a:endParaRPr lang="zh-CN" altLang="en-US" b="1" dirty="0">
              <a:latin typeface="Arial" panose="020B0604020202020204" pitchFamily="34" charset="0"/>
            </a:endParaRPr>
          </a:p>
        </p:txBody>
      </p:sp>
      <p:sp>
        <p:nvSpPr>
          <p:cNvPr id="458756" name="Rectangle 7"/>
          <p:cNvSpPr>
            <a:spLocks noRot="1"/>
          </p:cNvSpPr>
          <p:nvPr/>
        </p:nvSpPr>
        <p:spPr>
          <a:xfrm>
            <a:off x="395288" y="1125538"/>
            <a:ext cx="8208962" cy="4572000"/>
          </a:xfrm>
          <a:prstGeom prst="rect">
            <a:avLst/>
          </a:prstGeom>
          <a:noFill/>
          <a:ln w="9525">
            <a:noFill/>
          </a:ln>
        </p:spPr>
        <p:txBody>
          <a:bodyPr/>
          <a:p>
            <a:pPr marL="342900" indent="-342900" eaLnBrk="0" hangingPunct="0">
              <a:lnSpc>
                <a:spcPct val="90000"/>
              </a:lnSpc>
              <a:spcBef>
                <a:spcPts val="300"/>
              </a:spcBef>
              <a:buClr>
                <a:srgbClr val="52A930"/>
              </a:buClr>
            </a:pPr>
            <a:r>
              <a:rPr lang="en-US" altLang="zh-CN" sz="2000">
                <a:latin typeface="Arial" panose="020B0604020202020204" pitchFamily="34" charset="0"/>
              </a:rPr>
              <a:t>    </a:t>
            </a:r>
            <a:r>
              <a:rPr lang="en-US" altLang="zh-CN" sz="2400">
                <a:latin typeface="Arial" panose="020B0604020202020204" pitchFamily="34" charset="0"/>
              </a:rPr>
              <a:t>Users do not perform their work in isolation, they are influenced by the activity around them</a:t>
            </a:r>
            <a:r>
              <a:rPr lang="zh-CN" altLang="en-US" sz="2400" dirty="0">
                <a:latin typeface="Arial" panose="020B0604020202020204" pitchFamily="34" charset="0"/>
              </a:rPr>
              <a:t>：</a:t>
            </a:r>
            <a:endParaRPr lang="zh-CN" altLang="en-US" sz="2400" dirty="0">
              <a:latin typeface="Arial" panose="020B0604020202020204" pitchFamily="34" charset="0"/>
            </a:endParaRPr>
          </a:p>
          <a:p>
            <a:pPr marL="342900" indent="-342900" eaLnBrk="0" hangingPunct="0">
              <a:lnSpc>
                <a:spcPct val="90000"/>
              </a:lnSpc>
              <a:spcBef>
                <a:spcPts val="300"/>
              </a:spcBef>
              <a:buClr>
                <a:srgbClr val="52A930"/>
              </a:buClr>
            </a:pPr>
            <a:endParaRPr lang="en-US" altLang="zh-CN" sz="2400">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b="1">
                <a:latin typeface="Arial" panose="020B0604020202020204" pitchFamily="34" charset="0"/>
              </a:rPr>
              <a:t>The physical characteristic</a:t>
            </a:r>
            <a:r>
              <a:rPr lang="en-US" altLang="zh-CN" sz="2400">
                <a:latin typeface="Arial" panose="020B0604020202020204" pitchFamily="34" charset="0"/>
              </a:rPr>
              <a:t> of the workplace (e.g. user-friendly location, </a:t>
            </a:r>
            <a:r>
              <a:rPr lang="zh-CN" altLang="en-US" sz="2400" dirty="0">
                <a:latin typeface="Arial" panose="020B0604020202020204" pitchFamily="34" charset="0"/>
              </a:rPr>
              <a:t>人机工学</a:t>
            </a:r>
            <a:r>
              <a:rPr lang="en-US" altLang="zh-CN" sz="2400">
                <a:latin typeface="Arial" panose="020B0604020202020204" pitchFamily="34" charset="0"/>
              </a:rPr>
              <a:t>-</a:t>
            </a:r>
            <a:r>
              <a:rPr lang="zh-CN" altLang="en-US" sz="2400" dirty="0">
                <a:latin typeface="Arial" panose="020B0604020202020204" pitchFamily="34" charset="0"/>
              </a:rPr>
              <a:t>座位、亮度、工作台尺寸、布局、输入设备等</a:t>
            </a:r>
            <a:r>
              <a:rPr lang="en-US" altLang="zh-CN" sz="2400">
                <a:latin typeface="Arial" panose="020B0604020202020204" pitchFamily="34" charset="0"/>
              </a:rPr>
              <a:t>; </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pPr>
            <a:r>
              <a:rPr lang="en-US" altLang="zh-CN" sz="2400">
                <a:latin typeface="Arial" panose="020B0604020202020204" pitchFamily="34" charset="0"/>
              </a:rPr>
              <a:t>    sometimes the design is constrained by the </a:t>
            </a:r>
            <a:r>
              <a:rPr lang="en-US" altLang="zh-CN" sz="2400" b="1" i="1">
                <a:latin typeface="Arial" panose="020B0604020202020204" pitchFamily="34" charset="0"/>
              </a:rPr>
              <a:t>factors</a:t>
            </a:r>
            <a:r>
              <a:rPr lang="en-US" altLang="zh-CN" sz="2400">
                <a:latin typeface="Arial" panose="020B0604020202020204" pitchFamily="34" charset="0"/>
              </a:rPr>
              <a:t> that </a:t>
            </a:r>
            <a:r>
              <a:rPr lang="en-US" altLang="zh-CN" sz="2400">
                <a:solidFill>
                  <a:srgbClr val="FF0000"/>
                </a:solidFill>
                <a:latin typeface="Arial" panose="020B0604020202020204" pitchFamily="34" charset="0"/>
              </a:rPr>
              <a:t>mitigate against ease of use</a:t>
            </a:r>
            <a:r>
              <a:rPr lang="en-US" altLang="zh-CN" sz="2400">
                <a:latin typeface="Arial" panose="020B0604020202020204" pitchFamily="34" charset="0"/>
              </a:rPr>
              <a:t>, e.g. space station)</a:t>
            </a:r>
            <a:endParaRPr lang="en-US" altLang="zh-CN" sz="2400">
              <a:latin typeface="Arial" panose="020B0604020202020204" pitchFamily="34" charset="0"/>
            </a:endParaRPr>
          </a:p>
          <a:p>
            <a:pPr marL="342900" indent="-342900" eaLnBrk="0" hangingPunct="0">
              <a:lnSpc>
                <a:spcPct val="90000"/>
              </a:lnSpc>
              <a:spcBef>
                <a:spcPts val="300"/>
              </a:spcBef>
              <a:buClr>
                <a:srgbClr val="52A930"/>
              </a:buClr>
            </a:pPr>
            <a:r>
              <a:rPr lang="en-US" altLang="zh-CN" sz="2400">
                <a:latin typeface="Arial" panose="020B0604020202020204" pitchFamily="34" charset="0"/>
              </a:rPr>
              <a:t>    </a:t>
            </a:r>
            <a:r>
              <a:rPr lang="zh-CN" altLang="en-US" sz="2400" dirty="0">
                <a:latin typeface="宋体" panose="02010600030101010101" pitchFamily="2" charset="-122"/>
                <a:ea typeface="宋体" panose="02010600030101010101" pitchFamily="2" charset="-122"/>
              </a:rPr>
              <a:t>有时，设计会受到某些因素的约束和限制</a:t>
            </a:r>
            <a:r>
              <a:rPr lang="en-US" altLang="zh-CN"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这些因素会减弱易用性（如：空间站，机舱等）</a:t>
            </a:r>
            <a:endParaRPr lang="zh-CN" altLang="en-US" sz="2400" dirty="0">
              <a:latin typeface="宋体" panose="02010600030101010101" pitchFamily="2" charset="-122"/>
              <a:ea typeface="宋体" panose="02010600030101010101" pitchFamily="2" charset="-122"/>
            </a:endParaRPr>
          </a:p>
          <a:p>
            <a:pPr marL="342900" indent="-342900" eaLnBrk="0" hangingPunct="0">
              <a:lnSpc>
                <a:spcPct val="90000"/>
              </a:lnSpc>
              <a:spcBef>
                <a:spcPts val="300"/>
              </a:spcBef>
              <a:buClr>
                <a:srgbClr val="52A930"/>
              </a:buClr>
              <a:buFont typeface="Wingdings" panose="05000000000000000000" pitchFamily="2" charset="2"/>
              <a:buChar char="n"/>
            </a:pPr>
            <a:r>
              <a:rPr lang="en-US" altLang="zh-CN" sz="2400" b="1">
                <a:latin typeface="Arial" panose="020B0604020202020204" pitchFamily="34" charset="0"/>
              </a:rPr>
              <a:t>The workplace culture</a:t>
            </a:r>
            <a:endParaRPr lang="en-US" altLang="zh-CN" sz="2400" b="1">
              <a:latin typeface="Arial" panose="020B0604020202020204" pitchFamily="34" charset="0"/>
            </a:endParaRPr>
          </a:p>
          <a:p>
            <a:pPr marL="342900" indent="-342900" eaLnBrk="0" hangingPunct="0">
              <a:lnSpc>
                <a:spcPct val="90000"/>
              </a:lnSpc>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08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0803" name="Rectangle 6"/>
          <p:cNvSpPr>
            <a:spLocks noRot="1"/>
          </p:cNvSpPr>
          <p:nvPr/>
        </p:nvSpPr>
        <p:spPr>
          <a:xfrm>
            <a:off x="900113" y="3357563"/>
            <a:ext cx="6434137" cy="800100"/>
          </a:xfrm>
          <a:prstGeom prst="rect">
            <a:avLst/>
          </a:prstGeom>
          <a:noFill/>
          <a:ln w="9525">
            <a:noFill/>
          </a:ln>
        </p:spPr>
        <p:txBody>
          <a:bodyPr anchor="ctr" anchorCtr="0"/>
          <a:p>
            <a:pPr eaLnBrk="0" hangingPunct="0"/>
            <a:r>
              <a:rPr lang="en-US" altLang="zh-CN" b="1">
                <a:latin typeface="Arial" panose="020B0604020202020204" pitchFamily="34" charset="0"/>
              </a:rPr>
              <a:t>12.4 </a:t>
            </a:r>
            <a:r>
              <a:rPr lang="zh-CN" altLang="en-US" b="1" dirty="0">
                <a:latin typeface="Arial" panose="020B0604020202020204" pitchFamily="34" charset="0"/>
              </a:rPr>
              <a:t>界面分析（上节）</a:t>
            </a:r>
            <a:endParaRPr lang="zh-CN" altLang="en-US" b="1" dirty="0">
              <a:latin typeface="Arial" panose="020B0604020202020204" pitchFamily="34" charset="0"/>
            </a:endParaRPr>
          </a:p>
          <a:p>
            <a:pPr eaLnBrk="0" hangingPunct="0"/>
            <a:r>
              <a:rPr lang="en-US" altLang="zh-CN" b="1">
                <a:latin typeface="Arial" panose="020B0604020202020204" pitchFamily="34" charset="0"/>
              </a:rPr>
              <a:t>12.5 12.6 </a:t>
            </a:r>
            <a:r>
              <a:rPr lang="zh-CN" altLang="en-US" b="1" dirty="0">
                <a:latin typeface="Arial" panose="020B0604020202020204" pitchFamily="34" charset="0"/>
              </a:rPr>
              <a:t>界面设计（下节）</a:t>
            </a:r>
            <a:endParaRPr lang="en-US" altLang="zh-CN" b="1">
              <a:latin typeface="Arial" panose="020B0604020202020204" pitchFamily="34" charset="0"/>
            </a:endParaRPr>
          </a:p>
        </p:txBody>
      </p:sp>
      <p:sp>
        <p:nvSpPr>
          <p:cNvPr id="460804" name="Rectangle 7"/>
          <p:cNvSpPr>
            <a:spLocks noRot="1"/>
          </p:cNvSpPr>
          <p:nvPr/>
        </p:nvSpPr>
        <p:spPr>
          <a:xfrm>
            <a:off x="215900" y="836613"/>
            <a:ext cx="8712200" cy="5184775"/>
          </a:xfrm>
          <a:prstGeom prst="rect">
            <a:avLst/>
          </a:prstGeom>
          <a:noFill/>
          <a:ln w="9525">
            <a:noFill/>
          </a:ln>
        </p:spPr>
        <p:txBody>
          <a:bodyPr/>
          <a:p>
            <a:pPr marL="342900" indent="-342900" eaLnBrk="0" hangingPunct="0">
              <a:spcBef>
                <a:spcPts val="300"/>
              </a:spcBef>
              <a:buClr>
                <a:srgbClr val="52A930"/>
              </a:buClr>
            </a:pPr>
            <a:endParaRPr lang="zh-CN" altLang="en-US" sz="2400" dirty="0">
              <a:latin typeface="Arial" panose="020B0604020202020204" pitchFamily="34"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8255"/>
            <a:ext cx="8458200" cy="678611"/>
          </a:xfrm>
        </p:spPr>
        <p:txBody>
          <a:bodyPr>
            <a:noAutofit/>
          </a:bodyPr>
          <a:lstStyle/>
          <a:p>
            <a:r>
              <a:rPr lang="en-US" sz="4000" noProof="0" dirty="0">
                <a:latin typeface="Times New Roman" panose="02020603050405020304" charset="0"/>
                <a:cs typeface="Times New Roman" panose="02020603050405020304" charset="0"/>
              </a:rPr>
              <a:t>12.5 User Experience Design(</a:t>
            </a:r>
            <a:r>
              <a:rPr lang="en-US" sz="2800" noProof="0" dirty="0">
                <a:latin typeface="Times New Roman" panose="02020603050405020304" charset="0"/>
                <a:cs typeface="Times New Roman" panose="02020603050405020304" charset="0"/>
                <a:sym typeface="+mn-ea"/>
              </a:rPr>
              <a:t>UX Design</a:t>
            </a:r>
            <a:r>
              <a:rPr lang="en-US" sz="4000" noProof="0" dirty="0">
                <a:latin typeface="Times New Roman" panose="02020603050405020304" charset="0"/>
                <a:cs typeface="Times New Roman" panose="02020603050405020304" charset="0"/>
              </a:rPr>
              <a:t>) </a:t>
            </a:r>
            <a:endParaRPr lang="en-US" sz="4000" noProof="0" dirty="0">
              <a:latin typeface="Times New Roman" panose="02020603050405020304" charset="0"/>
              <a:cs typeface="Times New Roman" panose="02020603050405020304" charset="0"/>
            </a:endParaRPr>
          </a:p>
        </p:txBody>
      </p:sp>
      <p:pic>
        <p:nvPicPr>
          <p:cNvPr id="10" name="Picture 9" descr="A circular model displays iterative U X design process.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0901" y="1484200"/>
            <a:ext cx="4332999" cy="4981095"/>
          </a:xfrm>
          <a:prstGeom prst="rect">
            <a:avLst/>
          </a:prstGeom>
        </p:spPr>
      </p:pic>
      <p:sp>
        <p:nvSpPr>
          <p:cNvPr id="5" name="Text Placeholder 4"/>
          <p:cNvSpPr>
            <a:spLocks noGrp="1"/>
          </p:cNvSpPr>
          <p:nvPr>
            <p:ph type="body" sz="quarter" idx="12"/>
          </p:nvPr>
        </p:nvSpPr>
        <p:spPr>
          <a:xfrm>
            <a:off x="3105339" y="6264998"/>
            <a:ext cx="3023857" cy="250102"/>
          </a:xfrm>
        </p:spPr>
        <p:txBody>
          <a:bodyPr/>
          <a:lstStyle/>
          <a:p>
            <a:r>
              <a:rPr lang="en-US" sz="1200" noProof="0" dirty="0">
                <a:latin typeface="Times New Roman" panose="02020603050405020304" charset="0"/>
                <a:cs typeface="Times New Roman" panose="02020603050405020304" charset="0"/>
                <a:hlinkClick r:id="rId2" action="ppaction://hlinksldjump"/>
              </a:rPr>
              <a:t>Access the text alternative for slide images.</a:t>
            </a:r>
            <a:endParaRPr lang="en-US" sz="1200" noProof="0" dirty="0">
              <a:latin typeface="Times New Roman" panose="02020603050405020304" charset="0"/>
              <a:cs typeface="Times New Roman" panose="02020603050405020304" charset="0"/>
              <a:hlinkClick r:id="rId2"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
        <p:nvSpPr>
          <p:cNvPr id="4" name="Title 1"/>
          <p:cNvSpPr>
            <a:spLocks noGrp="1"/>
          </p:cNvSpPr>
          <p:nvPr/>
        </p:nvSpPr>
        <p:spPr>
          <a:xfrm>
            <a:off x="323215" y="908685"/>
            <a:ext cx="8458200" cy="678611"/>
          </a:xfrm>
          <a:prstGeom prst="rect">
            <a:avLst/>
          </a:prstGeom>
          <a:noFill/>
          <a:ln w="9525">
            <a:noFill/>
          </a:ln>
        </p:spPr>
        <p:txBody>
          <a:bodyPr anchor="ctr" anchorCtr="0">
            <a:noAutofit/>
          </a:bodyPr>
          <a:lst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6pPr>
            <a:lvl7pPr marL="9144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7pPr>
            <a:lvl8pPr marL="13716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8pPr>
            <a:lvl9pPr marL="1828800" algn="l" rtl="0" fontAlgn="base">
              <a:spcBef>
                <a:spcPct val="0"/>
              </a:spcBef>
              <a:spcAft>
                <a:spcPct val="0"/>
              </a:spcAft>
              <a:defRPr sz="2800" b="1">
                <a:solidFill>
                  <a:schemeClr val="tx1"/>
                </a:solidFill>
                <a:latin typeface="Arial" panose="020B0604020202020204" pitchFamily="34" charset="0"/>
                <a:ea typeface="MS PGothic" panose="020B0600070205080204" pitchFamily="34" charset="-128"/>
              </a:defRPr>
            </a:lvl9pPr>
          </a:lstStyle>
          <a:p>
            <a:r>
              <a:rPr lang="en-US" sz="4000" noProof="0" dirty="0">
                <a:latin typeface="Times New Roman" panose="02020603050405020304" charset="0"/>
                <a:cs typeface="Times New Roman" panose="02020603050405020304" charset="0"/>
              </a:rPr>
              <a:t>Iterative UX Design Process:</a:t>
            </a:r>
            <a:endParaRPr lang="en-US" sz="4000" noProof="0" dirty="0">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04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60419" name="Rectangle 6"/>
          <p:cNvSpPr>
            <a:spLocks noRot="1"/>
          </p:cNvSpPr>
          <p:nvPr/>
        </p:nvSpPr>
        <p:spPr>
          <a:xfrm>
            <a:off x="0" y="0"/>
            <a:ext cx="5111750" cy="728663"/>
          </a:xfrm>
          <a:prstGeom prst="rect">
            <a:avLst/>
          </a:prstGeom>
          <a:noFill/>
          <a:ln w="9525">
            <a:noFill/>
          </a:ln>
        </p:spPr>
        <p:txBody>
          <a:bodyPr anchor="ctr" anchorCtr="0"/>
          <a:p>
            <a:pPr eaLnBrk="0" hangingPunct="0"/>
            <a:r>
              <a:rPr lang="en-US" altLang="zh-CN" b="1">
                <a:latin typeface="Arial" panose="020B0604020202020204" pitchFamily="34" charset="0"/>
              </a:rPr>
              <a:t>9.3.3 </a:t>
            </a:r>
            <a:r>
              <a:rPr lang="en-US" altLang="ja-JP" b="1">
                <a:latin typeface="Arial" panose="020B0604020202020204" pitchFamily="34" charset="0"/>
              </a:rPr>
              <a:t>Patterns</a:t>
            </a:r>
            <a:endParaRPr lang="en-US" altLang="ja-JP" b="1">
              <a:latin typeface="Arial" panose="020B0604020202020204" pitchFamily="34" charset="0"/>
            </a:endParaRPr>
          </a:p>
        </p:txBody>
      </p:sp>
      <p:sp>
        <p:nvSpPr>
          <p:cNvPr id="452615" name="Text Box 7"/>
          <p:cNvSpPr txBox="1">
            <a:spLocks noChangeArrowheads="1"/>
          </p:cNvSpPr>
          <p:nvPr/>
        </p:nvSpPr>
        <p:spPr bwMode="auto">
          <a:xfrm>
            <a:off x="395605" y="728980"/>
            <a:ext cx="862457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R="0" defTabSz="914400" eaLnBrk="0" hangingPunct="0">
              <a:spcBef>
                <a:spcPts val="300"/>
              </a:spcBef>
            </a:pPr>
            <a:r>
              <a:rPr kumimoji="0" lang="zh-CN" altLang="en-US" sz="2400" b="1" kern="1200" cap="none" spc="0" normalizeH="0" baseline="0" noProof="1" dirty="0">
                <a:effectLst>
                  <a:outerShdw blurRad="38100" dist="38100" dir="2700000">
                    <a:srgbClr val="C0C0C0"/>
                  </a:outerShdw>
                </a:effectLst>
                <a:latin typeface="Avant Garde" charset="0"/>
                <a:ea typeface="MS PGothic" panose="020B0600070205080204" pitchFamily="34" charset="-128"/>
                <a:cs typeface="+mn-cs"/>
                <a:sym typeface="+mn-ea"/>
              </a:rPr>
              <a:t>提供（已证明适用的）某个特定问题的解决方案</a:t>
            </a:r>
            <a:endParaRPr kumimoji="0" lang="zh-CN" altLang="en-US" sz="2400" b="1" kern="1200" cap="none" spc="0" normalizeH="0" baseline="0" noProof="1" dirty="0">
              <a:effectLst>
                <a:outerShdw blurRad="38100" dist="38100" dir="2700000">
                  <a:srgbClr val="C0C0C0"/>
                </a:outerShdw>
              </a:effectLst>
              <a:latin typeface="Avant Garde" charset="0"/>
              <a:ea typeface="MS PGothic" panose="020B0600070205080204" pitchFamily="34" charset="-128"/>
              <a:cs typeface="+mn-cs"/>
              <a:sym typeface="+mn-ea"/>
            </a:endParaRPr>
          </a:p>
          <a:p>
            <a:pPr marR="0" defTabSz="914400" eaLnBrk="0" hangingPunct="0">
              <a:spcBef>
                <a:spcPts val="300"/>
              </a:spcBef>
            </a:pPr>
            <a:r>
              <a:rPr kumimoji="0" lang="en-US" altLang="ja-JP" sz="1800" b="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Design Pattern Template</a:t>
            </a:r>
            <a:endParaRPr kumimoji="0" lang="en-US" altLang="ja-JP" sz="1800" b="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Pattern name</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the essence of the pattern in a short but expressive name </a:t>
            </a:r>
            <a:endParaRPr kumimoji="0" lang="en-US" altLang="zh-CN"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Intent</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the pattern and what it does</a:t>
            </a:r>
            <a:endPar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Also-known-as</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—lists any synonyms for the pattern</a:t>
            </a:r>
            <a:endParaRPr kumimoji="0" lang="en-US" altLang="zh-CN"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Motivation</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—provides an example of the problem </a:t>
            </a:r>
            <a:endPar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Applicability</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—notes specific design situations in which the pattern is applicable</a:t>
            </a:r>
            <a:endParaRPr kumimoji="0" lang="en-US" altLang="zh-CN"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Structure</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the classes that are required to implement the pattern</a:t>
            </a:r>
            <a:endPar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Participants</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the responsibilities of the classes that are required to implement the pattern</a:t>
            </a:r>
            <a:endPar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Collaborations</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how the participants collaborate to carry out their responsibilities</a:t>
            </a:r>
            <a:endPar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Consequences</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—describes the “design forces” that affect the pattern and the potential trade-offs that must be considered when the pattern is implemented</a:t>
            </a:r>
            <a:endParaRPr kumimoji="0" lang="en-US" altLang="zh-CN"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endParaRPr>
          </a:p>
          <a:p>
            <a:pPr marR="0" defTabSz="914400" eaLnBrk="0" hangingPunct="0">
              <a:spcBef>
                <a:spcPts val="300"/>
              </a:spcBef>
              <a:buClr>
                <a:schemeClr val="folHlink"/>
              </a:buClr>
              <a:buFont typeface="Wingdings" panose="05000000000000000000" pitchFamily="2" charset="2"/>
              <a:buChar char="n"/>
            </a:pPr>
            <a:r>
              <a:rPr kumimoji="0" lang="en-US" altLang="zh-CN"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 </a:t>
            </a:r>
            <a:r>
              <a:rPr kumimoji="0" lang="en-US" altLang="ja-JP" sz="1800" i="1"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Related patterns</a:t>
            </a:r>
            <a:r>
              <a:rPr kumimoji="0" lang="en-US" altLang="ja-JP" sz="1800" kern="1200" cap="none" spc="0" normalizeH="0" baseline="0" noProof="1">
                <a:effectLst>
                  <a:outerShdw blurRad="38100" dist="38100" dir="2700000">
                    <a:srgbClr val="C0C0C0"/>
                  </a:outerShdw>
                </a:effectLst>
                <a:latin typeface="+mj-lt"/>
                <a:ea typeface="MS PGothic" panose="020B0600070205080204" pitchFamily="34" charset="-128"/>
                <a:cs typeface="+mj-lt"/>
                <a:sym typeface="+mn-ea"/>
              </a:rPr>
              <a:t>—cross-references related design patterns</a:t>
            </a:r>
            <a:endParaRPr kumimoji="0" lang="ja-JP" altLang="en-US" sz="1800" kern="1200" cap="none" spc="0" normalizeH="0" baseline="0" noProof="1" dirty="0">
              <a:latin typeface="+mj-lt"/>
              <a:ea typeface="MS PGothic" panose="020B0600070205080204" pitchFamily="34" charset="-128"/>
              <a:cs typeface="+mj-lt"/>
              <a:sym typeface="+mn-ea"/>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10" y="116205"/>
            <a:ext cx="8283512" cy="678611"/>
          </a:xfrm>
        </p:spPr>
        <p:txBody>
          <a:bodyPr>
            <a:noAutofit/>
          </a:bodyPr>
          <a:lstStyle/>
          <a:p>
            <a:r>
              <a:rPr lang="en-US" sz="4000" noProof="0" dirty="0">
                <a:latin typeface="Times New Roman" panose="02020603050405020304" charset="0"/>
                <a:cs typeface="Times New Roman" panose="02020603050405020304" charset="0"/>
              </a:rPr>
              <a:t>Google 5-Day U</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X Design Sprint </a:t>
            </a:r>
            <a:r>
              <a:rPr lang="en-US" sz="1000" b="0" noProof="0" dirty="0">
                <a:latin typeface="Times New Roman" panose="02020603050405020304" charset="0"/>
                <a:cs typeface="Times New Roman" panose="02020603050405020304" charset="0"/>
              </a:rPr>
              <a:t>1</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30988"/>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Understand. </a:t>
            </a:r>
            <a:r>
              <a:rPr lang="en-US" sz="2000" noProof="0" dirty="0">
                <a:latin typeface="Times New Roman" panose="02020603050405020304" charset="0"/>
                <a:cs typeface="Times New Roman" panose="02020603050405020304" charset="0"/>
              </a:rPr>
              <a:t>User research activities (user needs and business goals) for the software product. This information is posted on whiteboards (For example, customer journey maps, personas, user task workflow) for easy reference throughout the sprint.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Sketch</a:t>
            </a:r>
            <a:r>
              <a:rPr lang="zh-CN" altLang="en-US" sz="1600" b="1" noProof="0" dirty="0">
                <a:latin typeface="Times New Roman" panose="02020603050405020304" charset="0"/>
                <a:ea typeface="宋体" panose="02010600030101010101" pitchFamily="2" charset="-122"/>
                <a:cs typeface="Times New Roman" panose="02020603050405020304" charset="0"/>
              </a:rPr>
              <a:t>初稿素描</a:t>
            </a:r>
            <a:r>
              <a:rPr lang="en-US" sz="2000" b="1" noProof="0" dirty="0">
                <a:latin typeface="Times New Roman" panose="02020603050405020304" charset="0"/>
                <a:cs typeface="Times New Roman" panose="02020603050405020304" charset="0"/>
              </a:rPr>
              <a:t>. </a:t>
            </a:r>
            <a:r>
              <a:rPr lang="en-US" sz="2000" noProof="0" dirty="0">
                <a:latin typeface="Times New Roman" panose="02020603050405020304" charset="0"/>
                <a:cs typeface="Times New Roman" panose="02020603050405020304" charset="0"/>
              </a:rPr>
              <a:t>Individual stakeholders are given the time and space needed to brainstorm solutions to the problems discovered in the understand phase. Paper drawings and notes are easy to generate, easy to modify, and quite inexpensive.</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Decide. </a:t>
            </a:r>
            <a:r>
              <a:rPr lang="en-US" sz="2000" noProof="0" dirty="0">
                <a:latin typeface="Times New Roman" panose="02020603050405020304" charset="0"/>
                <a:cs typeface="Times New Roman" panose="02020603050405020304" charset="0"/>
              </a:rPr>
              <a:t>Each stakeholder presents his solution sketch and the team votes to determine the solutions that should be tackled in the prototyping activities that will follow. If there is not a clear consensus following the voting, the development team may decide to consider assumptions that involve project constraints and resources.</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80645"/>
            <a:ext cx="8458200" cy="678611"/>
          </a:xfrm>
        </p:spPr>
        <p:txBody>
          <a:bodyPr>
            <a:noAutofit/>
          </a:bodyPr>
          <a:lstStyle/>
          <a:p>
            <a:r>
              <a:rPr lang="en-US" sz="4000" noProof="0" dirty="0">
                <a:latin typeface="Times New Roman" panose="02020603050405020304" charset="0"/>
                <a:cs typeface="Times New Roman" panose="02020603050405020304" charset="0"/>
              </a:rPr>
              <a:t>Google 5-Day U</a:t>
            </a:r>
            <a:r>
              <a:rPr lang="en-US" sz="100" noProof="0" dirty="0">
                <a:latin typeface="Times New Roman" panose="02020603050405020304" charset="0"/>
                <a:cs typeface="Times New Roman" panose="02020603050405020304" charset="0"/>
              </a:rPr>
              <a:t> </a:t>
            </a:r>
            <a:r>
              <a:rPr lang="en-US" sz="4000" noProof="0" dirty="0">
                <a:latin typeface="Times New Roman" panose="02020603050405020304" charset="0"/>
                <a:cs typeface="Times New Roman" panose="02020603050405020304" charset="0"/>
              </a:rPr>
              <a:t>X Design Sprint </a:t>
            </a:r>
            <a:r>
              <a:rPr lang="en-US" sz="1000" b="0" noProof="0" dirty="0">
                <a:latin typeface="Times New Roman" panose="02020603050405020304" charset="0"/>
                <a:cs typeface="Times New Roman" panose="02020603050405020304" charset="0"/>
              </a:rPr>
              <a:t>2</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230988"/>
            <a:ext cx="8458200"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Prototype. </a:t>
            </a:r>
            <a:r>
              <a:rPr lang="en-US" sz="2000" noProof="0" dirty="0">
                <a:latin typeface="Times New Roman" panose="02020603050405020304" charset="0"/>
                <a:cs typeface="Times New Roman" panose="02020603050405020304" charset="0"/>
              </a:rPr>
              <a:t>May be a minimally viable product based on the solution selected from the sketch phase, or it may be based on the portions of the customer journey map or storyboard you want to evaluate with potential users in the validate phase. This means the team should be developing test cases based on the user stories as the prototype is being built.</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Validate. </a:t>
            </a:r>
            <a:r>
              <a:rPr lang="en-US" sz="2000" noProof="0" dirty="0">
                <a:latin typeface="Times New Roman" panose="02020603050405020304" charset="0"/>
                <a:cs typeface="Times New Roman" panose="02020603050405020304" charset="0"/>
              </a:rPr>
              <a:t>Every developer watching users try out the prototype this is the best way to discover major issues with its U </a:t>
            </a:r>
            <a:r>
              <a:rPr lang="en-US" sz="2000" noProof="0" dirty="0">
                <a:latin typeface="Times New Roman" panose="02020603050405020304" charset="0"/>
                <a:cs typeface="Times New Roman" panose="02020603050405020304" charset="0"/>
              </a:rPr>
              <a:t>X design, which in  turn lets you start iterating immediately. This is critical to capturing potential learning opportunities by exposing product decision makers to user feedback in real time.</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28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28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2851" name="Rectangle 6"/>
          <p:cNvSpPr>
            <a:spLocks noRot="1"/>
          </p:cNvSpPr>
          <p:nvPr/>
        </p:nvSpPr>
        <p:spPr>
          <a:xfrm>
            <a:off x="0" y="0"/>
            <a:ext cx="8208963" cy="800100"/>
          </a:xfrm>
          <a:prstGeom prst="rect">
            <a:avLst/>
          </a:prstGeom>
          <a:noFill/>
          <a:ln w="9525">
            <a:noFill/>
          </a:ln>
        </p:spPr>
        <p:txBody>
          <a:bodyPr anchor="ctr" anchorCtr="0"/>
          <a:p>
            <a:pPr eaLnBrk="0" hangingPunct="0"/>
            <a:r>
              <a:rPr lang="en-US" altLang="zh-CN" b="1">
                <a:latin typeface="Arial" panose="020B0604020202020204" pitchFamily="34" charset="0"/>
              </a:rPr>
              <a:t>12.6.1 </a:t>
            </a:r>
            <a:r>
              <a:rPr lang="en-US" altLang="ja-JP" b="1">
                <a:latin typeface="Arial" panose="020B0604020202020204" pitchFamily="34" charset="0"/>
              </a:rPr>
              <a:t>Interface Design Steps</a:t>
            </a:r>
            <a:endParaRPr lang="zh-CN" altLang="en-US" b="1" dirty="0">
              <a:latin typeface="Arial" panose="020B0604020202020204" pitchFamily="34" charset="0"/>
            </a:endParaRPr>
          </a:p>
        </p:txBody>
      </p:sp>
      <p:sp>
        <p:nvSpPr>
          <p:cNvPr id="462852" name="Rectangle 7"/>
          <p:cNvSpPr>
            <a:spLocks noRot="1"/>
          </p:cNvSpPr>
          <p:nvPr/>
        </p:nvSpPr>
        <p:spPr>
          <a:xfrm>
            <a:off x="215900" y="836613"/>
            <a:ext cx="8712200" cy="5184775"/>
          </a:xfrm>
          <a:prstGeom prst="rect">
            <a:avLst/>
          </a:prstGeom>
          <a:noFill/>
          <a:ln w="9525">
            <a:noFill/>
          </a:ln>
        </p:spPr>
        <p:txBody>
          <a:bodyPr/>
          <a:p>
            <a:pPr marL="342900" indent="-342900" eaLnBrk="0" hangingPunct="0">
              <a:spcBef>
                <a:spcPts val="300"/>
              </a:spcBef>
              <a:buClr>
                <a:srgbClr val="52A930"/>
              </a:buClr>
            </a:pPr>
            <a:r>
              <a:rPr lang="zh-CN" altLang="en-US" sz="2400" dirty="0">
                <a:latin typeface="Arial" panose="020B0604020202020204" pitchFamily="34" charset="0"/>
              </a:rPr>
              <a:t>界面设计同样是一个迭代过程，建议步骤：</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Using information developed during interface </a:t>
            </a:r>
            <a:r>
              <a:rPr lang="en-US" altLang="ja-JP" sz="2400">
                <a:solidFill>
                  <a:srgbClr val="FF0000"/>
                </a:solidFill>
                <a:latin typeface="Arial" panose="020B0604020202020204" pitchFamily="34" charset="0"/>
              </a:rPr>
              <a:t>analysis</a:t>
            </a:r>
            <a:r>
              <a:rPr lang="en-US" altLang="ja-JP" sz="2400">
                <a:latin typeface="Arial" panose="020B0604020202020204" pitchFamily="34" charset="0"/>
              </a:rPr>
              <a:t>, define interface objects and actions (operations).</a:t>
            </a:r>
            <a:r>
              <a:rPr lang="zh-CN" altLang="en-US" sz="2400" dirty="0">
                <a:latin typeface="Arial" panose="020B0604020202020204" pitchFamily="34" charset="0"/>
              </a:rPr>
              <a:t>使用界面分析中获得的信息，</a:t>
            </a:r>
            <a:r>
              <a:rPr lang="zh-CN" altLang="en-US" sz="2400" dirty="0">
                <a:solidFill>
                  <a:srgbClr val="FF0000"/>
                </a:solidFill>
                <a:latin typeface="Arial" panose="020B0604020202020204" pitchFamily="34" charset="0"/>
              </a:rPr>
              <a:t>定义界面对象和操作</a:t>
            </a:r>
            <a:endParaRPr lang="zh-CN" altLang="en-US" sz="2400" dirty="0">
              <a:solidFill>
                <a:srgbClr val="FF0000"/>
              </a:solidFill>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Define events (user actions) that will cause the state of the user interface to change. Model this behavior.</a:t>
            </a:r>
            <a:r>
              <a:rPr lang="zh-CN" altLang="en-US" sz="2400" dirty="0">
                <a:solidFill>
                  <a:srgbClr val="FF0000"/>
                </a:solidFill>
                <a:latin typeface="Arial" panose="020B0604020202020204" pitchFamily="34" charset="0"/>
              </a:rPr>
              <a:t>定义</a:t>
            </a:r>
            <a:r>
              <a:rPr lang="zh-CN" altLang="en-US" sz="2400" dirty="0">
                <a:latin typeface="Arial" panose="020B0604020202020204" pitchFamily="34" charset="0"/>
              </a:rPr>
              <a:t>那些导致用户界面状态发生变化的</a:t>
            </a:r>
            <a:r>
              <a:rPr lang="zh-CN" altLang="en-US" sz="2400" dirty="0">
                <a:solidFill>
                  <a:srgbClr val="FF0000"/>
                </a:solidFill>
                <a:latin typeface="Arial" panose="020B0604020202020204" pitchFamily="34" charset="0"/>
              </a:rPr>
              <a:t>事件（用户动作），</a:t>
            </a:r>
            <a:r>
              <a:rPr lang="zh-CN" altLang="en-US" sz="2400" dirty="0">
                <a:latin typeface="Arial" panose="020B0604020202020204" pitchFamily="34" charset="0"/>
              </a:rPr>
              <a:t>并对行为建模</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Depict each interface state as it will actually look to the end-user.</a:t>
            </a:r>
            <a:r>
              <a:rPr lang="zh-CN" altLang="en-US" sz="2400" dirty="0">
                <a:solidFill>
                  <a:srgbClr val="FF0000"/>
                </a:solidFill>
                <a:latin typeface="Arial" panose="020B0604020202020204" pitchFamily="34" charset="0"/>
              </a:rPr>
              <a:t>描述每个界面状态</a:t>
            </a:r>
            <a:r>
              <a:rPr lang="zh-CN" altLang="en-US" sz="2400" dirty="0">
                <a:latin typeface="Arial" panose="020B0604020202020204" pitchFamily="34" charset="0"/>
              </a:rPr>
              <a:t>（比如菜单项、窗口等，用户实际看到的样子）</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ja-JP" sz="2400">
                <a:latin typeface="Arial" panose="020B0604020202020204" pitchFamily="34" charset="0"/>
              </a:rPr>
              <a:t>Indicate how the user interprets the state of the system from information provided through the interface.</a:t>
            </a:r>
            <a:r>
              <a:rPr lang="zh-CN" altLang="en-US" sz="2400" dirty="0">
                <a:latin typeface="Arial" panose="020B0604020202020204" pitchFamily="34" charset="0"/>
              </a:rPr>
              <a:t>指出用户如何从界面提供的界面信息来解释系统状态</a:t>
            </a:r>
            <a:r>
              <a:rPr lang="zh-CN" altLang="en-US" sz="2400" dirty="0">
                <a:solidFill>
                  <a:srgbClr val="FF0000"/>
                </a:solidFill>
                <a:latin typeface="Arial" panose="020B0604020202020204" pitchFamily="34" charset="0"/>
              </a:rPr>
              <a:t>？？</a:t>
            </a:r>
            <a:endParaRPr lang="zh-CN" altLang="en-US" sz="2400" dirty="0">
              <a:solidFill>
                <a:srgbClr val="FF0000"/>
              </a:solidFill>
              <a:latin typeface="Arial" panose="020B0604020202020204" pitchFamily="34" charset="0"/>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48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48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4899" name="Rectangle 6"/>
          <p:cNvSpPr>
            <a:spLocks noRot="1"/>
          </p:cNvSpPr>
          <p:nvPr/>
        </p:nvSpPr>
        <p:spPr>
          <a:xfrm>
            <a:off x="0" y="0"/>
            <a:ext cx="6434138" cy="800100"/>
          </a:xfrm>
          <a:prstGeom prst="rect">
            <a:avLst/>
          </a:prstGeom>
          <a:noFill/>
          <a:ln w="9525">
            <a:noFill/>
          </a:ln>
        </p:spPr>
        <p:txBody>
          <a:bodyPr anchor="ctr" anchorCtr="0"/>
          <a:p>
            <a:pPr eaLnBrk="0" hangingPunct="0"/>
            <a:r>
              <a:rPr lang="en-US" altLang="zh-CN" b="1">
                <a:latin typeface="Arial" panose="020B0604020202020204" pitchFamily="34" charset="0"/>
              </a:rPr>
              <a:t>12.6.1 </a:t>
            </a:r>
            <a:r>
              <a:rPr lang="en-US" altLang="ja-JP" b="1">
                <a:latin typeface="Arial" panose="020B0604020202020204" pitchFamily="34" charset="0"/>
              </a:rPr>
              <a:t>Interface Design Steps</a:t>
            </a:r>
            <a:r>
              <a:rPr lang="en-US" altLang="zh-CN" b="1">
                <a:latin typeface="Arial" panose="020B0604020202020204" pitchFamily="34" charset="0"/>
              </a:rPr>
              <a:t>-</a:t>
            </a:r>
            <a:r>
              <a:rPr lang="zh-CN" altLang="en-US" b="1" dirty="0">
                <a:latin typeface="Arial" panose="020B0604020202020204" pitchFamily="34" charset="0"/>
              </a:rPr>
              <a:t>续</a:t>
            </a:r>
            <a:endParaRPr lang="ja-JP" altLang="en-US" b="1" dirty="0">
              <a:latin typeface="Arial" panose="020B0604020202020204" pitchFamily="34" charset="0"/>
            </a:endParaRPr>
          </a:p>
        </p:txBody>
      </p:sp>
      <p:sp>
        <p:nvSpPr>
          <p:cNvPr id="464900" name="Rectangle 7"/>
          <p:cNvSpPr>
            <a:spLocks noRot="1"/>
          </p:cNvSpPr>
          <p:nvPr/>
        </p:nvSpPr>
        <p:spPr>
          <a:xfrm>
            <a:off x="215900" y="836613"/>
            <a:ext cx="8712200" cy="5184775"/>
          </a:xfrm>
          <a:prstGeom prst="rect">
            <a:avLst/>
          </a:prstGeom>
          <a:noFill/>
          <a:ln w="9525">
            <a:noFill/>
          </a:ln>
        </p:spPr>
        <p:txBody>
          <a:bodyPr/>
          <a:p>
            <a:pPr marL="342900" indent="-342900" eaLnBrk="0" hangingPunct="0">
              <a:spcBef>
                <a:spcPts val="300"/>
              </a:spcBef>
              <a:buClr>
                <a:srgbClr val="52A930"/>
              </a:buClr>
            </a:pPr>
            <a:endParaRPr lang="en-US" altLang="zh-CN" sz="2400">
              <a:latin typeface="Arial" panose="020B0604020202020204" pitchFamily="34" charset="0"/>
            </a:endParaRPr>
          </a:p>
          <a:p>
            <a:pPr marL="342900" indent="-342900" eaLnBrk="0" hangingPunct="0">
              <a:spcBef>
                <a:spcPts val="300"/>
              </a:spcBef>
              <a:buClr>
                <a:srgbClr val="52A930"/>
              </a:buClr>
            </a:pPr>
            <a:r>
              <a:rPr lang="zh-CN" altLang="en-US" sz="2400" dirty="0">
                <a:latin typeface="Arial" panose="020B0604020202020204" pitchFamily="34" charset="0"/>
              </a:rPr>
              <a:t>不管设计任务的顺序如何，设计师应：</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zh-CN" sz="2400">
                <a:latin typeface="Arial" panose="020B0604020202020204" pitchFamily="34" charset="0"/>
              </a:rPr>
              <a:t>Always follow the </a:t>
            </a:r>
            <a:r>
              <a:rPr lang="en-US" altLang="zh-CN" sz="2400" b="1">
                <a:latin typeface="Arial" panose="020B0604020202020204" pitchFamily="34" charset="0"/>
              </a:rPr>
              <a:t>golden rules</a:t>
            </a:r>
            <a:endParaRPr lang="en-US" altLang="zh-CN" sz="2400" b="1">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zh-CN" sz="2400">
                <a:latin typeface="Arial" panose="020B0604020202020204" pitchFamily="34" charset="0"/>
              </a:rPr>
              <a:t>Model how the interface will be implemented</a:t>
            </a:r>
            <a:endParaRPr lang="en-US" altLang="zh-CN" sz="240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en-US" altLang="zh-CN" sz="2400">
                <a:latin typeface="Arial" panose="020B0604020202020204" pitchFamily="34" charset="0"/>
              </a:rPr>
              <a:t>Consider the environment that will be used</a:t>
            </a:r>
            <a:endParaRPr lang="en-US" altLang="zh-CN" sz="240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endParaRPr lang="en-US" altLang="zh-CN" sz="240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zh-CN" altLang="en-US" sz="2400" dirty="0">
                <a:latin typeface="Arial" panose="020B0604020202020204" pitchFamily="34" charset="0"/>
              </a:rPr>
              <a:t>简而言之：</a:t>
            </a:r>
            <a:endParaRPr lang="zh-CN" altLang="en-US" sz="2400" dirty="0">
              <a:latin typeface="Arial" panose="020B0604020202020204" pitchFamily="34" charset="0"/>
            </a:endParaRPr>
          </a:p>
          <a:p>
            <a:pPr marL="342900" indent="-342900" eaLnBrk="0" hangingPunct="0">
              <a:spcBef>
                <a:spcPts val="300"/>
              </a:spcBef>
              <a:buClr>
                <a:srgbClr val="52A930"/>
              </a:buClr>
              <a:buFont typeface="Wingdings" panose="05000000000000000000" pitchFamily="2" charset="2"/>
              <a:buChar char="n"/>
            </a:pPr>
            <a:r>
              <a:rPr lang="zh-CN" altLang="en-US" sz="2400" dirty="0">
                <a:latin typeface="Arial" panose="020B0604020202020204" pitchFamily="34" charset="0"/>
              </a:rPr>
              <a:t>设计每个菜单、各种窗口（信息展示窗口、相应窗口）、操作（按钮）、帮助</a:t>
            </a:r>
            <a:endParaRPr lang="en-US" altLang="zh-CN" sz="2400">
              <a:latin typeface="Arial" panose="020B0604020202020204" pitchFamily="34"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69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69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6947" name="Rectangle 6"/>
          <p:cNvSpPr>
            <a:spLocks noRot="1"/>
          </p:cNvSpPr>
          <p:nvPr/>
        </p:nvSpPr>
        <p:spPr>
          <a:xfrm>
            <a:off x="0" y="0"/>
            <a:ext cx="8280400" cy="765175"/>
          </a:xfrm>
          <a:prstGeom prst="rect">
            <a:avLst/>
          </a:prstGeom>
          <a:noFill/>
          <a:ln w="9525">
            <a:noFill/>
          </a:ln>
        </p:spPr>
        <p:txBody>
          <a:bodyPr anchor="ctr" anchorCtr="0"/>
          <a:p>
            <a:pPr eaLnBrk="0" hangingPunct="0"/>
            <a:r>
              <a:rPr lang="en-US" altLang="zh-CN" b="1" err="1">
                <a:latin typeface="Arial" panose="020B0604020202020204" pitchFamily="34" charset="0"/>
              </a:rPr>
              <a:t>SafeHome</a:t>
            </a:r>
            <a:r>
              <a:rPr lang="en-US" altLang="zh-CN" b="1">
                <a:latin typeface="Arial" panose="020B0604020202020204" pitchFamily="34" charset="0"/>
              </a:rPr>
              <a:t> </a:t>
            </a:r>
            <a:r>
              <a:rPr lang="zh-CN" altLang="en-US" b="1" dirty="0">
                <a:latin typeface="Arial" panose="020B0604020202020204" pitchFamily="34" charset="0"/>
              </a:rPr>
              <a:t>设计举例 </a:t>
            </a:r>
            <a:r>
              <a:rPr lang="en-US" altLang="zh-CN" b="1">
                <a:latin typeface="Arial" panose="020B0604020202020204" pitchFamily="34" charset="0"/>
              </a:rPr>
              <a:t>- </a:t>
            </a:r>
            <a:r>
              <a:rPr lang="en-US" altLang="zh-CN" i="1">
                <a:latin typeface="Arial" panose="020B0604020202020204" pitchFamily="34" charset="0"/>
              </a:rPr>
              <a:t>the Figure 12.3</a:t>
            </a:r>
            <a:r>
              <a:rPr lang="en-US" altLang="zh-CN">
                <a:latin typeface="Arial" panose="020B0604020202020204" pitchFamily="34" charset="0"/>
              </a:rPr>
              <a:t> </a:t>
            </a:r>
            <a:endParaRPr lang="en-US" altLang="zh-CN">
              <a:latin typeface="Arial" panose="020B0604020202020204" pitchFamily="34" charset="0"/>
            </a:endParaRPr>
          </a:p>
        </p:txBody>
      </p:sp>
      <p:sp>
        <p:nvSpPr>
          <p:cNvPr id="466948" name="Rectangle 7"/>
          <p:cNvSpPr>
            <a:spLocks noRot="1"/>
          </p:cNvSpPr>
          <p:nvPr/>
        </p:nvSpPr>
        <p:spPr>
          <a:xfrm>
            <a:off x="358775" y="836613"/>
            <a:ext cx="8785225" cy="5688012"/>
          </a:xfrm>
          <a:prstGeom prst="rect">
            <a:avLst/>
          </a:prstGeom>
          <a:noFill/>
          <a:ln w="9525">
            <a:noFill/>
          </a:ln>
        </p:spPr>
        <p:txBody>
          <a:bodyPr/>
          <a:p>
            <a:pPr marL="342900" indent="-342900" eaLnBrk="0" hangingPunct="0">
              <a:spcBef>
                <a:spcPct val="20000"/>
              </a:spcBef>
              <a:buClr>
                <a:srgbClr val="52A930"/>
              </a:buClr>
            </a:pPr>
            <a:r>
              <a:rPr lang="zh-CN" altLang="en-US" sz="2800" b="1" dirty="0">
                <a:solidFill>
                  <a:srgbClr val="FF0000"/>
                </a:solidFill>
                <a:latin typeface="Arial" panose="020B0604020202020204" pitchFamily="34" charset="0"/>
              </a:rPr>
              <a:t>界面设计的一个重要步骤是定义界面对象和作用于对象上的操作</a:t>
            </a:r>
            <a:r>
              <a:rPr lang="en-US" altLang="zh-CN" sz="2800" b="1">
                <a:solidFill>
                  <a:srgbClr val="FF0000"/>
                </a:solidFill>
                <a:latin typeface="Arial" panose="020B0604020202020204" pitchFamily="34" charset="0"/>
              </a:rPr>
              <a:t>…</a:t>
            </a:r>
            <a:endParaRPr lang="en-US" altLang="zh-CN" sz="2800" b="1">
              <a:solidFill>
                <a:srgbClr val="FF0000"/>
              </a:solidFill>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800" b="1">
                <a:solidFill>
                  <a:srgbClr val="FF0000"/>
                </a:solidFill>
                <a:latin typeface="Arial" panose="020B0604020202020204" pitchFamily="34" charset="0"/>
              </a:rPr>
              <a:t>The interface objects and actions</a:t>
            </a:r>
            <a:r>
              <a:rPr lang="en-US" altLang="zh-CN" sz="2800">
                <a:latin typeface="Arial" panose="020B0604020202020204" pitchFamily="34" charset="0"/>
              </a:rPr>
              <a:t> are defined from use scenarios, use-cases</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The interface objects and actions are </a:t>
            </a:r>
            <a:r>
              <a:rPr lang="en-US" altLang="zh-CN" sz="2800">
                <a:solidFill>
                  <a:srgbClr val="FF0000"/>
                </a:solidFill>
                <a:latin typeface="Arial" panose="020B0604020202020204" pitchFamily="34" charset="0"/>
              </a:rPr>
              <a:t>elaborated iteratively</a:t>
            </a:r>
            <a:r>
              <a:rPr lang="en-US" altLang="zh-CN" sz="2800">
                <a:latin typeface="Arial" panose="020B0604020202020204" pitchFamily="34" charset="0"/>
              </a:rPr>
              <a:t> (include source object, target object application object )</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Screen layout is performed-</a:t>
            </a:r>
            <a:r>
              <a:rPr lang="zh-CN" altLang="en-US" sz="2800" dirty="0">
                <a:latin typeface="Arial" panose="020B0604020202020204" pitchFamily="34" charset="0"/>
              </a:rPr>
              <a:t>界面布局</a:t>
            </a:r>
            <a:endParaRPr lang="zh-CN" altLang="en-US" sz="2800" dirty="0">
              <a:latin typeface="Arial" panose="020B0604020202020204" pitchFamily="34" charset="0"/>
            </a:endParaRPr>
          </a:p>
          <a:p>
            <a:pPr marL="342900" indent="-342900" eaLnBrk="0" hangingPunct="0">
              <a:spcBef>
                <a:spcPct val="20000"/>
              </a:spcBef>
              <a:buClr>
                <a:srgbClr val="52A930"/>
              </a:buClr>
            </a:pP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To provide a brief illustration of the design steps, See the example  </a:t>
            </a:r>
            <a:r>
              <a:rPr lang="en-US" altLang="zh-CN" sz="2400" b="1" i="1" err="1">
                <a:latin typeface="Arial" panose="020B0604020202020204" pitchFamily="34" charset="0"/>
              </a:rPr>
              <a:t>SafeHome</a:t>
            </a:r>
            <a:r>
              <a:rPr lang="en-US" altLang="zh-CN" sz="2400">
                <a:latin typeface="Arial" panose="020B0604020202020204" pitchFamily="34" charset="0"/>
              </a:rPr>
              <a:t> and </a:t>
            </a:r>
            <a:r>
              <a:rPr lang="en-US" altLang="zh-CN" sz="2400" i="1">
                <a:latin typeface="Arial" panose="020B0604020202020204" pitchFamily="34" charset="0"/>
              </a:rPr>
              <a:t>the Figure 12.3</a:t>
            </a:r>
            <a:r>
              <a:rPr lang="en-US" altLang="zh-CN" sz="2400">
                <a:latin typeface="Arial" panose="020B0604020202020204" pitchFamily="34" charset="0"/>
              </a:rPr>
              <a:t> preliminary screen layout</a:t>
            </a:r>
            <a:endParaRPr lang="en-US" altLang="ja-JP" sz="2400">
              <a:latin typeface="Arial" panose="020B0604020202020204" pitchFamily="34" charset="0"/>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89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689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68995" name="Rectangle 6"/>
          <p:cNvSpPr>
            <a:spLocks noRot="1"/>
          </p:cNvSpPr>
          <p:nvPr/>
        </p:nvSpPr>
        <p:spPr>
          <a:xfrm>
            <a:off x="0" y="0"/>
            <a:ext cx="8280400" cy="765175"/>
          </a:xfrm>
          <a:prstGeom prst="rect">
            <a:avLst/>
          </a:prstGeom>
          <a:noFill/>
          <a:ln w="9525">
            <a:noFill/>
          </a:ln>
        </p:spPr>
        <p:txBody>
          <a:bodyPr anchor="ctr" anchorCtr="0"/>
          <a:p>
            <a:pPr eaLnBrk="0" hangingPunct="0"/>
            <a:r>
              <a:rPr lang="en-US" altLang="zh-CN" b="1">
                <a:latin typeface="Arial" panose="020B0604020202020204" pitchFamily="34" charset="0"/>
              </a:rPr>
              <a:t>12.6.2 </a:t>
            </a:r>
            <a:r>
              <a:rPr lang="en-US" altLang="ja-JP" b="1">
                <a:latin typeface="Arial" panose="020B0604020202020204" pitchFamily="34" charset="0"/>
              </a:rPr>
              <a:t>Interface Design Patterns</a:t>
            </a:r>
            <a:endParaRPr lang="en-US" altLang="ja-JP" b="1">
              <a:latin typeface="Arial" panose="020B0604020202020204" pitchFamily="34" charset="0"/>
            </a:endParaRPr>
          </a:p>
        </p:txBody>
      </p:sp>
      <p:sp>
        <p:nvSpPr>
          <p:cNvPr id="468996" name="Rectangle 7"/>
          <p:cNvSpPr>
            <a:spLocks noRot="1"/>
          </p:cNvSpPr>
          <p:nvPr/>
        </p:nvSpPr>
        <p:spPr>
          <a:xfrm>
            <a:off x="358775" y="836613"/>
            <a:ext cx="8785225" cy="5688012"/>
          </a:xfrm>
          <a:prstGeom prst="rect">
            <a:avLst/>
          </a:prstGeom>
          <a:noFill/>
          <a:ln w="9525">
            <a:noFill/>
          </a:ln>
        </p:spPr>
        <p:txBody>
          <a:bodyPr/>
          <a:p>
            <a:pPr marL="342900" indent="-342900" eaLnBrk="0" hangingPunct="0">
              <a:spcBef>
                <a:spcPct val="20000"/>
              </a:spcBef>
              <a:buClr>
                <a:srgbClr val="52A930"/>
              </a:buClr>
            </a:pPr>
            <a:r>
              <a:rPr lang="zh-CN" altLang="en-US" sz="2800" dirty="0">
                <a:latin typeface="Arial" panose="020B0604020202020204" pitchFamily="34" charset="0"/>
              </a:rPr>
              <a:t>   界面风格设计无时不用模版（</a:t>
            </a:r>
            <a:r>
              <a:rPr lang="en-US" altLang="zh-CN" sz="2800">
                <a:latin typeface="Arial" panose="020B0604020202020204" pitchFamily="34" charset="0"/>
              </a:rPr>
              <a:t>win, android, apple </a:t>
            </a:r>
            <a:r>
              <a:rPr lang="en-US" altLang="zh-CN" sz="2800" err="1">
                <a:latin typeface="Arial" panose="020B0604020202020204" pitchFamily="34" charset="0"/>
              </a:rPr>
              <a:t>os</a:t>
            </a:r>
            <a:r>
              <a:rPr lang="zh-CN" altLang="en-US" sz="2800" dirty="0">
                <a:latin typeface="Arial" panose="020B0604020202020204" pitchFamily="34" charset="0"/>
              </a:rPr>
              <a:t>），鼠标，滚动条，下拉菜单，弹出窗口，状态栏，图标，进度条，树形列表，触摸操作</a:t>
            </a:r>
            <a:r>
              <a:rPr lang="en-US" altLang="zh-CN" sz="2800">
                <a:latin typeface="Arial" panose="020B0604020202020204" pitchFamily="34" charset="0"/>
              </a:rPr>
              <a:t>,</a:t>
            </a:r>
            <a:r>
              <a:rPr lang="zh-CN" altLang="en-US" sz="2800" dirty="0">
                <a:solidFill>
                  <a:srgbClr val="FF0000"/>
                </a:solidFill>
                <a:latin typeface="Arial" panose="020B0604020202020204" pitchFamily="34" charset="0"/>
              </a:rPr>
              <a:t>日期和时间显示</a:t>
            </a:r>
            <a:r>
              <a:rPr lang="en-US" altLang="zh-CN" sz="2800">
                <a:solidFill>
                  <a:srgbClr val="FF0000"/>
                </a:solidFill>
                <a:latin typeface="Arial" panose="020B0604020202020204" pitchFamily="34" charset="0"/>
              </a:rPr>
              <a:t>,</a:t>
            </a:r>
            <a:r>
              <a:rPr lang="zh-CN" altLang="en-US" sz="2800" dirty="0">
                <a:solidFill>
                  <a:srgbClr val="FF0000"/>
                </a:solidFill>
                <a:latin typeface="Arial" panose="020B0604020202020204" pitchFamily="34" charset="0"/>
              </a:rPr>
              <a:t>登录用户提示</a:t>
            </a:r>
            <a:endParaRPr lang="zh-CN" altLang="en-US" sz="2800" dirty="0">
              <a:solidFill>
                <a:srgbClr val="FF0000"/>
              </a:solidFill>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000">
                <a:latin typeface="Arial" panose="020B0604020202020204" pitchFamily="34" charset="0"/>
              </a:rPr>
              <a:t>Patterns are available for</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The complete UI</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Page layout</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Forms and input</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Tables</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Direct data manipulation</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Navigation</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Searching</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Page elements</a:t>
            </a:r>
            <a:endParaRPr lang="en-US" altLang="zh-CN" sz="20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000">
                <a:latin typeface="Arial" panose="020B0604020202020204" pitchFamily="34" charset="0"/>
              </a:rPr>
              <a:t>e-Commerce</a:t>
            </a:r>
            <a:endParaRPr lang="en-US" altLang="ja-JP" sz="2000">
              <a:latin typeface="Arial" panose="020B0604020202020204" pitchFamily="34" charset="0"/>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710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71043" name="Rectangle 6"/>
          <p:cNvSpPr>
            <a:spLocks noRot="1"/>
          </p:cNvSpPr>
          <p:nvPr/>
        </p:nvSpPr>
        <p:spPr>
          <a:xfrm>
            <a:off x="0" y="0"/>
            <a:ext cx="8280400" cy="765175"/>
          </a:xfrm>
          <a:prstGeom prst="rect">
            <a:avLst/>
          </a:prstGeom>
          <a:noFill/>
          <a:ln w="9525">
            <a:noFill/>
          </a:ln>
        </p:spPr>
        <p:txBody>
          <a:bodyPr anchor="ctr" anchorCtr="0"/>
          <a:p>
            <a:pPr eaLnBrk="0" hangingPunct="0"/>
            <a:r>
              <a:rPr lang="en-US" altLang="ja-JP" b="1">
                <a:latin typeface="Arial" panose="020B0604020202020204" pitchFamily="34" charset="0"/>
              </a:rPr>
              <a:t>Interface Design Patterns</a:t>
            </a:r>
            <a:r>
              <a:rPr lang="en-US" altLang="zh-CN" b="1">
                <a:latin typeface="Arial" panose="020B0604020202020204" pitchFamily="34" charset="0"/>
              </a:rPr>
              <a:t>- Example</a:t>
            </a:r>
            <a:r>
              <a:rPr lang="zh-CN" altLang="en-US" b="1" dirty="0">
                <a:latin typeface="Arial" panose="020B0604020202020204" pitchFamily="34" charset="0"/>
              </a:rPr>
              <a:t>：</a:t>
            </a:r>
            <a:endParaRPr lang="ja-JP" altLang="en-US" b="1" dirty="0">
              <a:latin typeface="Arial" panose="020B0604020202020204" pitchFamily="34" charset="0"/>
            </a:endParaRPr>
          </a:p>
        </p:txBody>
      </p:sp>
      <p:sp>
        <p:nvSpPr>
          <p:cNvPr id="471044" name="Rectangle 7"/>
          <p:cNvSpPr>
            <a:spLocks noRot="1"/>
          </p:cNvSpPr>
          <p:nvPr/>
        </p:nvSpPr>
        <p:spPr>
          <a:xfrm>
            <a:off x="358775" y="836613"/>
            <a:ext cx="8785225" cy="5688012"/>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zh-CN" altLang="en-US" sz="2800" dirty="0">
                <a:latin typeface="Arial" panose="020B0604020202020204" pitchFamily="34" charset="0"/>
              </a:rPr>
              <a:t>日期（日历）显示与输入</a:t>
            </a:r>
            <a:endParaRPr lang="zh-CN" altLang="en-US" sz="28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zh-CN" altLang="en-US" sz="2800" dirty="0">
                <a:latin typeface="Arial" panose="020B0604020202020204" pitchFamily="34" charset="0"/>
              </a:rPr>
              <a:t>用户登录</a:t>
            </a:r>
            <a:endParaRPr lang="zh-CN" altLang="en-US" sz="28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a:t>
            </a:r>
            <a:endParaRPr lang="en-US" altLang="zh-CN" sz="2800">
              <a:latin typeface="Arial" panose="020B0604020202020204" pitchFamily="34"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308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7309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73091" name="Rectangle 6"/>
          <p:cNvSpPr>
            <a:spLocks noRot="1"/>
          </p:cNvSpPr>
          <p:nvPr/>
        </p:nvSpPr>
        <p:spPr>
          <a:xfrm>
            <a:off x="0" y="0"/>
            <a:ext cx="6084888" cy="692150"/>
          </a:xfrm>
          <a:prstGeom prst="rect">
            <a:avLst/>
          </a:prstGeom>
          <a:noFill/>
          <a:ln w="9525">
            <a:noFill/>
          </a:ln>
        </p:spPr>
        <p:txBody>
          <a:bodyPr anchor="ctr" anchorCtr="0"/>
          <a:p>
            <a:pPr eaLnBrk="0" hangingPunct="0"/>
            <a:r>
              <a:rPr lang="en-US" altLang="zh-CN" b="1">
                <a:latin typeface="Arial" panose="020B0604020202020204" pitchFamily="34" charset="0"/>
              </a:rPr>
              <a:t> </a:t>
            </a:r>
            <a:r>
              <a:rPr lang="en-US" altLang="ja-JP" b="1">
                <a:latin typeface="Arial" panose="020B0604020202020204" pitchFamily="34" charset="0"/>
              </a:rPr>
              <a:t>Design Issues</a:t>
            </a:r>
            <a:endParaRPr lang="en-US" altLang="ja-JP" b="1">
              <a:latin typeface="Arial" panose="020B0604020202020204" pitchFamily="34" charset="0"/>
            </a:endParaRPr>
          </a:p>
        </p:txBody>
      </p:sp>
      <p:sp>
        <p:nvSpPr>
          <p:cNvPr id="473092" name="Rectangle 7"/>
          <p:cNvSpPr>
            <a:spLocks noRot="1"/>
          </p:cNvSpPr>
          <p:nvPr/>
        </p:nvSpPr>
        <p:spPr>
          <a:xfrm>
            <a:off x="647700" y="800100"/>
            <a:ext cx="7488238" cy="48609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Response time</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Help facilities</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Error handling</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Menu and command labeling</a:t>
            </a:r>
            <a:r>
              <a:rPr lang="en-US" altLang="zh-CN" sz="2800">
                <a:latin typeface="Arial" panose="020B0604020202020204" pitchFamily="34" charset="0"/>
              </a:rPr>
              <a:t> (</a:t>
            </a:r>
            <a:r>
              <a:rPr lang="zh-CN" altLang="en-US" sz="2800" dirty="0">
                <a:latin typeface="Arial" panose="020B0604020202020204" pitchFamily="34" charset="0"/>
              </a:rPr>
              <a:t>菜单与命令标记，用菜单、</a:t>
            </a:r>
            <a:r>
              <a:rPr lang="en-US" altLang="zh-CN" sz="2800" err="1">
                <a:latin typeface="Arial" panose="020B0604020202020204" pitchFamily="34" charset="0"/>
              </a:rPr>
              <a:t>ToolBar</a:t>
            </a:r>
            <a:r>
              <a:rPr lang="zh-CN" altLang="en-US" sz="2800" dirty="0">
                <a:latin typeface="Arial" panose="020B0604020202020204" pitchFamily="34" charset="0"/>
              </a:rPr>
              <a:t>、按钮，而不是命令行执行操作</a:t>
            </a:r>
            <a:r>
              <a:rPr lang="en-US" altLang="zh-CN" sz="2800">
                <a:latin typeface="Arial" panose="020B0604020202020204" pitchFamily="34" charset="0"/>
              </a:rPr>
              <a:t>…)</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Application accessibility</a:t>
            </a:r>
            <a:r>
              <a:rPr lang="en-US" altLang="zh-CN" sz="2800">
                <a:latin typeface="Arial" panose="020B0604020202020204" pitchFamily="34" charset="0"/>
              </a:rPr>
              <a:t> </a:t>
            </a:r>
            <a:r>
              <a:rPr lang="zh-CN" altLang="en-US" sz="2800" dirty="0">
                <a:latin typeface="Arial" panose="020B0604020202020204" pitchFamily="34" charset="0"/>
              </a:rPr>
              <a:t>可访问性（例如：使用键盘、触屏、语音、手势等，网络，蓝牙，</a:t>
            </a:r>
            <a:r>
              <a:rPr lang="en-US" altLang="zh-CN" sz="2800">
                <a:latin typeface="Arial" panose="020B0604020202020204" pitchFamily="34" charset="0"/>
              </a:rPr>
              <a:t>GPS</a:t>
            </a:r>
            <a:r>
              <a:rPr lang="zh-CN" altLang="en-US" sz="2800" dirty="0">
                <a:latin typeface="Arial" panose="020B0604020202020204" pitchFamily="34" charset="0"/>
              </a:rPr>
              <a:t>，身体残障人员等）</a:t>
            </a:r>
            <a:r>
              <a:rPr lang="zh-CN" altLang="en-US" sz="2800" dirty="0">
                <a:solidFill>
                  <a:srgbClr val="FF0000"/>
                </a:solidFill>
                <a:latin typeface="Arial" panose="020B0604020202020204" pitchFamily="34" charset="0"/>
              </a:rPr>
              <a:t>微信</a:t>
            </a:r>
            <a:endParaRPr lang="zh-CN" altLang="en-US" sz="2800" dirty="0">
              <a:solidFill>
                <a:srgbClr val="FF0000"/>
              </a:solidFill>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Internationalization</a:t>
            </a:r>
            <a:r>
              <a:rPr lang="en-US" altLang="zh-CN" sz="2800">
                <a:latin typeface="Arial" panose="020B0604020202020204" pitchFamily="34" charset="0"/>
              </a:rPr>
              <a:t> </a:t>
            </a:r>
            <a:r>
              <a:rPr lang="zh-CN" altLang="en-US" sz="2800" dirty="0">
                <a:latin typeface="Arial" panose="020B0604020202020204" pitchFamily="34" charset="0"/>
              </a:rPr>
              <a:t>（语言，公制</a:t>
            </a:r>
            <a:r>
              <a:rPr lang="en-US" altLang="zh-CN" sz="2800">
                <a:latin typeface="Arial" panose="020B0604020202020204" pitchFamily="34" charset="0"/>
              </a:rPr>
              <a:t>/</a:t>
            </a:r>
            <a:r>
              <a:rPr lang="zh-CN" altLang="en-US" sz="2800" dirty="0">
                <a:latin typeface="Arial" panose="020B0604020202020204" pitchFamily="34" charset="0"/>
              </a:rPr>
              <a:t>英制；道路规则，</a:t>
            </a:r>
            <a:r>
              <a:rPr lang="en-US" altLang="zh-CN" sz="2800">
                <a:latin typeface="Arial" panose="020B0604020202020204" pitchFamily="34" charset="0"/>
              </a:rPr>
              <a:t>Unicode</a:t>
            </a:r>
            <a:r>
              <a:rPr lang="zh-CN" altLang="en-US" sz="2800" dirty="0">
                <a:latin typeface="Arial" panose="020B0604020202020204" pitchFamily="34" charset="0"/>
              </a:rPr>
              <a:t>统一码）</a:t>
            </a:r>
            <a:endParaRPr lang="zh-CN" altLang="en-US" sz="2800" dirty="0">
              <a:latin typeface="Arial" panose="020B0604020202020204" pitchFamily="34" charset="0"/>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51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751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75139" name="Rectangle 6"/>
          <p:cNvSpPr>
            <a:spLocks noRot="1"/>
          </p:cNvSpPr>
          <p:nvPr/>
        </p:nvSpPr>
        <p:spPr>
          <a:xfrm>
            <a:off x="0" y="0"/>
            <a:ext cx="7775575" cy="692150"/>
          </a:xfrm>
          <a:prstGeom prst="rect">
            <a:avLst/>
          </a:prstGeom>
          <a:noFill/>
          <a:ln w="9525">
            <a:noFill/>
          </a:ln>
        </p:spPr>
        <p:txBody>
          <a:bodyPr anchor="ctr" anchorCtr="0"/>
          <a:p>
            <a:pPr eaLnBrk="0" hangingPunct="0"/>
            <a:r>
              <a:rPr lang="zh-CN" altLang="en-US" dirty="0">
                <a:latin typeface="Arial" panose="020B0604020202020204" pitchFamily="34" charset="0"/>
                <a:ea typeface="宋体" panose="02010600030101010101" pitchFamily="2" charset="-122"/>
              </a:rPr>
              <a:t>日本瑞穗证券公司错误交易指令事件</a:t>
            </a:r>
            <a:endParaRPr lang="en-US" altLang="ja-JP">
              <a:latin typeface="Arial" panose="020B0604020202020204" pitchFamily="34" charset="0"/>
              <a:ea typeface="宋体" panose="02010600030101010101" pitchFamily="2" charset="-122"/>
            </a:endParaRPr>
          </a:p>
        </p:txBody>
      </p:sp>
      <p:sp>
        <p:nvSpPr>
          <p:cNvPr id="475140" name="Rectangle 7"/>
          <p:cNvSpPr>
            <a:spLocks noRot="1"/>
          </p:cNvSpPr>
          <p:nvPr/>
        </p:nvSpPr>
        <p:spPr>
          <a:xfrm>
            <a:off x="287338" y="728663"/>
            <a:ext cx="8353425" cy="5076825"/>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zh-CN" sz="1600">
                <a:latin typeface="宋体" panose="02010600030101010101" pitchFamily="2" charset="-122"/>
                <a:ea typeface="宋体" panose="02010600030101010101" pitchFamily="2" charset="-122"/>
              </a:rPr>
              <a:t>2005 </a:t>
            </a:r>
            <a:r>
              <a:rPr lang="zh-CN" altLang="en-US" sz="1600" dirty="0">
                <a:latin typeface="宋体" panose="02010600030101010101" pitchFamily="2" charset="-122"/>
                <a:ea typeface="宋体" panose="02010600030101010101" pitchFamily="2" charset="-122"/>
              </a:rPr>
              <a:t>年</a:t>
            </a:r>
            <a:r>
              <a:rPr lang="en-US" altLang="zh-CN" sz="1600">
                <a:latin typeface="宋体" panose="02010600030101010101" pitchFamily="2" charset="-122"/>
                <a:ea typeface="宋体" panose="02010600030101010101" pitchFamily="2" charset="-122"/>
              </a:rPr>
              <a:t>12 </a:t>
            </a:r>
            <a:r>
              <a:rPr lang="zh-CN" altLang="en-US" sz="1600" dirty="0">
                <a:latin typeface="宋体" panose="02010600030101010101" pitchFamily="2" charset="-122"/>
                <a:ea typeface="宋体" panose="02010600030101010101" pitchFamily="2" charset="-122"/>
              </a:rPr>
              <a:t>月</a:t>
            </a:r>
            <a:r>
              <a:rPr lang="en-US" altLang="zh-CN" sz="1600">
                <a:latin typeface="宋体" panose="02010600030101010101" pitchFamily="2" charset="-122"/>
                <a:ea typeface="宋体" panose="02010600030101010101" pitchFamily="2" charset="-122"/>
              </a:rPr>
              <a:t>8 </a:t>
            </a:r>
            <a:r>
              <a:rPr lang="zh-CN" altLang="en-US" sz="1600" dirty="0">
                <a:latin typeface="宋体" panose="02010600030101010101" pitchFamily="2" charset="-122"/>
                <a:ea typeface="宋体" panose="02010600030101010101" pitchFamily="2" charset="-122"/>
              </a:rPr>
              <a:t>日是</a:t>
            </a:r>
            <a:r>
              <a:rPr lang="en-US" altLang="zh-CN" sz="1600">
                <a:latin typeface="宋体" panose="02010600030101010101" pitchFamily="2" charset="-122"/>
                <a:ea typeface="宋体" panose="02010600030101010101" pitchFamily="2" charset="-122"/>
              </a:rPr>
              <a:t>J-COM </a:t>
            </a:r>
            <a:r>
              <a:rPr lang="zh-CN" altLang="en-US" sz="1600" dirty="0">
                <a:latin typeface="宋体" panose="02010600030101010101" pitchFamily="2" charset="-122"/>
                <a:ea typeface="宋体" panose="02010600030101010101" pitchFamily="2" charset="-122"/>
              </a:rPr>
              <a:t>公司在东京证券交易所创业板上市首日 </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瑞穗证券公司大宗交易部的一名交易员将“</a:t>
            </a:r>
            <a:r>
              <a:rPr lang="zh-CN" altLang="en-US" sz="1600" dirty="0">
                <a:solidFill>
                  <a:srgbClr val="FF0000"/>
                </a:solidFill>
                <a:latin typeface="宋体" panose="02010600030101010101" pitchFamily="2" charset="-122"/>
                <a:ea typeface="宋体" panose="02010600030101010101" pitchFamily="2" charset="-122"/>
              </a:rPr>
              <a:t>以</a:t>
            </a:r>
            <a:r>
              <a:rPr lang="en-US" altLang="zh-CN" sz="1600">
                <a:solidFill>
                  <a:srgbClr val="FF0000"/>
                </a:solidFill>
                <a:latin typeface="宋体" panose="02010600030101010101" pitchFamily="2" charset="-122"/>
                <a:ea typeface="宋体" panose="02010600030101010101" pitchFamily="2" charset="-122"/>
              </a:rPr>
              <a:t>610,000 </a:t>
            </a:r>
            <a:r>
              <a:rPr lang="zh-CN" altLang="en-US" sz="1600" dirty="0">
                <a:solidFill>
                  <a:srgbClr val="FF0000"/>
                </a:solidFill>
                <a:latin typeface="宋体" panose="02010600030101010101" pitchFamily="2" charset="-122"/>
                <a:ea typeface="宋体" panose="02010600030101010101" pitchFamily="2" charset="-122"/>
              </a:rPr>
              <a:t>日元的价格出售</a:t>
            </a:r>
            <a:r>
              <a:rPr lang="en-US" altLang="zh-CN" sz="1600">
                <a:solidFill>
                  <a:srgbClr val="FF0000"/>
                </a:solidFill>
                <a:latin typeface="宋体" panose="02010600030101010101" pitchFamily="2" charset="-122"/>
                <a:ea typeface="宋体" panose="02010600030101010101" pitchFamily="2" charset="-122"/>
              </a:rPr>
              <a:t>1 </a:t>
            </a:r>
            <a:r>
              <a:rPr lang="zh-CN" altLang="en-US" sz="1600" dirty="0">
                <a:solidFill>
                  <a:srgbClr val="FF0000"/>
                </a:solidFill>
                <a:latin typeface="宋体" panose="02010600030101010101" pitchFamily="2" charset="-122"/>
                <a:ea typeface="宋体" panose="02010600030101010101" pitchFamily="2" charset="-122"/>
              </a:rPr>
              <a:t>股</a:t>
            </a:r>
            <a:r>
              <a:rPr lang="en-US" altLang="zh-CN" sz="1600">
                <a:solidFill>
                  <a:srgbClr val="FF0000"/>
                </a:solidFill>
                <a:latin typeface="宋体" panose="02010600030101010101" pitchFamily="2" charset="-122"/>
                <a:ea typeface="宋体" panose="02010600030101010101" pitchFamily="2" charset="-122"/>
              </a:rPr>
              <a:t>J-COM </a:t>
            </a:r>
            <a:r>
              <a:rPr lang="zh-CN" altLang="en-US" sz="1600" dirty="0">
                <a:solidFill>
                  <a:srgbClr val="FF0000"/>
                </a:solidFill>
                <a:latin typeface="宋体" panose="02010600030101010101" pitchFamily="2" charset="-122"/>
                <a:ea typeface="宋体" panose="02010600030101010101" pitchFamily="2" charset="-122"/>
              </a:rPr>
              <a:t>股票”误输入为“以</a:t>
            </a:r>
            <a:r>
              <a:rPr lang="en-US" altLang="zh-CN" sz="1600">
                <a:solidFill>
                  <a:srgbClr val="FF0000"/>
                </a:solidFill>
                <a:latin typeface="宋体" panose="02010600030101010101" pitchFamily="2" charset="-122"/>
                <a:ea typeface="宋体" panose="02010600030101010101" pitchFamily="2" charset="-122"/>
              </a:rPr>
              <a:t>1 </a:t>
            </a:r>
            <a:r>
              <a:rPr lang="zh-CN" altLang="en-US" sz="1600" dirty="0">
                <a:solidFill>
                  <a:srgbClr val="FF0000"/>
                </a:solidFill>
                <a:latin typeface="宋体" panose="02010600030101010101" pitchFamily="2" charset="-122"/>
                <a:ea typeface="宋体" panose="02010600030101010101" pitchFamily="2" charset="-122"/>
              </a:rPr>
              <a:t>日元价格出售</a:t>
            </a:r>
            <a:r>
              <a:rPr lang="en-US" altLang="zh-CN" sz="1600">
                <a:solidFill>
                  <a:srgbClr val="FF0000"/>
                </a:solidFill>
                <a:latin typeface="宋体" panose="02010600030101010101" pitchFamily="2" charset="-122"/>
                <a:ea typeface="宋体" panose="02010600030101010101" pitchFamily="2" charset="-122"/>
              </a:rPr>
              <a:t>610,000 </a:t>
            </a:r>
            <a:r>
              <a:rPr lang="zh-CN" altLang="en-US" sz="1600" dirty="0">
                <a:solidFill>
                  <a:srgbClr val="FF0000"/>
                </a:solidFill>
                <a:latin typeface="宋体" panose="02010600030101010101" pitchFamily="2" charset="-122"/>
                <a:ea typeface="宋体" panose="02010600030101010101" pitchFamily="2" charset="-122"/>
              </a:rPr>
              <a:t>股</a:t>
            </a:r>
            <a:r>
              <a:rPr lang="en-US" altLang="zh-CN" sz="1600">
                <a:solidFill>
                  <a:srgbClr val="FF0000"/>
                </a:solidFill>
                <a:latin typeface="宋体" panose="02010600030101010101" pitchFamily="2" charset="-122"/>
                <a:ea typeface="宋体" panose="02010600030101010101" pitchFamily="2" charset="-122"/>
              </a:rPr>
              <a:t>J-COM </a:t>
            </a:r>
            <a:r>
              <a:rPr lang="zh-CN" altLang="en-US" sz="1600" dirty="0">
                <a:solidFill>
                  <a:srgbClr val="FF0000"/>
                </a:solidFill>
                <a:latin typeface="宋体" panose="02010600030101010101" pitchFamily="2" charset="-122"/>
                <a:ea typeface="宋体" panose="02010600030101010101" pitchFamily="2" charset="-122"/>
              </a:rPr>
              <a:t>公司股票</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瑞穗证券公司相关工作人员疏忽，虽然电脑操作屏上的市场价格栏中出现了输入有误的警告</a:t>
            </a:r>
            <a:r>
              <a:rPr lang="en-US" altLang="zh-CN" sz="160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该操盘手便忽略警告，继续操作。</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solidFill>
                  <a:srgbClr val="FF0000"/>
                </a:solidFill>
                <a:latin typeface="宋体" panose="02010600030101010101" pitchFamily="2" charset="-122"/>
                <a:ea typeface="宋体" panose="02010600030101010101" pitchFamily="2" charset="-122"/>
              </a:rPr>
              <a:t>东京证券交易所系统存在缺陷且未能及时采取措施</a:t>
            </a:r>
            <a:r>
              <a:rPr lang="zh-CN" altLang="en-US" sz="1600" dirty="0">
                <a:latin typeface="宋体" panose="02010600030101010101" pitchFamily="2" charset="-122"/>
                <a:ea typeface="宋体" panose="02010600030101010101" pitchFamily="2" charset="-122"/>
              </a:rPr>
              <a:t>。例：按照交易所系统的处理逻辑，如果某笔限价委托的价格超过当日最高或最低限价，系统便自动将其委托价格修正为最高或最低限价（默认处理）。当限价委托指令一旦进入“默认处理”状态，且同时有符合条件的反向委托指令存在时，该委托指令便不能被撤销，这就是</a:t>
            </a:r>
            <a:r>
              <a:rPr lang="zh-CN" altLang="en-US" sz="1600" dirty="0">
                <a:solidFill>
                  <a:srgbClr val="FF0000"/>
                </a:solidFill>
                <a:latin typeface="宋体" panose="02010600030101010101" pitchFamily="2" charset="-122"/>
                <a:ea typeface="宋体" panose="02010600030101010101" pitchFamily="2" charset="-122"/>
              </a:rPr>
              <a:t>导致瑞穗证券公司四次撤单失败的关键原因</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瑞穗证券公司表示，在其向交易所主机发出撤单申请时，该笔卖单只成交了不足</a:t>
            </a:r>
            <a:r>
              <a:rPr lang="en-US" altLang="zh-CN" sz="1600">
                <a:latin typeface="宋体" panose="02010600030101010101" pitchFamily="2" charset="-122"/>
                <a:ea typeface="宋体" panose="02010600030101010101" pitchFamily="2" charset="-122"/>
              </a:rPr>
              <a:t>2,000 </a:t>
            </a:r>
            <a:r>
              <a:rPr lang="zh-CN" altLang="en-US" sz="1600" dirty="0">
                <a:latin typeface="宋体" panose="02010600030101010101" pitchFamily="2" charset="-122"/>
                <a:ea typeface="宋体" panose="02010600030101010101" pitchFamily="2" charset="-122"/>
              </a:rPr>
              <a:t>股。如果其撤单指令能够及时执行或暂停，损失的金额约为</a:t>
            </a:r>
            <a:r>
              <a:rPr lang="en-US" altLang="zh-CN" sz="1600">
                <a:latin typeface="宋体" panose="02010600030101010101" pitchFamily="2" charset="-122"/>
                <a:ea typeface="宋体" panose="02010600030101010101" pitchFamily="2" charset="-122"/>
              </a:rPr>
              <a:t>6</a:t>
            </a:r>
            <a:r>
              <a:rPr lang="zh-CN" altLang="en-US" sz="1600" dirty="0">
                <a:latin typeface="宋体" panose="02010600030101010101" pitchFamily="2" charset="-122"/>
                <a:ea typeface="宋体" panose="02010600030101010101" pitchFamily="2" charset="-122"/>
              </a:rPr>
              <a:t>亿日元，而事实上这一</a:t>
            </a:r>
            <a:r>
              <a:rPr lang="zh-CN" altLang="en-US" sz="1600" b="1" dirty="0">
                <a:solidFill>
                  <a:srgbClr val="FF0000"/>
                </a:solidFill>
                <a:latin typeface="宋体" panose="02010600030101010101" pitchFamily="2" charset="-122"/>
                <a:ea typeface="宋体" panose="02010600030101010101" pitchFamily="2" charset="-122"/>
              </a:rPr>
              <a:t>损失却达到了</a:t>
            </a:r>
            <a:r>
              <a:rPr lang="en-US" altLang="zh-CN" sz="1600" b="1">
                <a:solidFill>
                  <a:srgbClr val="FF0000"/>
                </a:solidFill>
                <a:latin typeface="宋体" panose="02010600030101010101" pitchFamily="2" charset="-122"/>
                <a:ea typeface="宋体" panose="02010600030101010101" pitchFamily="2" charset="-122"/>
              </a:rPr>
              <a:t>400 </a:t>
            </a:r>
            <a:r>
              <a:rPr lang="zh-CN" altLang="en-US" sz="1600" b="1" dirty="0">
                <a:solidFill>
                  <a:srgbClr val="FF0000"/>
                </a:solidFill>
                <a:latin typeface="宋体" panose="02010600030101010101" pitchFamily="2" charset="-122"/>
                <a:ea typeface="宋体" panose="02010600030101010101" pitchFamily="2" charset="-122"/>
              </a:rPr>
              <a:t>亿日元之巨</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机构投资者“趁火打劫”。有些券商自觉停止买入该股票，如德意志证券等。但更多的券商却是趁机在跌停价附近以自营盘抢购该股票，以</a:t>
            </a:r>
            <a:r>
              <a:rPr lang="en-US" altLang="zh-CN" sz="1600">
                <a:latin typeface="宋体" panose="02010600030101010101" pitchFamily="2" charset="-122"/>
                <a:ea typeface="宋体" panose="02010600030101010101" pitchFamily="2" charset="-122"/>
              </a:rPr>
              <a:t>UBS </a:t>
            </a:r>
            <a:r>
              <a:rPr lang="zh-CN" altLang="en-US" sz="1600" dirty="0">
                <a:latin typeface="宋体" panose="02010600030101010101" pitchFamily="2" charset="-122"/>
                <a:ea typeface="宋体" panose="02010600030101010101" pitchFamily="2" charset="-122"/>
              </a:rPr>
              <a:t>为最，该公司持续买入直至收盘，共买入</a:t>
            </a:r>
            <a:r>
              <a:rPr lang="en-US" altLang="zh-CN" sz="1600">
                <a:latin typeface="宋体" panose="02010600030101010101" pitchFamily="2" charset="-122"/>
                <a:ea typeface="宋体" panose="02010600030101010101" pitchFamily="2" charset="-122"/>
              </a:rPr>
              <a:t>38,198 </a:t>
            </a:r>
            <a:r>
              <a:rPr lang="zh-CN" altLang="en-US" sz="1600" dirty="0">
                <a:latin typeface="宋体" panose="02010600030101010101" pitchFamily="2" charset="-122"/>
                <a:ea typeface="宋体" panose="02010600030101010101" pitchFamily="2" charset="-122"/>
              </a:rPr>
              <a:t>股，获利</a:t>
            </a:r>
            <a:r>
              <a:rPr lang="en-US" altLang="zh-CN" sz="1600">
                <a:latin typeface="宋体" panose="02010600030101010101" pitchFamily="2" charset="-122"/>
                <a:ea typeface="宋体" panose="02010600030101010101" pitchFamily="2" charset="-122"/>
              </a:rPr>
              <a:t>120 </a:t>
            </a:r>
            <a:r>
              <a:rPr lang="zh-CN" altLang="en-US" sz="1600" dirty="0">
                <a:latin typeface="宋体" panose="02010600030101010101" pitchFamily="2" charset="-122"/>
                <a:ea typeface="宋体" panose="02010600030101010101" pitchFamily="2" charset="-122"/>
              </a:rPr>
              <a:t>亿日元。其他买入该股票较多券商的有摩根士坦利等</a:t>
            </a:r>
            <a:r>
              <a:rPr lang="en-US" altLang="zh-CN" sz="160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家。这</a:t>
            </a:r>
            <a:r>
              <a:rPr lang="en-US" altLang="zh-CN" sz="1600">
                <a:latin typeface="宋体" panose="02010600030101010101" pitchFamily="2" charset="-122"/>
                <a:ea typeface="宋体" panose="02010600030101010101" pitchFamily="2" charset="-122"/>
              </a:rPr>
              <a:t>6 </a:t>
            </a:r>
            <a:r>
              <a:rPr lang="zh-CN" altLang="en-US" sz="1600" dirty="0">
                <a:latin typeface="宋体" panose="02010600030101010101" pitchFamily="2" charset="-122"/>
                <a:ea typeface="宋体" panose="02010600030101010101" pitchFamily="2" charset="-122"/>
              </a:rPr>
              <a:t>家券商从此次事件中获利共计</a:t>
            </a:r>
            <a:r>
              <a:rPr lang="en-US" altLang="zh-CN" sz="1600">
                <a:latin typeface="宋体" panose="02010600030101010101" pitchFamily="2" charset="-122"/>
                <a:ea typeface="宋体" panose="02010600030101010101" pitchFamily="2" charset="-122"/>
              </a:rPr>
              <a:t>168 </a:t>
            </a:r>
            <a:r>
              <a:rPr lang="zh-CN" altLang="en-US" sz="1600" dirty="0">
                <a:latin typeface="宋体" panose="02010600030101010101" pitchFamily="2" charset="-122"/>
                <a:ea typeface="宋体" panose="02010600030101010101" pitchFamily="2" charset="-122"/>
              </a:rPr>
              <a:t>亿日元，占瑞穗证券公司的此次损失的</a:t>
            </a:r>
            <a:r>
              <a:rPr lang="en-US" altLang="zh-CN" sz="1600">
                <a:latin typeface="宋体" panose="02010600030101010101" pitchFamily="2" charset="-122"/>
                <a:ea typeface="宋体" panose="02010600030101010101" pitchFamily="2" charset="-122"/>
              </a:rPr>
              <a:t>42%</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东京证券交易所总经理引咎辞职</a:t>
            </a:r>
            <a:endParaRPr lang="zh-CN" altLang="en-US" sz="1600" dirty="0">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buFont typeface="Wingdings" panose="05000000000000000000" pitchFamily="2" charset="2"/>
              <a:buChar char="n"/>
            </a:pPr>
            <a:r>
              <a:rPr lang="zh-CN" altLang="en-US" sz="1600" dirty="0">
                <a:latin typeface="宋体" panose="02010600030101010101" pitchFamily="2" charset="-122"/>
                <a:ea typeface="宋体" panose="02010600030101010101" pitchFamily="2" charset="-122"/>
              </a:rPr>
              <a:t>交易所会同交易系统的</a:t>
            </a:r>
            <a:r>
              <a:rPr lang="zh-CN" altLang="en-US" sz="1600" dirty="0">
                <a:solidFill>
                  <a:srgbClr val="FF0000"/>
                </a:solidFill>
                <a:latin typeface="宋体" panose="02010600030101010101" pitchFamily="2" charset="-122"/>
                <a:ea typeface="宋体" panose="02010600030101010101" pitchFamily="2" charset="-122"/>
              </a:rPr>
              <a:t>开发商富士通公司系统设计缺陷</a:t>
            </a:r>
            <a:endParaRPr lang="zh-CN" altLang="en-US" sz="1600" dirty="0">
              <a:solidFill>
                <a:srgbClr val="FF0000"/>
              </a:solidFill>
              <a:latin typeface="宋体" panose="02010600030101010101" pitchFamily="2" charset="-122"/>
              <a:ea typeface="宋体" panose="02010600030101010101" pitchFamily="2" charset="-122"/>
            </a:endParaRPr>
          </a:p>
          <a:p>
            <a:pPr marL="342900" indent="-342900" eaLnBrk="0" hangingPunct="0">
              <a:spcBef>
                <a:spcPct val="20000"/>
              </a:spcBef>
              <a:buClr>
                <a:srgbClr val="52A930"/>
              </a:buClr>
            </a:pPr>
            <a:endParaRPr lang="zh-CN" alt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4353" name="Rectangle 2"/>
          <p:cNvSpPr>
            <a:spLocks noGrp="1"/>
          </p:cNvSpPr>
          <p:nvPr>
            <p:ph type="title"/>
          </p:nvPr>
        </p:nvSpPr>
        <p:spPr>
          <a:xfrm>
            <a:off x="0" y="0"/>
            <a:ext cx="6705600" cy="633413"/>
          </a:xfrm>
        </p:spPr>
        <p:txBody>
          <a:bodyPr vert="horz" wrap="square" lIns="91440" tIns="45720" rIns="91440" bIns="45720" anchor="ctr" anchorCtr="0"/>
          <a:p>
            <a:r>
              <a:rPr lang="en-US" altLang="zh-CN">
                <a:ea typeface="宋体" panose="02010600030101010101" pitchFamily="2" charset="-122"/>
              </a:rPr>
              <a:t>Aesthetic Design </a:t>
            </a:r>
            <a:r>
              <a:rPr lang="zh-CN" altLang="en-US" dirty="0">
                <a:ea typeface="宋体" panose="02010600030101010101" pitchFamily="2" charset="-122"/>
              </a:rPr>
              <a:t>美观设计</a:t>
            </a:r>
            <a:endParaRPr lang="zh-CN" altLang="en-US" dirty="0">
              <a:ea typeface="宋体" panose="02010600030101010101" pitchFamily="2" charset="-122"/>
            </a:endParaRPr>
          </a:p>
        </p:txBody>
      </p:sp>
      <p:sp>
        <p:nvSpPr>
          <p:cNvPr id="484354" name="Rectangle 3"/>
          <p:cNvSpPr>
            <a:spLocks noGrp="1"/>
          </p:cNvSpPr>
          <p:nvPr>
            <p:ph idx="1"/>
          </p:nvPr>
        </p:nvSpPr>
        <p:spPr>
          <a:xfrm>
            <a:off x="287338" y="873125"/>
            <a:ext cx="8640762" cy="4672013"/>
          </a:xfrm>
          <a:prstGeom prst="rect">
            <a:avLst/>
          </a:prstGeom>
          <a:noFill/>
          <a:ln>
            <a:solidFill>
              <a:srgbClr val="000000"/>
            </a:solidFill>
            <a:miter/>
          </a:ln>
        </p:spPr>
        <p:txBody>
          <a:bodyPr/>
          <a:p>
            <a:pPr>
              <a:lnSpc>
                <a:spcPct val="80000"/>
              </a:lnSpc>
              <a:buFont typeface="Wingdings" panose="05000000000000000000" pitchFamily="2" charset="2"/>
              <a:buChar char="n"/>
            </a:pPr>
            <a:r>
              <a:rPr lang="en-US" altLang="zh-CN" sz="2400">
                <a:ea typeface="宋体" panose="02010600030101010101" pitchFamily="2" charset="-122"/>
              </a:rPr>
              <a:t>Don</a:t>
            </a:r>
            <a:r>
              <a:rPr lang="en-US" altLang="zh-CN" sz="2400">
                <a:latin typeface="Helvetica" charset="0"/>
                <a:ea typeface="宋体" panose="02010600030101010101" pitchFamily="2" charset="-122"/>
              </a:rPr>
              <a:t>’</a:t>
            </a:r>
            <a:r>
              <a:rPr lang="en-US" altLang="zh-CN" sz="2400">
                <a:ea typeface="宋体" panose="02010600030101010101" pitchFamily="2" charset="-122"/>
              </a:rPr>
              <a:t>t be afraid of white space.</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Emphasize content.</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Organize layout elements from top-left to bottom right. </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Group navigation, content, and function geographically within the page.</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Don</a:t>
            </a:r>
            <a:r>
              <a:rPr lang="en-US" altLang="zh-CN" sz="2400">
                <a:latin typeface="Helvetica" charset="0"/>
                <a:ea typeface="宋体" panose="02010600030101010101" pitchFamily="2" charset="-122"/>
              </a:rPr>
              <a:t>’</a:t>
            </a:r>
            <a:r>
              <a:rPr lang="en-US" altLang="zh-CN" sz="2400">
                <a:ea typeface="宋体" panose="02010600030101010101" pitchFamily="2" charset="-122"/>
              </a:rPr>
              <a:t>t extend your real estate with the scrolling bar.</a:t>
            </a:r>
            <a:endParaRPr lang="en-US" altLang="zh-CN" sz="2400">
              <a:ea typeface="宋体" panose="02010600030101010101" pitchFamily="2" charset="-122"/>
            </a:endParaRPr>
          </a:p>
          <a:p>
            <a:pPr>
              <a:lnSpc>
                <a:spcPct val="80000"/>
              </a:lnSpc>
              <a:buFont typeface="Wingdings" panose="05000000000000000000" pitchFamily="2" charset="2"/>
              <a:buChar char="n"/>
            </a:pPr>
            <a:r>
              <a:rPr lang="en-US" altLang="zh-CN" sz="2400">
                <a:ea typeface="宋体" panose="02010600030101010101" pitchFamily="2" charset="-122"/>
              </a:rPr>
              <a:t>Consider resolution and browser window size when designing layout.</a:t>
            </a:r>
            <a:endParaRPr lang="en-US" altLang="zh-CN" sz="2400">
              <a:ea typeface="宋体" panose="02010600030101010101" pitchFamily="2" charset="-122"/>
            </a:endParaRPr>
          </a:p>
          <a:p>
            <a:pPr>
              <a:lnSpc>
                <a:spcPct val="80000"/>
              </a:lnSpc>
              <a:buFont typeface="Wingdings" panose="05000000000000000000" pitchFamily="2" charset="2"/>
              <a:buChar char="n"/>
            </a:pPr>
            <a:endParaRPr lang="en-US" altLang="zh-CN" sz="2400">
              <a:ea typeface="宋体" panose="02010600030101010101" pitchFamily="2" charset="-122"/>
            </a:endParaRPr>
          </a:p>
          <a:p>
            <a:pPr>
              <a:lnSpc>
                <a:spcPct val="80000"/>
              </a:lnSpc>
              <a:buFont typeface="Wingdings" panose="05000000000000000000" pitchFamily="2" charset="2"/>
              <a:buChar char="n"/>
            </a:pPr>
            <a:r>
              <a:rPr lang="zh-CN" altLang="en-US" sz="2400" dirty="0">
                <a:ea typeface="宋体" panose="02010600030101010101" pitchFamily="2" charset="-122"/>
              </a:rPr>
              <a:t>建议，找一个平面设计师进行设计，跳出软件工程师很多固定思维模式 </a:t>
            </a:r>
            <a:r>
              <a:rPr lang="en-US" altLang="zh-CN" sz="2400">
                <a:solidFill>
                  <a:srgbClr val="FF0000"/>
                </a:solidFill>
                <a:ea typeface="宋体" panose="02010600030101010101" pitchFamily="2" charset="-122"/>
              </a:rPr>
              <a:t>Thinking Out of Box</a:t>
            </a:r>
            <a:endParaRPr lang="en-US" altLang="zh-CN" sz="2400">
              <a:solidFill>
                <a:srgbClr val="FF0000"/>
              </a:solidFill>
              <a:ea typeface="宋体" panose="02010600030101010101" pitchFamily="2" charset="-122"/>
            </a:endParaRPr>
          </a:p>
          <a:p>
            <a:pPr>
              <a:lnSpc>
                <a:spcPct val="80000"/>
              </a:lnSpc>
              <a:buFont typeface="Wingdings" panose="05000000000000000000" pitchFamily="2" charset="2"/>
              <a:buChar char="n"/>
            </a:pPr>
            <a:r>
              <a:rPr lang="zh-CN" altLang="en-US" sz="2400" dirty="0">
                <a:ea typeface="宋体" panose="02010600030101010101" pitchFamily="2" charset="-122"/>
              </a:rPr>
              <a:t>设计就是灵感（如：鼠标），同时看得多、用得多，对设计也有很好的借鉴和帮助</a:t>
            </a:r>
            <a:endParaRPr lang="en-US" altLang="zh-CN" sz="2400">
              <a:ea typeface="宋体" panose="02010600030101010101" pitchFamily="2" charset="-122"/>
            </a:endParaRPr>
          </a:p>
        </p:txBody>
      </p:sp>
      <p:sp>
        <p:nvSpPr>
          <p:cNvPr id="48435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8435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48435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a:xfrm>
            <a:off x="142875" y="80963"/>
            <a:ext cx="6705600" cy="633412"/>
          </a:xfrm>
        </p:spPr>
        <p:txBody>
          <a:bodyPr vert="horz" wrap="square" lIns="91440" tIns="45720" rIns="91440" bIns="45720" anchor="ctr" anchorCtr="0"/>
          <a:p>
            <a:r>
              <a:rPr lang="en-US" altLang="zh-CN">
                <a:ea typeface="宋体" panose="02010600030101010101" pitchFamily="2" charset="-122"/>
              </a:rPr>
              <a:t>9.3.4 Separation of Concerns</a:t>
            </a:r>
            <a:endParaRPr lang="en-US" altLang="zh-CN">
              <a:ea typeface="宋体" panose="02010600030101010101" pitchFamily="2" charset="-122"/>
            </a:endParaRPr>
          </a:p>
        </p:txBody>
      </p:sp>
      <p:sp>
        <p:nvSpPr>
          <p:cNvPr id="62466" name="Rectangle 3"/>
          <p:cNvSpPr>
            <a:spLocks noGrp="1"/>
          </p:cNvSpPr>
          <p:nvPr>
            <p:ph idx="1"/>
          </p:nvPr>
        </p:nvSpPr>
        <p:spPr>
          <a:xfrm>
            <a:off x="179388" y="908050"/>
            <a:ext cx="8677275" cy="5257800"/>
          </a:xfrm>
          <a:prstGeom prst="rect">
            <a:avLst/>
          </a:prstGeom>
          <a:noFill/>
          <a:ln>
            <a:solidFill>
              <a:srgbClr val="000000"/>
            </a:solidFill>
            <a:miter/>
          </a:ln>
        </p:spPr>
        <p:txBody>
          <a:bodyPr/>
          <a:p>
            <a:pPr>
              <a:spcBef>
                <a:spcPts val="1200"/>
              </a:spcBef>
              <a:buFont typeface="Wingdings" panose="05000000000000000000" pitchFamily="2" charset="2"/>
              <a:buChar char="n"/>
            </a:pPr>
            <a:r>
              <a:rPr lang="en-US" altLang="zh-CN">
                <a:latin typeface="Palatino" pitchFamily="-128" charset="0"/>
                <a:ea typeface="宋体" panose="02010600030101010101" pitchFamily="2" charset="-122"/>
              </a:rPr>
              <a:t>Definition</a:t>
            </a:r>
            <a:r>
              <a:rPr lang="zh-CN" altLang="en-US" dirty="0">
                <a:latin typeface="Palatino" pitchFamily="-128" charset="0"/>
                <a:ea typeface="宋体" panose="02010600030101010101" pitchFamily="2" charset="-122"/>
              </a:rPr>
              <a:t>：</a:t>
            </a:r>
            <a:endParaRPr lang="zh-CN" altLang="en-US" dirty="0">
              <a:latin typeface="Palatino" pitchFamily="-128" charset="0"/>
              <a:ea typeface="宋体" panose="02010600030101010101" pitchFamily="2" charset="-122"/>
            </a:endParaRPr>
          </a:p>
          <a:p>
            <a:pPr lvl="1">
              <a:spcBef>
                <a:spcPts val="1200"/>
              </a:spcBef>
              <a:buFont typeface="Wingdings" panose="05000000000000000000" pitchFamily="2" charset="2"/>
              <a:buChar char="n"/>
            </a:pPr>
            <a:r>
              <a:rPr lang="en-US" altLang="zh-CN">
                <a:latin typeface="Palatino" pitchFamily="-128" charset="0"/>
                <a:ea typeface="宋体" panose="02010600030101010101" pitchFamily="2" charset="-122"/>
              </a:rPr>
              <a:t>Any complex problem can be more easily handled </a:t>
            </a:r>
            <a:r>
              <a:rPr lang="en-US" altLang="zh-CN">
                <a:solidFill>
                  <a:srgbClr val="FF0000"/>
                </a:solidFill>
                <a:latin typeface="Palatino" pitchFamily="-128" charset="0"/>
                <a:ea typeface="宋体" panose="02010600030101010101" pitchFamily="2" charset="-122"/>
              </a:rPr>
              <a:t>if it is subdivided into pieces</a:t>
            </a:r>
            <a:r>
              <a:rPr lang="en-US" altLang="zh-CN">
                <a:latin typeface="Palatino" pitchFamily="-128" charset="0"/>
                <a:ea typeface="宋体" panose="02010600030101010101" pitchFamily="2" charset="-122"/>
              </a:rPr>
              <a:t> that can each be solved and/or optimized independently</a:t>
            </a:r>
            <a:endParaRPr lang="en-US" altLang="zh-CN">
              <a:latin typeface="Palatino" pitchFamily="-128" charset="0"/>
              <a:ea typeface="宋体" panose="02010600030101010101" pitchFamily="2" charset="-122"/>
            </a:endParaRPr>
          </a:p>
          <a:p>
            <a:pPr lvl="1">
              <a:spcBef>
                <a:spcPts val="1200"/>
              </a:spcBef>
              <a:buFont typeface="Wingdings" panose="05000000000000000000" pitchFamily="2" charset="2"/>
              <a:buChar char="n"/>
            </a:pPr>
            <a:r>
              <a:rPr lang="en-US" altLang="zh-CN">
                <a:latin typeface="Palatino" pitchFamily="-128" charset="0"/>
                <a:ea typeface="宋体" panose="02010600030101010101" pitchFamily="2" charset="-122"/>
              </a:rPr>
              <a:t>A </a:t>
            </a:r>
            <a:r>
              <a:rPr lang="en-US" altLang="zh-CN" b="1" i="1">
                <a:solidFill>
                  <a:srgbClr val="FF0000"/>
                </a:solidFill>
                <a:latin typeface="Palatino" pitchFamily="-128" charset="0"/>
                <a:ea typeface="宋体" panose="02010600030101010101" pitchFamily="2" charset="-122"/>
              </a:rPr>
              <a:t>concern</a:t>
            </a:r>
            <a:r>
              <a:rPr lang="en-US" altLang="zh-CN">
                <a:latin typeface="Palatino" pitchFamily="-128" charset="0"/>
                <a:ea typeface="宋体" panose="02010600030101010101" pitchFamily="2" charset="-122"/>
              </a:rPr>
              <a:t> is a </a:t>
            </a:r>
            <a:r>
              <a:rPr lang="en-US" altLang="zh-CN">
                <a:solidFill>
                  <a:srgbClr val="FF0000"/>
                </a:solidFill>
                <a:latin typeface="Palatino" pitchFamily="-128" charset="0"/>
                <a:ea typeface="宋体" panose="02010600030101010101" pitchFamily="2" charset="-122"/>
              </a:rPr>
              <a:t>feature</a:t>
            </a:r>
            <a:r>
              <a:rPr lang="en-US" altLang="zh-CN">
                <a:latin typeface="Palatino" pitchFamily="-128" charset="0"/>
                <a:ea typeface="宋体" panose="02010600030101010101" pitchFamily="2" charset="-122"/>
              </a:rPr>
              <a:t> or </a:t>
            </a:r>
            <a:r>
              <a:rPr lang="en-US" altLang="zh-CN">
                <a:solidFill>
                  <a:srgbClr val="FF0000"/>
                </a:solidFill>
                <a:latin typeface="Palatino" pitchFamily="-128" charset="0"/>
                <a:ea typeface="宋体" panose="02010600030101010101" pitchFamily="2" charset="-122"/>
              </a:rPr>
              <a:t>behavior</a:t>
            </a:r>
            <a:r>
              <a:rPr lang="en-US" altLang="zh-CN">
                <a:latin typeface="Palatino" pitchFamily="-128" charset="0"/>
                <a:ea typeface="宋体" panose="02010600030101010101" pitchFamily="2" charset="-122"/>
              </a:rPr>
              <a:t> that is specified as part of the requirements model for the software</a:t>
            </a:r>
            <a:endParaRPr lang="en-US" altLang="zh-CN">
              <a:latin typeface="Palatino" pitchFamily="-128" charset="0"/>
              <a:ea typeface="宋体" panose="02010600030101010101" pitchFamily="2" charset="-122"/>
            </a:endParaRPr>
          </a:p>
          <a:p>
            <a:pPr>
              <a:spcBef>
                <a:spcPts val="1200"/>
              </a:spcBef>
              <a:buFont typeface="Wingdings" panose="05000000000000000000" pitchFamily="2" charset="2"/>
              <a:buChar char="n"/>
            </a:pPr>
            <a:r>
              <a:rPr lang="en-US" altLang="zh-CN">
                <a:latin typeface="Palatino" pitchFamily="-128" charset="0"/>
                <a:ea typeface="宋体" panose="02010600030101010101" pitchFamily="2" charset="-122"/>
              </a:rPr>
              <a:t>By separating concerns into smaller, and therefore more manageable pieces, a problem takes less effort and time to solve.</a:t>
            </a:r>
            <a:endParaRPr lang="en-US" altLang="zh-CN">
              <a:latin typeface="Palatino" pitchFamily="-128" charset="0"/>
              <a:ea typeface="宋体" panose="02010600030101010101" pitchFamily="2" charset="-122"/>
            </a:endParaRPr>
          </a:p>
          <a:p>
            <a:pPr>
              <a:spcBef>
                <a:spcPts val="1200"/>
              </a:spcBef>
              <a:buFont typeface="Wingdings" panose="05000000000000000000" pitchFamily="2" charset="2"/>
              <a:buChar char="n"/>
            </a:pPr>
            <a:r>
              <a:rPr lang="zh-CN" altLang="en-US" dirty="0">
                <a:latin typeface="Palatino" pitchFamily="-128" charset="0"/>
                <a:ea typeface="宋体" panose="02010600030101010101" pitchFamily="2" charset="-122"/>
              </a:rPr>
              <a:t>“关注点分离”在其它相关设计概念，如：模块化、功能独立、求精等也有体现。</a:t>
            </a:r>
            <a:endParaRPr lang="zh-CN" altLang="en-US" dirty="0">
              <a:latin typeface="Palatino" pitchFamily="-128" charset="0"/>
              <a:ea typeface="宋体" panose="02010600030101010101" pitchFamily="2" charset="-122"/>
            </a:endParaRPr>
          </a:p>
          <a:p>
            <a:pPr>
              <a:spcBef>
                <a:spcPts val="1200"/>
              </a:spcBef>
              <a:buFont typeface="Wingdings" panose="05000000000000000000" pitchFamily="2" charset="2"/>
              <a:buNone/>
            </a:pPr>
            <a:endParaRPr lang="en-US" altLang="zh-CN">
              <a:latin typeface="Palatino" pitchFamily="-128" charset="0"/>
              <a:ea typeface="宋体" panose="02010600030101010101" pitchFamily="2" charset="-122"/>
            </a:endParaRPr>
          </a:p>
        </p:txBody>
      </p:sp>
      <p:sp>
        <p:nvSpPr>
          <p:cNvPr id="6246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246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8449" name="Rectangle 2"/>
          <p:cNvSpPr>
            <a:spLocks noGrp="1"/>
          </p:cNvSpPr>
          <p:nvPr>
            <p:ph type="title"/>
          </p:nvPr>
        </p:nvSpPr>
        <p:spPr>
          <a:xfrm>
            <a:off x="0" y="0"/>
            <a:ext cx="6705600" cy="633413"/>
          </a:xfrm>
        </p:spPr>
        <p:txBody>
          <a:bodyPr vert="horz" wrap="square" lIns="91440" tIns="45720" rIns="91440" bIns="45720" anchor="ctr" anchorCtr="0"/>
          <a:p>
            <a:r>
              <a:rPr lang="en-US" altLang="zh-CN">
                <a:ea typeface="宋体" panose="02010600030101010101" pitchFamily="2" charset="-122"/>
              </a:rPr>
              <a:t>12.7 </a:t>
            </a:r>
            <a:r>
              <a:rPr lang="en-US" altLang="zh-CN">
                <a:solidFill>
                  <a:srgbClr val="FF0000"/>
                </a:solidFill>
                <a:ea typeface="宋体" panose="02010600030101010101" pitchFamily="2" charset="-122"/>
              </a:rPr>
              <a:t>Design Evaluation </a:t>
            </a:r>
            <a:endParaRPr lang="en-US" altLang="zh-CN" dirty="0">
              <a:solidFill>
                <a:srgbClr val="FF0000"/>
              </a:solidFill>
              <a:ea typeface="宋体" panose="02010600030101010101" pitchFamily="2" charset="-122"/>
            </a:endParaRPr>
          </a:p>
        </p:txBody>
      </p:sp>
      <p:sp>
        <p:nvSpPr>
          <p:cNvPr id="488450" name="Rectangle 3"/>
          <p:cNvSpPr>
            <a:spLocks noGrp="1"/>
          </p:cNvSpPr>
          <p:nvPr>
            <p:ph type="body"/>
          </p:nvPr>
        </p:nvSpPr>
        <p:spPr>
          <a:xfrm>
            <a:off x="179388" y="657225"/>
            <a:ext cx="8748712" cy="6200775"/>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None/>
            </a:pPr>
            <a:r>
              <a:rPr lang="zh-CN" altLang="en-US" sz="2400" dirty="0">
                <a:ea typeface="宋体" panose="02010600030101010101" pitchFamily="2" charset="-122"/>
              </a:rPr>
              <a:t>可以在建立原型之前就对用户界面的质量进行评估，能及早发现问题，可以减少评估循环次数，从而缩短开发时间</a:t>
            </a:r>
            <a:endParaRPr lang="en-US" altLang="zh-CN" sz="2400">
              <a:ea typeface="宋体" panose="02010600030101010101" pitchFamily="2" charset="-122"/>
            </a:endParaRPr>
          </a:p>
          <a:p>
            <a:pPr>
              <a:buFont typeface="Wingdings" panose="05000000000000000000" pitchFamily="2" charset="2"/>
              <a:buChar char="n"/>
            </a:pPr>
            <a:r>
              <a:rPr lang="en-US" altLang="zh-CN" sz="2400">
                <a:ea typeface="宋体" panose="02010600030101010101" pitchFamily="2" charset="-122"/>
              </a:rPr>
              <a:t>Evaluate the quality of a user interface before a prototype is built. </a:t>
            </a:r>
            <a:endParaRPr lang="en-US" altLang="zh-CN" sz="2400">
              <a:ea typeface="宋体" panose="02010600030101010101" pitchFamily="2" charset="-122"/>
            </a:endParaRPr>
          </a:p>
          <a:p>
            <a:pPr lvl="1">
              <a:buFont typeface="Wingdings" panose="05000000000000000000" pitchFamily="2" charset="2"/>
              <a:buChar char="n"/>
            </a:pPr>
            <a:r>
              <a:rPr lang="en-US" altLang="zh-CN" sz="2000">
                <a:ea typeface="宋体" panose="02010600030101010101" pitchFamily="2" charset="-122"/>
              </a:rPr>
              <a:t>The length and complexity of the requirement model (or requirement specification) – indicate the </a:t>
            </a:r>
            <a:r>
              <a:rPr lang="en-US" altLang="zh-CN" sz="2000"/>
              <a:t>learning effort required by user </a:t>
            </a:r>
            <a:r>
              <a:rPr lang="zh-CN" altLang="en-US" sz="2000" dirty="0"/>
              <a:t>反映用户学习掌握系统的难度</a:t>
            </a:r>
            <a:endParaRPr lang="zh-CN" altLang="en-US" sz="2000" dirty="0">
              <a:ea typeface="宋体" panose="02010600030101010101" pitchFamily="2" charset="-122"/>
            </a:endParaRPr>
          </a:p>
          <a:p>
            <a:pPr lvl="1">
              <a:buFont typeface="Wingdings" panose="05000000000000000000" pitchFamily="2" charset="2"/>
              <a:buChar char="n"/>
            </a:pPr>
            <a:r>
              <a:rPr lang="en-US" altLang="zh-CN" sz="2000">
                <a:ea typeface="宋体" panose="02010600030101010101" pitchFamily="2" charset="-122"/>
              </a:rPr>
              <a:t>The number of user tasks specified and the average number of actions per task-indicate the interaction time &amp; efficiency of the system </a:t>
            </a:r>
            <a:r>
              <a:rPr lang="zh-CN" altLang="en-US" sz="2000" dirty="0">
                <a:ea typeface="宋体" panose="02010600030101010101" pitchFamily="2" charset="-122"/>
              </a:rPr>
              <a:t>反映系统交互时间和效率</a:t>
            </a:r>
            <a:endParaRPr lang="zh-CN" altLang="en-US" sz="2000" dirty="0">
              <a:ea typeface="宋体" panose="02010600030101010101" pitchFamily="2" charset="-122"/>
            </a:endParaRPr>
          </a:p>
          <a:p>
            <a:pPr lvl="1">
              <a:buFont typeface="Wingdings" panose="05000000000000000000" pitchFamily="2" charset="2"/>
              <a:buChar char="n"/>
            </a:pPr>
            <a:r>
              <a:rPr lang="en-US" altLang="zh-CN" sz="2000">
                <a:ea typeface="宋体" panose="02010600030101010101" pitchFamily="2" charset="-122"/>
              </a:rPr>
              <a:t>The number of actions, tasks, and system states – indicate the memory load of the user </a:t>
            </a:r>
            <a:r>
              <a:rPr lang="zh-CN" altLang="en-US" sz="2000" dirty="0">
                <a:ea typeface="宋体" panose="02010600030101010101" pitchFamily="2" charset="-122"/>
              </a:rPr>
              <a:t>反映用户学习系统所要记忆的内容</a:t>
            </a:r>
            <a:endParaRPr lang="zh-CN" altLang="en-US" sz="2000" dirty="0">
              <a:ea typeface="宋体" panose="02010600030101010101" pitchFamily="2" charset="-122"/>
            </a:endParaRPr>
          </a:p>
          <a:p>
            <a:pPr lvl="1">
              <a:buFont typeface="Wingdings" panose="05000000000000000000" pitchFamily="2" charset="2"/>
              <a:buChar char="n"/>
            </a:pPr>
            <a:r>
              <a:rPr lang="en-US" altLang="zh-CN" sz="2000">
                <a:ea typeface="宋体" panose="02010600030101010101" pitchFamily="2" charset="-122"/>
              </a:rPr>
              <a:t>Interface style, help facilities, and error handling protocol – indicate the complexity of the interface and the degree to which it will be accepted by the user </a:t>
            </a:r>
            <a:r>
              <a:rPr lang="zh-CN" altLang="en-US" sz="2000" dirty="0">
                <a:ea typeface="宋体" panose="02010600030101010101" pitchFamily="2" charset="-122"/>
              </a:rPr>
              <a:t>反映界面复杂度和用户接受程度</a:t>
            </a:r>
            <a:endParaRPr lang="zh-CN" altLang="en-US" sz="2000" dirty="0">
              <a:ea typeface="宋体" panose="02010600030101010101" pitchFamily="2" charset="-122"/>
            </a:endParaRPr>
          </a:p>
        </p:txBody>
      </p:sp>
      <p:sp>
        <p:nvSpPr>
          <p:cNvPr id="48845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8845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48845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27305"/>
            <a:ext cx="8458200" cy="678611"/>
          </a:xfrm>
        </p:spPr>
        <p:txBody>
          <a:bodyPr>
            <a:noAutofit/>
          </a:bodyPr>
          <a:lstStyle/>
          <a:p>
            <a:r>
              <a:rPr lang="en-US" sz="3600" noProof="0" dirty="0">
                <a:latin typeface="Times New Roman" panose="02020603050405020304" charset="0"/>
                <a:cs typeface="Times New Roman" panose="02020603050405020304" charset="0"/>
              </a:rPr>
              <a:t>12.7 Interface Design Evaluation Cycle</a:t>
            </a:r>
            <a:endParaRPr lang="en-US" sz="3600" noProof="0" dirty="0">
              <a:latin typeface="Times New Roman" panose="02020603050405020304" charset="0"/>
              <a:cs typeface="Times New Roman" panose="02020603050405020304" charset="0"/>
            </a:endParaRPr>
          </a:p>
        </p:txBody>
      </p:sp>
      <p:pic>
        <p:nvPicPr>
          <p:cNvPr id="6" name="Picture 5" descr="An illustration displays interface design evaluation cycl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2575" y="1111546"/>
            <a:ext cx="4638850" cy="5105187"/>
          </a:xfrm>
          <a:prstGeom prst="rect">
            <a:avLst/>
          </a:prstGeom>
        </p:spPr>
      </p:pic>
      <p:sp>
        <p:nvSpPr>
          <p:cNvPr id="7" name="Text Placeholder 6"/>
          <p:cNvSpPr>
            <a:spLocks noGrp="1"/>
          </p:cNvSpPr>
          <p:nvPr>
            <p:ph type="body" sz="quarter" idx="12"/>
          </p:nvPr>
        </p:nvSpPr>
        <p:spPr>
          <a:xfrm>
            <a:off x="3051018" y="6275560"/>
            <a:ext cx="3313568" cy="271243"/>
          </a:xfrm>
        </p:spPr>
        <p:txBody>
          <a:bodyPr/>
          <a:lstStyle/>
          <a:p>
            <a:r>
              <a:rPr lang="en-US" sz="1200" noProof="0" dirty="0">
                <a:solidFill>
                  <a:schemeClr val="tx1"/>
                </a:solidFill>
                <a:latin typeface="Times New Roman" panose="02020603050405020304" charset="0"/>
                <a:cs typeface="Times New Roman" panose="02020603050405020304" charset="0"/>
                <a:hlinkClick r:id="rId2" action="ppaction://hlinksldjump"/>
              </a:rPr>
              <a:t>Access the text alternative for slide images.</a:t>
            </a:r>
            <a:endParaRPr lang="en-US" sz="1200" noProof="0" dirty="0">
              <a:solidFill>
                <a:schemeClr val="tx1"/>
              </a:solidFill>
              <a:latin typeface="Times New Roman" panose="02020603050405020304" charset="0"/>
              <a:cs typeface="Times New Roman" panose="02020603050405020304" charset="0"/>
              <a:hlinkClick r:id="rId3" action="ppaction://hlinksldjump"/>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latin typeface="Times New Roman" panose="02020603050405020304" charset="0"/>
                <a:cs typeface="Times New Roman" panose="02020603050405020304" charset="0"/>
              </a:rPr>
            </a:fld>
            <a:endParaRPr lang="en-US">
              <a:latin typeface="Times New Roman" panose="02020603050405020304" charset="0"/>
              <a:cs typeface="Times New Roman" panose="02020603050405020304"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10" y="44450"/>
            <a:ext cx="8293100" cy="678611"/>
          </a:xfrm>
        </p:spPr>
        <p:txBody>
          <a:bodyPr>
            <a:noAutofit/>
          </a:bodyPr>
          <a:lstStyle/>
          <a:p>
            <a:r>
              <a:rPr lang="en-US" sz="4000" noProof="0" dirty="0">
                <a:latin typeface="Times New Roman" panose="02020603050405020304" charset="0"/>
                <a:cs typeface="Times New Roman" panose="02020603050405020304" charset="0"/>
              </a:rPr>
              <a:t>12.8.1 Usability Guidelines </a:t>
            </a:r>
            <a:r>
              <a:rPr lang="en-US" sz="1000" b="0" noProof="0" dirty="0">
                <a:latin typeface="Times New Roman" panose="02020603050405020304" charset="0"/>
                <a:cs typeface="Times New Roman" panose="02020603050405020304" charset="0"/>
              </a:rPr>
              <a:t>1</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143904"/>
            <a:ext cx="8293100"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Anticipation. </a:t>
            </a:r>
            <a:r>
              <a:rPr lang="en-US" sz="2000" i="1" noProof="0" dirty="0">
                <a:latin typeface="Times New Roman" panose="02020603050405020304" charset="0"/>
                <a:cs typeface="Times New Roman" panose="02020603050405020304" charset="0"/>
              </a:rPr>
              <a:t>An application should be designed so that it anticipates the user’s next move.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Communication. </a:t>
            </a:r>
            <a:r>
              <a:rPr lang="en-US" sz="2000" i="1" noProof="0" dirty="0">
                <a:latin typeface="Times New Roman" panose="02020603050405020304" charset="0"/>
                <a:cs typeface="Times New Roman" panose="02020603050405020304" charset="0"/>
              </a:rPr>
              <a:t>The interface should communicate the status of any activity initiated by the user.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Consistency. </a:t>
            </a:r>
            <a:r>
              <a:rPr lang="en-US" sz="2000" i="1" noProof="0" dirty="0">
                <a:latin typeface="Times New Roman" panose="02020603050405020304" charset="0"/>
                <a:cs typeface="Times New Roman" panose="02020603050405020304" charset="0"/>
              </a:rPr>
              <a:t>The use of navigation controls, menus, icons, and aesthetics (For example, color, shape, layout) should be consistent throughout.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Controlled Autonomy. </a:t>
            </a:r>
            <a:r>
              <a:rPr lang="en-US" sz="2000" i="1" noProof="0" dirty="0">
                <a:latin typeface="Times New Roman" panose="02020603050405020304" charset="0"/>
                <a:cs typeface="Times New Roman" panose="02020603050405020304" charset="0"/>
              </a:rPr>
              <a:t>The interface should facilitate user movement throughout the application, but it should do so in a manner that enforces navigation conventions that have been established for the application.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Efficiency. </a:t>
            </a:r>
            <a:r>
              <a:rPr lang="en-US" sz="2000" i="1" noProof="0" dirty="0">
                <a:latin typeface="Times New Roman" panose="02020603050405020304" charset="0"/>
                <a:cs typeface="Times New Roman" panose="02020603050405020304" charset="0"/>
              </a:rPr>
              <a:t>The design of the application and its interface should optimize the user’s work efficiency.</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 y="8255"/>
            <a:ext cx="8283512" cy="678611"/>
          </a:xfrm>
        </p:spPr>
        <p:txBody>
          <a:bodyPr>
            <a:noAutofit/>
          </a:bodyPr>
          <a:lstStyle/>
          <a:p>
            <a:r>
              <a:rPr lang="en-US" sz="4000" noProof="0" dirty="0">
                <a:latin typeface="Times New Roman" panose="02020603050405020304" charset="0"/>
                <a:cs typeface="Times New Roman" panose="02020603050405020304" charset="0"/>
              </a:rPr>
              <a:t>12.8</a:t>
            </a:r>
            <a:r>
              <a:rPr lang="en-US" noProof="0" dirty="0">
                <a:latin typeface="Times New Roman" panose="02020603050405020304" charset="0"/>
                <a:cs typeface="Times New Roman" panose="02020603050405020304" charset="0"/>
                <a:sym typeface="+mn-ea"/>
              </a:rPr>
              <a:t>.1</a:t>
            </a:r>
            <a:r>
              <a:rPr lang="en-US" sz="4000" noProof="0" dirty="0">
                <a:latin typeface="Times New Roman" panose="02020603050405020304" charset="0"/>
                <a:cs typeface="Times New Roman" panose="02020603050405020304" charset="0"/>
              </a:rPr>
              <a:t> Usability Guidelines </a:t>
            </a:r>
            <a:r>
              <a:rPr lang="en-US" sz="1000" b="0" noProof="0" dirty="0">
                <a:latin typeface="Times New Roman" panose="02020603050405020304" charset="0"/>
                <a:cs typeface="Times New Roman" panose="02020603050405020304" charset="0"/>
              </a:rPr>
              <a:t>2</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80048" y="1158418"/>
            <a:ext cx="8191500"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Flexibility. </a:t>
            </a:r>
            <a:r>
              <a:rPr lang="en-US" sz="2000" i="1" noProof="0" dirty="0">
                <a:latin typeface="Times New Roman" panose="02020603050405020304" charset="0"/>
                <a:cs typeface="Times New Roman" panose="02020603050405020304" charset="0"/>
              </a:rPr>
              <a:t>The interface should be flexible enough to enable some users to accomplish tasks directly and others to explore the application in a somewhat random fashion.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Focus. </a:t>
            </a:r>
            <a:r>
              <a:rPr lang="en-US" sz="2000" i="1" noProof="0" dirty="0">
                <a:latin typeface="Times New Roman" panose="02020603050405020304" charset="0"/>
                <a:cs typeface="Times New Roman" panose="02020603050405020304" charset="0"/>
              </a:rPr>
              <a:t>The interface (and the content it presents) should stay focused on the user task(s) at hand.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Human Interface Objects. </a:t>
            </a:r>
            <a:r>
              <a:rPr lang="en-US" sz="2000" i="1" noProof="0" dirty="0">
                <a:latin typeface="Times New Roman" panose="02020603050405020304" charset="0"/>
                <a:cs typeface="Times New Roman" panose="02020603050405020304" charset="0"/>
              </a:rPr>
              <a:t>A vast library of reusable human interface objects has been developed for both Web and mobile apps. Use them.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Latency Reduction. </a:t>
            </a:r>
            <a:r>
              <a:rPr lang="en-US" sz="2000" i="1" noProof="0" dirty="0">
                <a:latin typeface="Times New Roman" panose="02020603050405020304" charset="0"/>
                <a:cs typeface="Times New Roman" panose="02020603050405020304" charset="0"/>
              </a:rPr>
              <a:t>Rather than making the user wait for some internal operation to complete </a:t>
            </a:r>
            <a:r>
              <a:rPr lang="en-US" sz="2000" i="1" noProof="0" dirty="0" smtClean="0">
                <a:latin typeface="Times New Roman" panose="02020603050405020304" charset="0"/>
                <a:cs typeface="Times New Roman" panose="02020603050405020304" charset="0"/>
              </a:rPr>
              <a:t>(for </a:t>
            </a:r>
            <a:r>
              <a:rPr lang="en-US" sz="2000" i="1" noProof="0" dirty="0">
                <a:latin typeface="Times New Roman" panose="02020603050405020304" charset="0"/>
                <a:cs typeface="Times New Roman" panose="02020603050405020304" charset="0"/>
              </a:rPr>
              <a:t>example, downloading a complex graphical image), the application should use multitasking in a way that lets the user proceed with work as if the operation has been completed. </a:t>
            </a:r>
            <a:endParaRPr lang="en-US" sz="2000" i="1"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 y="8255"/>
            <a:ext cx="8228648" cy="678611"/>
          </a:xfrm>
        </p:spPr>
        <p:txBody>
          <a:bodyPr>
            <a:noAutofit/>
          </a:bodyPr>
          <a:lstStyle/>
          <a:p>
            <a:r>
              <a:rPr lang="en-US" sz="4000" noProof="0" dirty="0">
                <a:latin typeface="Times New Roman" panose="02020603050405020304" charset="0"/>
                <a:cs typeface="Times New Roman" panose="02020603050405020304" charset="0"/>
              </a:rPr>
              <a:t>12.8</a:t>
            </a:r>
            <a:r>
              <a:rPr lang="en-US" noProof="0" dirty="0">
                <a:latin typeface="Times New Roman" panose="02020603050405020304" charset="0"/>
                <a:cs typeface="Times New Roman" panose="02020603050405020304" charset="0"/>
                <a:sym typeface="+mn-ea"/>
              </a:rPr>
              <a:t>.1</a:t>
            </a:r>
            <a:r>
              <a:rPr lang="en-US" sz="4000" noProof="0" dirty="0">
                <a:latin typeface="Times New Roman" panose="02020603050405020304" charset="0"/>
                <a:cs typeface="Times New Roman" panose="02020603050405020304" charset="0"/>
              </a:rPr>
              <a:t> Usability Guidelines </a:t>
            </a:r>
            <a:r>
              <a:rPr lang="en-US" sz="1000" b="0" noProof="0" dirty="0">
                <a:latin typeface="Times New Roman" panose="02020603050405020304" charset="0"/>
                <a:cs typeface="Times New Roman" panose="02020603050405020304" charset="0"/>
              </a:rPr>
              <a:t>3</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158418"/>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Learnability. </a:t>
            </a:r>
            <a:r>
              <a:rPr lang="en-US" sz="2000" i="1" noProof="0" dirty="0">
                <a:latin typeface="Times New Roman" panose="02020603050405020304" charset="0"/>
                <a:cs typeface="Times New Roman" panose="02020603050405020304" charset="0"/>
              </a:rPr>
              <a:t>An application interface should be designed to minimize learning time and, once learned, to minimize relearning required when the app is revisited.</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Metaphors. </a:t>
            </a:r>
            <a:r>
              <a:rPr lang="en-US" sz="2000" i="1" noProof="0" dirty="0">
                <a:latin typeface="Times New Roman" panose="02020603050405020304" charset="0"/>
                <a:cs typeface="Times New Roman" panose="02020603050405020304" charset="0"/>
              </a:rPr>
              <a:t>An interface that uses an interaction metaphor is easier to learn and easier to use, as long as the metaphor is appropriate for the application and the user.</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Readability. </a:t>
            </a:r>
            <a:r>
              <a:rPr lang="en-US" sz="2000" i="1" noProof="0" dirty="0">
                <a:latin typeface="Times New Roman" panose="02020603050405020304" charset="0"/>
                <a:cs typeface="Times New Roman" panose="02020603050405020304" charset="0"/>
              </a:rPr>
              <a:t>All information presented through the interface should be readable by young and old. </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Track State. </a:t>
            </a:r>
            <a:r>
              <a:rPr lang="en-US" sz="2000" i="1" noProof="0" dirty="0">
                <a:latin typeface="Times New Roman" panose="02020603050405020304" charset="0"/>
                <a:cs typeface="Times New Roman" panose="02020603050405020304" charset="0"/>
              </a:rPr>
              <a:t>When appropriate, the state of the user interaction should be tracked and stored so that a user can log off and return later to pick up where he left off.</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Visible Navigation. </a:t>
            </a:r>
            <a:r>
              <a:rPr lang="en-US" sz="2000" i="1" noProof="0" dirty="0">
                <a:latin typeface="Times New Roman" panose="02020603050405020304" charset="0"/>
                <a:cs typeface="Times New Roman" panose="02020603050405020304" charset="0"/>
              </a:rPr>
              <a:t>A well-designed interface provides the illusion that users are in the same place, with the work brought to them.</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0"/>
            <a:ext cx="8228648" cy="678611"/>
          </a:xfrm>
        </p:spPr>
        <p:txBody>
          <a:bodyPr>
            <a:noAutofit/>
          </a:bodyPr>
          <a:lstStyle/>
          <a:p>
            <a:r>
              <a:rPr lang="en-US" sz="4000" noProof="0" dirty="0" err="1">
                <a:latin typeface="Times New Roman" panose="02020603050405020304" charset="0"/>
                <a:cs typeface="Times New Roman" panose="02020603050405020304" charset="0"/>
              </a:rPr>
              <a:t>12.8</a:t>
            </a:r>
            <a:r>
              <a:rPr lang="en-US" noProof="0" dirty="0">
                <a:latin typeface="Times New Roman" panose="02020603050405020304" charset="0"/>
                <a:cs typeface="Times New Roman" panose="02020603050405020304" charset="0"/>
                <a:sym typeface="+mn-ea"/>
              </a:rPr>
              <a:t>.2</a:t>
            </a:r>
            <a:r>
              <a:rPr lang="en-US" sz="4000" noProof="0" dirty="0" err="1">
                <a:latin typeface="Times New Roman" panose="02020603050405020304" charset="0"/>
                <a:cs typeface="Times New Roman" panose="02020603050405020304" charset="0"/>
              </a:rPr>
              <a:t> Accessibilty</a:t>
            </a:r>
            <a:r>
              <a:rPr lang="en-US" sz="4000" noProof="0" dirty="0">
                <a:latin typeface="Times New Roman" panose="02020603050405020304" charset="0"/>
                <a:cs typeface="Times New Roman" panose="02020603050405020304" charset="0"/>
              </a:rPr>
              <a:t> Guidelines </a:t>
            </a:r>
            <a:r>
              <a:rPr lang="en-US" sz="1000" b="0" noProof="0" dirty="0">
                <a:latin typeface="Times New Roman" panose="02020603050405020304" charset="0"/>
                <a:cs typeface="Times New Roman" panose="02020603050405020304" charset="0"/>
              </a:rPr>
              <a:t>1</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143904"/>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Application Accessibility. </a:t>
            </a:r>
            <a:r>
              <a:rPr lang="en-US" sz="2000" noProof="0" dirty="0">
                <a:latin typeface="Times New Roman" panose="02020603050405020304" charset="0"/>
                <a:cs typeface="Times New Roman" panose="02020603050405020304" charset="0"/>
              </a:rPr>
              <a:t>Software engineers must ensure that interface design encompasses mechanisms that enable easy for people with special needs</a:t>
            </a:r>
            <a:r>
              <a:rPr lang="en-US" sz="2000" i="1" noProof="0" dirty="0">
                <a:latin typeface="Times New Roman" panose="02020603050405020304" charset="0"/>
                <a:cs typeface="Times New Roman" panose="02020603050405020304" charset="0"/>
              </a:rPr>
              <a:t>.</a:t>
            </a:r>
            <a:endParaRPr lang="en-US" sz="2000" i="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Response Time. </a:t>
            </a:r>
            <a:r>
              <a:rPr lang="en-US" sz="2000" noProof="0" dirty="0">
                <a:latin typeface="Times New Roman" panose="02020603050405020304" charset="0"/>
                <a:cs typeface="Times New Roman" panose="02020603050405020304" charset="0"/>
              </a:rPr>
              <a:t>System response time has two important characteristics: length and variability. Aim for consistency to avoid user frustration.</a:t>
            </a:r>
            <a:r>
              <a:rPr lang="en-US" sz="2000" b="1" noProof="0" dirty="0">
                <a:latin typeface="Times New Roman" panose="02020603050405020304" charset="0"/>
                <a:cs typeface="Times New Roman" panose="02020603050405020304" charset="0"/>
              </a:rPr>
              <a:t> </a:t>
            </a:r>
            <a:endParaRPr lang="en-US" sz="2000" b="1"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Help Facilities. </a:t>
            </a:r>
            <a:r>
              <a:rPr lang="en-US" sz="2000" noProof="0" dirty="0">
                <a:latin typeface="Times New Roman" panose="02020603050405020304" charset="0"/>
                <a:cs typeface="Times New Roman" panose="02020603050405020304" charset="0"/>
              </a:rPr>
              <a:t>Modern software should provide online help facilities that enable a user to get a question answered or resolve a problem without leaving the interface.</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Error Handling. </a:t>
            </a:r>
            <a:r>
              <a:rPr lang="en-US" sz="2000" noProof="0" dirty="0">
                <a:latin typeface="Times New Roman" panose="02020603050405020304" charset="0"/>
                <a:cs typeface="Times New Roman" panose="02020603050405020304" charset="0"/>
              </a:rPr>
              <a:t>Every error message or warning produced by an interactive system should: use user understandable jargon, provide constructive error recovery advice, identify negative consequences of errors, contain an audible or visual cue, and never blame user for causing the error.  </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44450"/>
            <a:ext cx="8283512" cy="678611"/>
          </a:xfrm>
        </p:spPr>
        <p:txBody>
          <a:bodyPr>
            <a:noAutofit/>
          </a:bodyPr>
          <a:lstStyle/>
          <a:p>
            <a:r>
              <a:rPr lang="en-US" sz="4000" noProof="0" dirty="0" err="1">
                <a:latin typeface="Times New Roman" panose="02020603050405020304" charset="0"/>
                <a:cs typeface="Times New Roman" panose="02020603050405020304" charset="0"/>
              </a:rPr>
              <a:t>12.8</a:t>
            </a:r>
            <a:r>
              <a:rPr lang="en-US" noProof="0" dirty="0">
                <a:latin typeface="Times New Roman" panose="02020603050405020304" charset="0"/>
                <a:cs typeface="Times New Roman" panose="02020603050405020304" charset="0"/>
                <a:sym typeface="+mn-ea"/>
              </a:rPr>
              <a:t>.2</a:t>
            </a:r>
            <a:r>
              <a:rPr lang="en-US" sz="4000" noProof="0" dirty="0" err="1">
                <a:latin typeface="Times New Roman" panose="02020603050405020304" charset="0"/>
                <a:cs typeface="Times New Roman" panose="02020603050405020304" charset="0"/>
              </a:rPr>
              <a:t> Accessibilty</a:t>
            </a:r>
            <a:r>
              <a:rPr lang="en-US" sz="4000" noProof="0" dirty="0">
                <a:latin typeface="Times New Roman" panose="02020603050405020304" charset="0"/>
                <a:cs typeface="Times New Roman" panose="02020603050405020304" charset="0"/>
              </a:rPr>
              <a:t> Guidelines </a:t>
            </a:r>
            <a:r>
              <a:rPr lang="en-US" sz="1000" b="0" noProof="0" dirty="0">
                <a:latin typeface="Times New Roman" panose="02020603050405020304" charset="0"/>
                <a:cs typeface="Times New Roman" panose="02020603050405020304" charset="0"/>
              </a:rPr>
              <a:t>2</a:t>
            </a:r>
            <a:endParaRPr lang="en-US" sz="1000" b="0" noProof="0" dirty="0">
              <a:latin typeface="Times New Roman" panose="02020603050405020304" charset="0"/>
              <a:cs typeface="Times New Roman" panose="02020603050405020304" charset="0"/>
            </a:endParaRPr>
          </a:p>
        </p:txBody>
      </p:sp>
      <p:sp>
        <p:nvSpPr>
          <p:cNvPr id="4" name="Content Placeholder 3"/>
          <p:cNvSpPr>
            <a:spLocks noGrp="1"/>
          </p:cNvSpPr>
          <p:nvPr>
            <p:ph sz="quarter" idx="11"/>
          </p:nvPr>
        </p:nvSpPr>
        <p:spPr>
          <a:xfrm>
            <a:off x="342900" y="1143904"/>
            <a:ext cx="8228648" cy="4630316"/>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sz="2000" b="1" noProof="0" dirty="0">
                <a:latin typeface="Times New Roman" panose="02020603050405020304" charset="0"/>
                <a:cs typeface="Times New Roman" panose="02020603050405020304" charset="0"/>
              </a:rPr>
              <a:t>Menu and Command Labeling. </a:t>
            </a:r>
            <a:r>
              <a:rPr lang="en-US" sz="2000" noProof="0" dirty="0">
                <a:latin typeface="Times New Roman" panose="02020603050405020304" charset="0"/>
                <a:cs typeface="Times New Roman" panose="02020603050405020304" charset="0"/>
              </a:rPr>
              <a:t>The use of window-oriented, point-and-pick interfaces has reduced reliance on typed commands. How every it is important to: ensure every menu option has a command version, make commands easy for users to type, make commands easy to remember, allow for command abbreviation, make sure menu labels are self-explanatory, make sure submenus match style of master menu items, and ensure command conventions work across the family of applications. </a:t>
            </a:r>
            <a:endParaRPr lang="en-US" sz="2000" noProof="0" dirty="0">
              <a:latin typeface="Times New Roman" panose="02020603050405020304" charset="0"/>
              <a:cs typeface="Times New Roman" panose="02020603050405020304" charset="0"/>
            </a:endParaRPr>
          </a:p>
          <a:p>
            <a:pPr marL="291465" indent="-291465">
              <a:spcBef>
                <a:spcPts val="1000"/>
              </a:spcBef>
              <a:spcAft>
                <a:spcPts val="0"/>
              </a:spcAft>
              <a:buFont typeface="Arial" panose="020B0604020202020204" pitchFamily="34" charset="0"/>
              <a:buChar char="•"/>
            </a:pPr>
            <a:r>
              <a:rPr lang="en-US" sz="2000" b="1" noProof="0" dirty="0">
                <a:solidFill>
                  <a:srgbClr val="FF0000"/>
                </a:solidFill>
                <a:latin typeface="Times New Roman" panose="02020603050405020304" charset="0"/>
                <a:cs typeface="Times New Roman" panose="02020603050405020304" charset="0"/>
              </a:rPr>
              <a:t>Internationalization</a:t>
            </a:r>
            <a:r>
              <a:rPr lang="en-US" sz="2000" b="1" noProof="0" dirty="0">
                <a:latin typeface="Times New Roman" panose="02020603050405020304" charset="0"/>
                <a:cs typeface="Times New Roman" panose="02020603050405020304" charset="0"/>
              </a:rPr>
              <a:t>. </a:t>
            </a:r>
            <a:r>
              <a:rPr lang="en-US" sz="2000" noProof="0" dirty="0">
                <a:latin typeface="Times New Roman" panose="02020603050405020304" charset="0"/>
                <a:cs typeface="Times New Roman" panose="02020603050405020304" charset="0"/>
              </a:rPr>
              <a:t>Software engineers and their managers invariably underestimate the effort and skills required to create user interfaces that accommodate the needs of different locales and languages.</a:t>
            </a:r>
            <a:endParaRPr lang="en-US" sz="2000" noProof="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9473" name="标题 588801"/>
          <p:cNvSpPr>
            <a:spLocks noGrp="1"/>
          </p:cNvSpPr>
          <p:nvPr>
            <p:ph type="title"/>
          </p:nvPr>
        </p:nvSpPr>
        <p:spPr>
          <a:xfrm>
            <a:off x="2159000" y="2924175"/>
            <a:ext cx="4575175" cy="381000"/>
          </a:xfrm>
        </p:spPr>
        <p:txBody>
          <a:bodyPr anchor="ctr" anchorCtr="0"/>
          <a:p>
            <a:r>
              <a:rPr lang="en-US" altLang="zh-CN"/>
              <a:t>GUI </a:t>
            </a:r>
            <a:r>
              <a:rPr lang="zh-CN" altLang="en-US" dirty="0"/>
              <a:t>设计举例：</a:t>
            </a:r>
            <a:endParaRPr lang="zh-CN" altLang="en-US"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0497" name="标题 605185"/>
          <p:cNvSpPr>
            <a:spLocks noGrp="1"/>
          </p:cNvSpPr>
          <p:nvPr>
            <p:ph type="title"/>
          </p:nvPr>
        </p:nvSpPr>
        <p:spPr>
          <a:xfrm>
            <a:off x="142875" y="0"/>
            <a:ext cx="8534400" cy="381000"/>
          </a:xfrm>
        </p:spPr>
        <p:txBody>
          <a:bodyPr anchor="ctr" anchorCtr="0"/>
          <a:p>
            <a:r>
              <a:rPr lang="en-US" altLang="zh-CN"/>
              <a:t>APPLE</a:t>
            </a:r>
            <a:endParaRPr lang="en-US" altLang="zh-CN"/>
          </a:p>
        </p:txBody>
      </p:sp>
      <p:pic>
        <p:nvPicPr>
          <p:cNvPr id="490498" name="图片 605190"/>
          <p:cNvPicPr>
            <a:picLocks noChangeAspect="1"/>
          </p:cNvPicPr>
          <p:nvPr/>
        </p:nvPicPr>
        <p:blipFill>
          <a:blip r:embed="rId1"/>
          <a:stretch>
            <a:fillRect/>
          </a:stretch>
        </p:blipFill>
        <p:spPr>
          <a:xfrm>
            <a:off x="1331913" y="873125"/>
            <a:ext cx="7132637" cy="5043488"/>
          </a:xfrm>
          <a:prstGeom prst="rect">
            <a:avLst/>
          </a:prstGeom>
          <a:noFill/>
          <a:ln w="9525">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21" name="标题 684033"/>
          <p:cNvSpPr>
            <a:spLocks noGrp="1"/>
          </p:cNvSpPr>
          <p:nvPr>
            <p:ph type="title"/>
          </p:nvPr>
        </p:nvSpPr>
        <p:spPr>
          <a:xfrm>
            <a:off x="142875" y="0"/>
            <a:ext cx="8534400" cy="381000"/>
          </a:xfrm>
        </p:spPr>
        <p:txBody>
          <a:bodyPr anchor="ctr" anchorCtr="0"/>
          <a:p>
            <a:r>
              <a:rPr lang="en-US" altLang="zh-CN"/>
              <a:t>SMARTPHONE</a:t>
            </a:r>
            <a:endParaRPr lang="en-US" altLang="zh-CN"/>
          </a:p>
        </p:txBody>
      </p:sp>
      <p:pic>
        <p:nvPicPr>
          <p:cNvPr id="491522" name="图片 684037"/>
          <p:cNvPicPr>
            <a:picLocks noChangeAspect="1"/>
          </p:cNvPicPr>
          <p:nvPr/>
        </p:nvPicPr>
        <p:blipFill>
          <a:blip r:embed="rId1"/>
          <a:stretch>
            <a:fillRect/>
          </a:stretch>
        </p:blipFill>
        <p:spPr>
          <a:xfrm>
            <a:off x="1042988" y="836613"/>
            <a:ext cx="2524125" cy="51847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43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4339" name="Rectangle 4"/>
          <p:cNvSpPr/>
          <p:nvPr/>
        </p:nvSpPr>
        <p:spPr>
          <a:xfrm>
            <a:off x="179388" y="225425"/>
            <a:ext cx="8534400" cy="381000"/>
          </a:xfrm>
          <a:prstGeom prst="rect">
            <a:avLst/>
          </a:prstGeom>
          <a:noFill/>
          <a:ln w="9525">
            <a:noFill/>
          </a:ln>
        </p:spPr>
        <p:txBody>
          <a:bodyPr anchor="ctr" anchorCtr="0"/>
          <a:p>
            <a:r>
              <a:rPr lang="en-US" altLang="zh-CN" b="1">
                <a:latin typeface="Arial" panose="020B0604020202020204" pitchFamily="34" charset="0"/>
              </a:rPr>
              <a:t>Requirement</a:t>
            </a:r>
            <a:r>
              <a:rPr lang="en-US" altLang="ja-JP" b="1">
                <a:latin typeface="Arial" panose="020B0604020202020204" pitchFamily="34" charset="0"/>
              </a:rPr>
              <a:t> </a:t>
            </a:r>
            <a:r>
              <a:rPr lang="en-US" altLang="zh-CN" b="1">
                <a:latin typeface="Arial" panose="020B0604020202020204" pitchFamily="34" charset="0"/>
              </a:rPr>
              <a:t>Analysis &amp; Design</a:t>
            </a:r>
            <a:endParaRPr lang="en-US" altLang="ja-JP" b="1">
              <a:latin typeface="Arial" panose="020B0604020202020204" pitchFamily="34" charset="0"/>
            </a:endParaRPr>
          </a:p>
        </p:txBody>
      </p:sp>
      <p:sp>
        <p:nvSpPr>
          <p:cNvPr id="14340" name="Rectangle 5"/>
          <p:cNvSpPr/>
          <p:nvPr/>
        </p:nvSpPr>
        <p:spPr>
          <a:xfrm>
            <a:off x="431800" y="1052513"/>
            <a:ext cx="8424863" cy="2162175"/>
          </a:xfrm>
          <a:prstGeom prst="rect">
            <a:avLst/>
          </a:prstGeom>
          <a:noFill/>
          <a:ln w="9525">
            <a:noFill/>
          </a:ln>
        </p:spPr>
        <p:txBody>
          <a:bodyPr>
            <a:spAutoFit/>
          </a:bodyPr>
          <a:p>
            <a:pPr eaLnBrk="0" hangingPunct="0">
              <a:buClr>
                <a:schemeClr val="folHlink"/>
              </a:buClr>
              <a:buFont typeface="Wingdings" panose="05000000000000000000" pitchFamily="2" charset="2"/>
              <a:buChar char="n"/>
            </a:pPr>
            <a:r>
              <a:rPr lang="en-US" altLang="zh-CN" sz="2400">
                <a:latin typeface="Arial" panose="020B0604020202020204" pitchFamily="34" charset="0"/>
              </a:rPr>
              <a:t>What: </a:t>
            </a:r>
            <a:r>
              <a:rPr lang="en-US" altLang="zh-CN" b="1">
                <a:latin typeface="Arial" panose="020B0604020202020204" pitchFamily="34" charset="0"/>
              </a:rPr>
              <a:t>Requirement</a:t>
            </a:r>
            <a:r>
              <a:rPr lang="en-US" altLang="ja-JP" b="1">
                <a:latin typeface="Arial" panose="020B0604020202020204" pitchFamily="34" charset="0"/>
              </a:rPr>
              <a:t> </a:t>
            </a:r>
            <a:r>
              <a:rPr lang="en-US" altLang="zh-CN" b="1">
                <a:latin typeface="Arial" panose="020B0604020202020204" pitchFamily="34" charset="0"/>
              </a:rPr>
              <a:t>Analysis</a:t>
            </a:r>
            <a:endParaRPr lang="en-US" altLang="zh-CN" b="1">
              <a:latin typeface="Arial" panose="020B0604020202020204" pitchFamily="34" charset="0"/>
            </a:endParaRPr>
          </a:p>
          <a:p>
            <a:pPr eaLnBrk="0" hangingPunct="0">
              <a:buClr>
                <a:schemeClr val="folHlink"/>
              </a:buClr>
              <a:buFont typeface="Wingdings" panose="05000000000000000000" pitchFamily="2" charset="2"/>
              <a:buChar char="n"/>
            </a:pP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How:</a:t>
            </a:r>
            <a:r>
              <a:rPr lang="en-US" altLang="zh-CN" b="1">
                <a:latin typeface="Arial" panose="020B0604020202020204" pitchFamily="34" charset="0"/>
              </a:rPr>
              <a:t> Design</a:t>
            </a:r>
            <a:endParaRPr lang="en-US" altLang="ja-JP" b="1">
              <a:latin typeface="Arial" panose="020B0604020202020204" pitchFamily="34" charset="0"/>
            </a:endParaRPr>
          </a:p>
          <a:p>
            <a:pPr eaLnBrk="0" hangingPunct="0">
              <a:buClr>
                <a:schemeClr val="folHlink"/>
              </a:buClr>
              <a:buFont typeface="Wingdings" panose="05000000000000000000" pitchFamily="2" charset="2"/>
              <a:buChar char="n"/>
            </a:pPr>
            <a:endParaRPr lang="en-US" altLang="ja-JP" sz="2400">
              <a:latin typeface="Arial" panose="020B0604020202020204" pitchFamily="34" charset="0"/>
            </a:endParaRPr>
          </a:p>
          <a:p>
            <a:pPr marL="742950" lvl="1" indent="-285750" eaLnBrk="0" hangingPunct="0">
              <a:buClr>
                <a:schemeClr val="folHlink"/>
              </a:buClr>
              <a:buFontTx/>
            </a:pPr>
            <a:endParaRPr lang="en-US" altLang="ja-JP" sz="2400">
              <a:latin typeface="Arial" panose="020B0604020202020204" pitchFamily="34" charset="0"/>
            </a:endParaRPr>
          </a:p>
        </p:txBody>
      </p:sp>
      <p:pic>
        <p:nvPicPr>
          <p:cNvPr id="14341"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2"/>
          <p:cNvSpPr>
            <a:spLocks noGrp="1"/>
          </p:cNvSpPr>
          <p:nvPr>
            <p:ph type="title"/>
          </p:nvPr>
        </p:nvSpPr>
        <p:spPr/>
        <p:txBody>
          <a:bodyPr vert="horz" wrap="square" lIns="91440" tIns="45720" rIns="91440" bIns="45720" anchor="ctr" anchorCtr="0"/>
          <a:p>
            <a:r>
              <a:rPr lang="en-US" altLang="zh-CN">
                <a:ea typeface="宋体" panose="02010600030101010101" pitchFamily="2" charset="-122"/>
              </a:rPr>
              <a:t>9.3.5 Modularity</a:t>
            </a:r>
            <a:endParaRPr lang="en-US" altLang="zh-CN">
              <a:ea typeface="宋体" panose="02010600030101010101" pitchFamily="2" charset="-122"/>
            </a:endParaRPr>
          </a:p>
        </p:txBody>
      </p:sp>
      <p:sp>
        <p:nvSpPr>
          <p:cNvPr id="63490" name="Rectangle 3"/>
          <p:cNvSpPr>
            <a:spLocks noGrp="1"/>
          </p:cNvSpPr>
          <p:nvPr>
            <p:ph type="body"/>
          </p:nvPr>
        </p:nvSpPr>
        <p:spPr>
          <a:xfrm>
            <a:off x="358775" y="1089025"/>
            <a:ext cx="8605838" cy="5003800"/>
          </a:xfrm>
          <a:prstGeom prst="rect">
            <a:avLst/>
          </a:prstGeom>
          <a:solidFill>
            <a:srgbClr val="FFFFFF"/>
          </a:solidFill>
          <a:ln w="9525" cap="flat" cmpd="sng">
            <a:solidFill>
              <a:srgbClr val="000000"/>
            </a:solidFill>
            <a:prstDash val="solid"/>
            <a:round/>
            <a:headEnd type="none" w="med" len="med"/>
            <a:tailEnd type="none" w="med" len="med"/>
          </a:ln>
        </p:spPr>
        <p:txBody>
          <a:bodyPr/>
          <a:p>
            <a:pPr>
              <a:spcBef>
                <a:spcPts val="300"/>
              </a:spcBef>
              <a:buFont typeface="Wingdings" panose="05000000000000000000" pitchFamily="2" charset="2"/>
              <a:buChar char="n"/>
            </a:pPr>
            <a:r>
              <a:rPr lang="en-US" altLang="zh-CN">
                <a:solidFill>
                  <a:srgbClr val="FF0000"/>
                </a:solidFill>
                <a:latin typeface="Palatino" pitchFamily="-128" charset="0"/>
                <a:ea typeface="宋体" panose="02010600030101010101" pitchFamily="2" charset="-122"/>
              </a:rPr>
              <a:t>Modularity is the most common manifestation of separation of concerns  </a:t>
            </a:r>
            <a:r>
              <a:rPr lang="zh-CN" altLang="en-US" dirty="0">
                <a:solidFill>
                  <a:srgbClr val="FF0000"/>
                </a:solidFill>
                <a:latin typeface="Palatino" pitchFamily="-128" charset="0"/>
                <a:ea typeface="宋体" panose="02010600030101010101" pitchFamily="2" charset="-122"/>
              </a:rPr>
              <a:t>模块化是关注点分离最常见的表现</a:t>
            </a:r>
            <a:endParaRPr lang="zh-CN" altLang="en-US" dirty="0">
              <a:solidFill>
                <a:srgbClr val="FF0000"/>
              </a:solidFill>
              <a:latin typeface="Palatino" pitchFamily="-128" charset="0"/>
              <a:ea typeface="宋体" panose="02010600030101010101" pitchFamily="2" charset="-122"/>
            </a:endParaRPr>
          </a:p>
          <a:p>
            <a:pPr>
              <a:spcBef>
                <a:spcPts val="300"/>
              </a:spcBef>
              <a:buFont typeface="Wingdings" panose="05000000000000000000" pitchFamily="2" charset="2"/>
              <a:buChar char="n"/>
            </a:pPr>
            <a:endParaRPr lang="en-US" altLang="zh-CN">
              <a:latin typeface="Palatino" pitchFamily="-128" charset="0"/>
              <a:ea typeface="宋体" panose="02010600030101010101" pitchFamily="2" charset="-122"/>
            </a:endParaRPr>
          </a:p>
          <a:p>
            <a:pPr>
              <a:spcBef>
                <a:spcPts val="300"/>
              </a:spcBef>
              <a:buFont typeface="Wingdings" panose="05000000000000000000" pitchFamily="2" charset="2"/>
              <a:buChar char="n"/>
            </a:pPr>
            <a:r>
              <a:rPr lang="zh-CN" altLang="en-US" dirty="0">
                <a:latin typeface="Palatino" pitchFamily="-128" charset="0"/>
                <a:ea typeface="宋体" panose="02010600030101010101" pitchFamily="2" charset="-122"/>
              </a:rPr>
              <a:t>模块是软件被划分为独立命名的，可处理的构件；模块化就是其尽可能相对独立完成单一功能，做到高内聚、低耦合。同时，模块的划分要适度，模块数量也不是划分越多就好。</a:t>
            </a:r>
            <a:endParaRPr lang="en-US" altLang="zh-CN">
              <a:latin typeface="Palatino" pitchFamily="-128" charset="0"/>
              <a:ea typeface="宋体" panose="02010600030101010101" pitchFamily="2" charset="-122"/>
            </a:endParaRPr>
          </a:p>
        </p:txBody>
      </p:sp>
      <p:sp>
        <p:nvSpPr>
          <p:cNvPr id="6349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349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2545" name="标题 636929"/>
          <p:cNvSpPr>
            <a:spLocks noGrp="1"/>
          </p:cNvSpPr>
          <p:nvPr>
            <p:ph type="title"/>
          </p:nvPr>
        </p:nvSpPr>
        <p:spPr/>
        <p:txBody>
          <a:bodyPr anchor="ctr" anchorCtr="0"/>
          <a:p>
            <a:r>
              <a:rPr lang="zh-CN" altLang="en-US" dirty="0"/>
              <a:t>航班查询、订票</a:t>
            </a:r>
            <a:endParaRPr lang="zh-CN" altLang="en-US" dirty="0"/>
          </a:p>
        </p:txBody>
      </p:sp>
      <p:sp>
        <p:nvSpPr>
          <p:cNvPr id="492546" name="文本占位符 636930"/>
          <p:cNvSpPr>
            <a:spLocks noGrp="1"/>
          </p:cNvSpPr>
          <p:nvPr>
            <p:ph idx="1"/>
          </p:nvPr>
        </p:nvSpPr>
        <p:spPr>
          <a:xfrm>
            <a:off x="685800" y="836613"/>
            <a:ext cx="7772400" cy="4649787"/>
          </a:xfrm>
          <a:prstGeom prst="rect">
            <a:avLst/>
          </a:prstGeom>
          <a:noFill/>
          <a:ln>
            <a:solidFill>
              <a:srgbClr val="000000"/>
            </a:solidFill>
            <a:miter/>
          </a:ln>
        </p:spPr>
        <p:txBody>
          <a:bodyPr/>
          <a:p>
            <a:r>
              <a:rPr lang="zh-CN" altLang="en-US" dirty="0"/>
              <a:t>起飞机场、落地机场、日期</a:t>
            </a:r>
            <a:endParaRPr lang="zh-CN" altLang="en-US" dirty="0"/>
          </a:p>
          <a:p>
            <a:r>
              <a:rPr lang="zh-CN" altLang="en-US" dirty="0"/>
              <a:t>单程</a:t>
            </a:r>
            <a:r>
              <a:rPr lang="en-US" altLang="zh-CN"/>
              <a:t>-</a:t>
            </a:r>
            <a:r>
              <a:rPr lang="zh-CN" altLang="en-US" dirty="0"/>
              <a:t>往返选择、数量（成人，儿童）</a:t>
            </a:r>
            <a:endParaRPr lang="zh-CN" altLang="en-US" dirty="0"/>
          </a:p>
          <a:p>
            <a:r>
              <a:rPr lang="zh-CN" altLang="en-US" dirty="0"/>
              <a:t>仓位</a:t>
            </a:r>
            <a:endParaRPr lang="zh-CN" altLang="en-US" dirty="0"/>
          </a:p>
          <a:p>
            <a:r>
              <a:rPr lang="zh-CN" altLang="en-US" dirty="0"/>
              <a:t>票价</a:t>
            </a:r>
            <a:endParaRPr lang="zh-CN" altLang="en-US" dirty="0"/>
          </a:p>
          <a:p>
            <a:endParaRPr lang="zh-CN" altLang="en-US" dirty="0"/>
          </a:p>
          <a:p>
            <a:pPr>
              <a:buNone/>
            </a:pPr>
            <a:r>
              <a:rPr lang="zh-CN" altLang="en-US" dirty="0"/>
              <a:t>进一步：</a:t>
            </a:r>
            <a:endParaRPr lang="zh-CN" altLang="en-US" dirty="0"/>
          </a:p>
          <a:p>
            <a:r>
              <a:rPr lang="zh-CN" altLang="en-US" dirty="0"/>
              <a:t>起飞落地机场可选（可输入中文，或代码）</a:t>
            </a:r>
            <a:endParaRPr lang="zh-CN" altLang="en-US" dirty="0"/>
          </a:p>
          <a:p>
            <a:r>
              <a:rPr lang="zh-CN" altLang="en-US" dirty="0"/>
              <a:t>日期（日期选择，包括年、月翻动，日期选择）</a:t>
            </a:r>
            <a:endParaRPr lang="zh-CN" altLang="en-US" dirty="0"/>
          </a:p>
          <a:p>
            <a:r>
              <a:rPr lang="zh-CN" altLang="en-US" dirty="0"/>
              <a:t>数量（成人，儿童）、仓位等选择</a:t>
            </a:r>
            <a:endParaRPr lang="zh-CN" altLang="en-US" dirty="0"/>
          </a:p>
          <a:p>
            <a:pPr>
              <a:buNone/>
            </a:pPr>
            <a:endParaRPr lang="zh-CN" altLang="en-US" dirty="0"/>
          </a:p>
          <a:p>
            <a:endParaRPr lang="zh-CN" alt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3569" name="标题 590849"/>
          <p:cNvSpPr>
            <a:spLocks noGrp="1"/>
          </p:cNvSpPr>
          <p:nvPr>
            <p:ph type="title"/>
          </p:nvPr>
        </p:nvSpPr>
        <p:spPr/>
        <p:txBody>
          <a:bodyPr anchor="ctr" anchorCtr="0"/>
          <a:p>
            <a:r>
              <a:rPr lang="zh-CN" altLang="en-US" dirty="0"/>
              <a:t>航班查询、订票</a:t>
            </a:r>
            <a:endParaRPr lang="zh-CN" altLang="en-US" dirty="0"/>
          </a:p>
        </p:txBody>
      </p:sp>
      <p:sp>
        <p:nvSpPr>
          <p:cNvPr id="493570" name="文本占位符 590850"/>
          <p:cNvSpPr>
            <a:spLocks noGrp="1"/>
          </p:cNvSpPr>
          <p:nvPr>
            <p:ph idx="1"/>
          </p:nvPr>
        </p:nvSpPr>
        <p:spPr>
          <a:xfrm>
            <a:off x="685800" y="836613"/>
            <a:ext cx="8170863" cy="5040312"/>
          </a:xfrm>
          <a:prstGeom prst="rect">
            <a:avLst/>
          </a:prstGeom>
          <a:noFill/>
          <a:ln>
            <a:solidFill>
              <a:srgbClr val="000000"/>
            </a:solidFill>
            <a:miter/>
          </a:ln>
        </p:spPr>
        <p:txBody>
          <a:bodyPr/>
          <a:p>
            <a:r>
              <a:rPr lang="zh-CN" altLang="en-US" dirty="0"/>
              <a:t>默认：</a:t>
            </a:r>
            <a:endParaRPr lang="zh-CN" altLang="en-US" dirty="0"/>
          </a:p>
          <a:p>
            <a:r>
              <a:rPr lang="zh-CN" altLang="en-US" dirty="0"/>
              <a:t>起飞落地机场可选，退出时可选择保存，设为默认</a:t>
            </a:r>
            <a:endParaRPr lang="zh-CN" altLang="en-US" dirty="0"/>
          </a:p>
          <a:p>
            <a:r>
              <a:rPr lang="zh-CN" altLang="en-US" dirty="0"/>
              <a:t>日期（起飞日期默认当天，返程日期。默认周以后，可配置）</a:t>
            </a:r>
            <a:endParaRPr lang="zh-CN" altLang="en-US" dirty="0"/>
          </a:p>
          <a:p>
            <a:r>
              <a:rPr lang="zh-CN" altLang="en-US" dirty="0"/>
              <a:t>票价默认为选定日所有航班票价（可选</a:t>
            </a:r>
            <a:r>
              <a:rPr lang="en-US" altLang="zh-CN"/>
              <a:t>+- 3days</a:t>
            </a:r>
            <a:r>
              <a:rPr lang="zh-CN" altLang="en-US" dirty="0"/>
              <a:t>或</a:t>
            </a:r>
            <a:r>
              <a:rPr lang="en-US" altLang="zh-CN"/>
              <a:t>7days</a:t>
            </a:r>
            <a:r>
              <a:rPr lang="zh-CN" altLang="en-US" dirty="0"/>
              <a:t>）</a:t>
            </a:r>
            <a:endParaRPr lang="zh-CN" altLang="en-US" dirty="0"/>
          </a:p>
          <a:p>
            <a:endParaRPr lang="zh-CN" altLang="en-US" dirty="0"/>
          </a:p>
          <a:p>
            <a:r>
              <a:rPr lang="zh-CN" altLang="en-US" dirty="0"/>
              <a:t>记忆：</a:t>
            </a:r>
            <a:endParaRPr lang="zh-CN" altLang="en-US" dirty="0"/>
          </a:p>
          <a:p>
            <a:r>
              <a:rPr lang="zh-CN" altLang="en-US" dirty="0"/>
              <a:t>常旅客信息记录</a:t>
            </a:r>
            <a:endParaRPr lang="zh-CN" altLang="en-US" dirty="0"/>
          </a:p>
          <a:p>
            <a:r>
              <a:rPr lang="zh-CN" altLang="en-US" dirty="0"/>
              <a:t>输入内容记录（即便是暂存）！</a:t>
            </a:r>
            <a:endParaRPr lang="zh-CN" altLang="en-US" dirty="0"/>
          </a:p>
          <a:p>
            <a:pPr>
              <a:buNone/>
            </a:pPr>
            <a:endParaRPr lang="zh-CN" altLang="en-US" dirty="0"/>
          </a:p>
          <a:p>
            <a:endParaRPr lang="zh-CN" altLang="en-US"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4593" name="标题 591873"/>
          <p:cNvSpPr>
            <a:spLocks noGrp="1"/>
          </p:cNvSpPr>
          <p:nvPr>
            <p:ph type="title"/>
          </p:nvPr>
        </p:nvSpPr>
        <p:spPr/>
        <p:txBody>
          <a:bodyPr anchor="ctr" anchorCtr="0"/>
          <a:p>
            <a:r>
              <a:rPr lang="zh-CN" altLang="en-US" dirty="0"/>
              <a:t>航班查询、订票</a:t>
            </a:r>
            <a:endParaRPr lang="zh-CN" altLang="en-US" dirty="0"/>
          </a:p>
        </p:txBody>
      </p:sp>
      <p:sp>
        <p:nvSpPr>
          <p:cNvPr id="494594" name="文本占位符 591874"/>
          <p:cNvSpPr>
            <a:spLocks noGrp="1"/>
          </p:cNvSpPr>
          <p:nvPr>
            <p:ph idx="1"/>
          </p:nvPr>
        </p:nvSpPr>
        <p:spPr>
          <a:xfrm>
            <a:off x="685800" y="836613"/>
            <a:ext cx="7772400" cy="4649787"/>
          </a:xfrm>
          <a:prstGeom prst="rect">
            <a:avLst/>
          </a:prstGeom>
          <a:noFill/>
          <a:ln>
            <a:solidFill>
              <a:srgbClr val="000000"/>
            </a:solidFill>
            <a:miter/>
          </a:ln>
        </p:spPr>
        <p:txBody>
          <a:bodyPr/>
          <a:p>
            <a:r>
              <a:rPr lang="zh-CN" altLang="en-US" dirty="0"/>
              <a:t>更好的设计：</a:t>
            </a:r>
            <a:endParaRPr lang="zh-CN" altLang="en-US" dirty="0"/>
          </a:p>
          <a:p>
            <a:r>
              <a:rPr lang="zh-CN" altLang="en-US" dirty="0"/>
              <a:t>多航段</a:t>
            </a:r>
            <a:endParaRPr lang="zh-CN" altLang="en-US" dirty="0"/>
          </a:p>
          <a:p>
            <a:r>
              <a:rPr lang="zh-CN" altLang="en-US" dirty="0"/>
              <a:t>票价月历</a:t>
            </a:r>
            <a:endParaRPr lang="zh-CN" altLang="en-US" dirty="0"/>
          </a:p>
          <a:p>
            <a:r>
              <a:rPr lang="zh-CN" altLang="en-US" dirty="0"/>
              <a:t>国际化：显示语言，支持货币转换显示</a:t>
            </a:r>
            <a:endParaRPr lang="zh-CN" altLang="en-US" dirty="0"/>
          </a:p>
          <a:p>
            <a:endParaRPr lang="zh-CN" alt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5617" name="标题 589825"/>
          <p:cNvSpPr>
            <a:spLocks noGrp="1"/>
          </p:cNvSpPr>
          <p:nvPr>
            <p:ph type="title"/>
          </p:nvPr>
        </p:nvSpPr>
        <p:spPr/>
        <p:txBody>
          <a:bodyPr anchor="ctr" anchorCtr="0"/>
          <a:p>
            <a:r>
              <a:rPr lang="zh-CN" altLang="en-US" sz="2400" dirty="0"/>
              <a:t>选票系统</a:t>
            </a:r>
            <a:endParaRPr lang="zh-CN" altLang="en-US" sz="2400" dirty="0"/>
          </a:p>
        </p:txBody>
      </p:sp>
      <p:sp>
        <p:nvSpPr>
          <p:cNvPr id="495618" name="文本占位符 589826"/>
          <p:cNvSpPr>
            <a:spLocks noGrp="1"/>
          </p:cNvSpPr>
          <p:nvPr>
            <p:ph idx="1"/>
          </p:nvPr>
        </p:nvSpPr>
        <p:spPr>
          <a:xfrm>
            <a:off x="685800" y="836613"/>
            <a:ext cx="7772400" cy="4649787"/>
          </a:xfrm>
          <a:prstGeom prst="rect">
            <a:avLst/>
          </a:prstGeom>
          <a:noFill/>
          <a:ln>
            <a:solidFill>
              <a:srgbClr val="000000"/>
            </a:solidFill>
            <a:miter/>
          </a:ln>
        </p:spPr>
        <p:txBody>
          <a:bodyPr/>
          <a:p>
            <a:r>
              <a:rPr lang="zh-CN" altLang="en-US" dirty="0"/>
              <a:t>重点考虑用户对象，尤其是</a:t>
            </a:r>
            <a:r>
              <a:rPr lang="en-US" altLang="zh-CN">
                <a:solidFill>
                  <a:srgbClr val="FF0000"/>
                </a:solidFill>
              </a:rPr>
              <a:t>disabilities</a:t>
            </a:r>
            <a:r>
              <a:rPr lang="zh-CN" altLang="en-US" dirty="0"/>
              <a:t>，</a:t>
            </a:r>
            <a:r>
              <a:rPr lang="en-US" altLang="zh-CN"/>
              <a:t>education level</a:t>
            </a:r>
            <a:endParaRPr lang="en-US" altLang="zh-CN"/>
          </a:p>
          <a:p>
            <a:r>
              <a:rPr lang="zh-CN" altLang="en-US" dirty="0"/>
              <a:t>简单、易识别（文字和图像）</a:t>
            </a:r>
            <a:endParaRPr lang="zh-CN" altLang="en-US" dirty="0"/>
          </a:p>
          <a:p>
            <a:r>
              <a:rPr lang="zh-CN" altLang="en-US" dirty="0"/>
              <a:t>一张选票还是几张选票</a:t>
            </a:r>
            <a:endParaRPr lang="zh-CN" altLang="en-US" dirty="0"/>
          </a:p>
          <a:p>
            <a:r>
              <a:rPr lang="zh-CN" altLang="en-US" dirty="0"/>
              <a:t>正当选票还是个人选票</a:t>
            </a:r>
            <a:endParaRPr lang="zh-CN" altLang="en-US" dirty="0"/>
          </a:p>
          <a:p>
            <a:r>
              <a:rPr lang="zh-CN" altLang="en-US" dirty="0"/>
              <a:t>公投议题</a:t>
            </a:r>
            <a:endParaRPr lang="zh-CN" altLang="en-US"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6641" name="标题 592897"/>
          <p:cNvSpPr>
            <a:spLocks noGrp="1"/>
          </p:cNvSpPr>
          <p:nvPr>
            <p:ph type="title"/>
          </p:nvPr>
        </p:nvSpPr>
        <p:spPr/>
        <p:txBody>
          <a:bodyPr anchor="ctr" anchorCtr="0"/>
          <a:p>
            <a:r>
              <a:rPr lang="zh-CN" altLang="en-US" sz="2400" dirty="0"/>
              <a:t>使用简易拨盘，实现（中英文）文字输入</a:t>
            </a:r>
            <a:endParaRPr lang="zh-CN" altLang="en-US" sz="2400" dirty="0"/>
          </a:p>
        </p:txBody>
      </p:sp>
      <p:sp>
        <p:nvSpPr>
          <p:cNvPr id="496642" name="文本占位符 592898"/>
          <p:cNvSpPr>
            <a:spLocks noGrp="1"/>
          </p:cNvSpPr>
          <p:nvPr>
            <p:ph idx="1"/>
          </p:nvPr>
        </p:nvSpPr>
        <p:spPr>
          <a:xfrm>
            <a:off x="685800" y="836613"/>
            <a:ext cx="7772400" cy="4649787"/>
          </a:xfrm>
          <a:prstGeom prst="rect">
            <a:avLst/>
          </a:prstGeom>
          <a:noFill/>
          <a:ln>
            <a:solidFill>
              <a:srgbClr val="000000"/>
            </a:solidFill>
            <a:miter/>
          </a:ln>
        </p:spPr>
        <p:txBody>
          <a:bodyPr/>
          <a:p>
            <a:pPr>
              <a:lnSpc>
                <a:spcPct val="90000"/>
              </a:lnSpc>
              <a:buNone/>
            </a:pPr>
            <a:r>
              <a:rPr lang="zh-CN" altLang="en-US" sz="2400" dirty="0">
                <a:ea typeface="宋体" panose="02010600030101010101" pitchFamily="2" charset="-122"/>
              </a:rPr>
              <a:t>资源：</a:t>
            </a:r>
            <a:endParaRPr lang="zh-CN" altLang="en-US" sz="2400" dirty="0">
              <a:ea typeface="宋体" panose="02010600030101010101" pitchFamily="2" charset="-122"/>
            </a:endParaRPr>
          </a:p>
          <a:p>
            <a:pPr>
              <a:lnSpc>
                <a:spcPct val="90000"/>
              </a:lnSpc>
            </a:pPr>
            <a:r>
              <a:rPr lang="zh-CN" altLang="en-US" sz="2400" dirty="0">
                <a:ea typeface="宋体" panose="02010600030101010101" pitchFamily="2" charset="-122"/>
              </a:rPr>
              <a:t>原形拨盘（拨盘可以按下、旋转）</a:t>
            </a:r>
            <a:endParaRPr lang="zh-CN" altLang="en-US" sz="2400" dirty="0">
              <a:ea typeface="宋体" panose="02010600030101010101" pitchFamily="2" charset="-122"/>
            </a:endParaRPr>
          </a:p>
          <a:p>
            <a:pPr>
              <a:lnSpc>
                <a:spcPct val="90000"/>
              </a:lnSpc>
            </a:pPr>
            <a:r>
              <a:rPr lang="zh-CN" altLang="en-US" sz="2400" dirty="0">
                <a:ea typeface="宋体" panose="02010600030101010101" pitchFamily="2" charset="-122"/>
              </a:rPr>
              <a:t>有两个按钮（“确定”，“返回”）</a:t>
            </a:r>
            <a:endParaRPr lang="zh-CN" altLang="en-US" sz="2400" dirty="0">
              <a:ea typeface="宋体" panose="02010600030101010101" pitchFamily="2" charset="-122"/>
            </a:endParaRPr>
          </a:p>
          <a:p>
            <a:pPr>
              <a:lnSpc>
                <a:spcPct val="90000"/>
              </a:lnSpc>
            </a:pPr>
            <a:endParaRPr lang="zh-CN" altLang="en-US" sz="2400" dirty="0">
              <a:ea typeface="宋体" panose="02010600030101010101" pitchFamily="2" charset="-122"/>
            </a:endParaRPr>
          </a:p>
          <a:p>
            <a:pPr>
              <a:lnSpc>
                <a:spcPct val="90000"/>
              </a:lnSpc>
              <a:buNone/>
            </a:pPr>
            <a:r>
              <a:rPr lang="en-US" altLang="zh-CN" sz="2400">
                <a:ea typeface="宋体" panose="02010600030101010101" pitchFamily="2" charset="-122"/>
              </a:rPr>
              <a:t>GUI</a:t>
            </a:r>
            <a:r>
              <a:rPr lang="zh-CN" altLang="en-US" sz="2400" dirty="0">
                <a:ea typeface="宋体" panose="02010600030101010101" pitchFamily="2" charset="-122"/>
              </a:rPr>
              <a:t>设计：</a:t>
            </a:r>
            <a:endParaRPr lang="zh-CN" altLang="en-US" sz="2400" dirty="0">
              <a:ea typeface="宋体" panose="02010600030101010101" pitchFamily="2" charset="-122"/>
            </a:endParaRPr>
          </a:p>
          <a:p>
            <a:pPr>
              <a:lnSpc>
                <a:spcPct val="90000"/>
              </a:lnSpc>
            </a:pPr>
            <a:r>
              <a:rPr lang="zh-CN" altLang="en-US" sz="2400" dirty="0">
                <a:ea typeface="宋体" panose="02010600030101010101" pitchFamily="2" charset="-122"/>
              </a:rPr>
              <a:t>系统初始界面：多个按钮，其中一个为查询功能，可以移动拨盘，到查询按钮，按下拨盘选中此功能。</a:t>
            </a:r>
            <a:endParaRPr lang="zh-CN" altLang="en-US" sz="2400" dirty="0">
              <a:ea typeface="宋体" panose="02010600030101010101" pitchFamily="2" charset="-122"/>
            </a:endParaRPr>
          </a:p>
          <a:p>
            <a:pPr>
              <a:lnSpc>
                <a:spcPct val="90000"/>
              </a:lnSpc>
            </a:pPr>
            <a:r>
              <a:rPr lang="zh-CN" altLang="en-US" sz="2400" dirty="0">
                <a:ea typeface="宋体" panose="02010600030101010101" pitchFamily="2" charset="-122"/>
              </a:rPr>
              <a:t>弹出输入界面（同任何平板电脑或手机输入界面），选择英文字母（拼音）进行中英文输入（可以旋转原形拨盘选择相应的字母，按下拨盘选中）</a:t>
            </a:r>
            <a:endParaRPr lang="zh-CN" altLang="en-US" sz="2400" dirty="0">
              <a:ea typeface="宋体" panose="02010600030101010101" pitchFamily="2" charset="-122"/>
            </a:endParaRPr>
          </a:p>
          <a:p>
            <a:pPr>
              <a:lnSpc>
                <a:spcPct val="90000"/>
              </a:lnSpc>
            </a:pPr>
            <a:r>
              <a:rPr lang="zh-CN" altLang="en-US" sz="2400" dirty="0">
                <a:ea typeface="宋体" panose="02010600030101010101" pitchFamily="2" charset="-122"/>
              </a:rPr>
              <a:t>输入完成后，选择“确定”按钮进行查询，选择“返回”按钮返回主菜单</a:t>
            </a:r>
            <a:endParaRPr lang="zh-CN" altLang="en-US" sz="2400" dirty="0">
              <a:ea typeface="宋体" panose="02010600030101010101" pitchFamily="2" charset="-122"/>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7665" name="Rectangle 2"/>
          <p:cNvSpPr>
            <a:spLocks noGrp="1"/>
          </p:cNvSpPr>
          <p:nvPr>
            <p:ph type="title"/>
          </p:nvPr>
        </p:nvSpPr>
        <p:spPr>
          <a:xfrm>
            <a:off x="0" y="0"/>
            <a:ext cx="6705600" cy="633413"/>
          </a:xfrm>
        </p:spPr>
        <p:txBody>
          <a:bodyPr vert="horz" wrap="square" lIns="91440" tIns="45720" rIns="91440" bIns="45720" anchor="ctr" anchorCtr="0"/>
          <a:p>
            <a:r>
              <a:rPr lang="en-US" altLang="zh-CN">
                <a:ea typeface="宋体" panose="02010600030101010101" pitchFamily="2" charset="-122"/>
              </a:rPr>
              <a:t>Summary </a:t>
            </a:r>
            <a:endParaRPr lang="zh-CN" altLang="en-US" dirty="0">
              <a:ea typeface="宋体" panose="02010600030101010101" pitchFamily="2" charset="-122"/>
            </a:endParaRPr>
          </a:p>
        </p:txBody>
      </p:sp>
      <p:sp>
        <p:nvSpPr>
          <p:cNvPr id="497666" name="Rectangle 3"/>
          <p:cNvSpPr>
            <a:spLocks noGrp="1"/>
          </p:cNvSpPr>
          <p:nvPr>
            <p:ph type="body"/>
          </p:nvPr>
        </p:nvSpPr>
        <p:spPr>
          <a:xfrm>
            <a:off x="179388" y="836613"/>
            <a:ext cx="8640762" cy="5327650"/>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Char char="n"/>
            </a:pPr>
            <a:r>
              <a:rPr lang="en-US" altLang="zh-CN">
                <a:solidFill>
                  <a:srgbClr val="FF0000"/>
                </a:solidFill>
                <a:ea typeface="宋体" panose="02010600030101010101" pitchFamily="2" charset="-122"/>
              </a:rPr>
              <a:t>The gold rules</a:t>
            </a:r>
            <a:r>
              <a:rPr lang="en-US" altLang="zh-CN">
                <a:ea typeface="宋体" panose="02010600030101010101" pitchFamily="2" charset="-122"/>
              </a:rPr>
              <a:t>: </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1. place the user in control; </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2.reduce the use’s memory load; </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3.make the interface consistent</a:t>
            </a:r>
            <a:endParaRPr lang="en-US" altLang="zh-CN">
              <a:ea typeface="宋体" panose="02010600030101010101" pitchFamily="2" charset="-122"/>
            </a:endParaRPr>
          </a:p>
        </p:txBody>
      </p:sp>
      <p:sp>
        <p:nvSpPr>
          <p:cNvPr id="49766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9766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497669"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89" name="标题 505857"/>
          <p:cNvSpPr>
            <a:spLocks noGrp="1"/>
          </p:cNvSpPr>
          <p:nvPr>
            <p:ph type="title"/>
          </p:nvPr>
        </p:nvSpPr>
        <p:spPr>
          <a:xfrm>
            <a:off x="142875" y="0"/>
            <a:ext cx="8696325" cy="609600"/>
          </a:xfrm>
        </p:spPr>
        <p:txBody>
          <a:bodyPr anchor="ctr" anchorCtr="0"/>
          <a:p>
            <a:r>
              <a:rPr lang="en-US" altLang="zh-CN">
                <a:ea typeface="宋体" panose="02010600030101010101" pitchFamily="2" charset="-122"/>
              </a:rPr>
              <a:t>Summary</a:t>
            </a:r>
            <a:endParaRPr lang="zh-CN" altLang="en-US" dirty="0">
              <a:ea typeface="宋体" panose="02010600030101010101" pitchFamily="2" charset="-122"/>
            </a:endParaRPr>
          </a:p>
        </p:txBody>
      </p:sp>
      <p:sp>
        <p:nvSpPr>
          <p:cNvPr id="498690" name="文本占位符 505858"/>
          <p:cNvSpPr>
            <a:spLocks noGrp="1"/>
          </p:cNvSpPr>
          <p:nvPr>
            <p:ph idx="1"/>
          </p:nvPr>
        </p:nvSpPr>
        <p:spPr>
          <a:xfrm>
            <a:off x="395288" y="1089025"/>
            <a:ext cx="8229600" cy="4525963"/>
          </a:xfrm>
          <a:prstGeom prst="rect">
            <a:avLst/>
          </a:prstGeom>
          <a:noFill/>
          <a:ln>
            <a:noFill/>
          </a:ln>
        </p:spPr>
        <p:txBody>
          <a:bodyPr/>
          <a:p>
            <a:pPr>
              <a:buNone/>
            </a:pPr>
            <a:r>
              <a:rPr lang="en-US" altLang="ja-JP" b="1"/>
              <a:t>User Interface Design Process</a:t>
            </a:r>
            <a:endParaRPr lang="en-US" altLang="zh-CN"/>
          </a:p>
          <a:p>
            <a:r>
              <a:rPr lang="en-US" altLang="zh-CN"/>
              <a:t>Interface analysis and modeling</a:t>
            </a:r>
            <a:endParaRPr lang="en-US" altLang="zh-CN"/>
          </a:p>
          <a:p>
            <a:r>
              <a:rPr lang="en-US" altLang="zh-CN"/>
              <a:t>Interface design</a:t>
            </a:r>
            <a:endParaRPr lang="en-US" altLang="zh-CN"/>
          </a:p>
          <a:p>
            <a:r>
              <a:rPr lang="en-US" altLang="zh-CN"/>
              <a:t>Interface construction</a:t>
            </a:r>
            <a:endParaRPr lang="en-US" altLang="zh-CN"/>
          </a:p>
          <a:p>
            <a:r>
              <a:rPr lang="en-US" altLang="zh-CN"/>
              <a:t>Interface validation</a:t>
            </a:r>
            <a:endParaRPr lang="zh-CN" altLang="en-US" dirty="0"/>
          </a:p>
          <a:p>
            <a:endParaRPr lang="zh-CN" altLang="en-US"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97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4997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99715" name="Rectangle 6"/>
          <p:cNvSpPr>
            <a:spLocks noRot="1"/>
          </p:cNvSpPr>
          <p:nvPr/>
        </p:nvSpPr>
        <p:spPr>
          <a:xfrm>
            <a:off x="0" y="0"/>
            <a:ext cx="5162550" cy="800100"/>
          </a:xfrm>
          <a:prstGeom prst="rect">
            <a:avLst/>
          </a:prstGeom>
          <a:noFill/>
          <a:ln w="9525">
            <a:noFill/>
          </a:ln>
        </p:spPr>
        <p:txBody>
          <a:bodyPr anchor="ctr" anchorCtr="0"/>
          <a:p>
            <a:pPr eaLnBrk="0" hangingPunct="0"/>
            <a:r>
              <a:rPr lang="en-US" altLang="zh-CN" b="1">
                <a:latin typeface="Arial" panose="020B0604020202020204" pitchFamily="34" charset="0"/>
              </a:rPr>
              <a:t>Summary</a:t>
            </a:r>
            <a:endParaRPr lang="en-US" altLang="ja-JP" b="1">
              <a:latin typeface="Arial" panose="020B0604020202020204" pitchFamily="34" charset="0"/>
            </a:endParaRPr>
          </a:p>
        </p:txBody>
      </p:sp>
      <p:sp>
        <p:nvSpPr>
          <p:cNvPr id="499716" name="Rectangle 7"/>
          <p:cNvSpPr>
            <a:spLocks noRot="1"/>
          </p:cNvSpPr>
          <p:nvPr/>
        </p:nvSpPr>
        <p:spPr>
          <a:xfrm>
            <a:off x="142875" y="873125"/>
            <a:ext cx="8677275" cy="5148263"/>
          </a:xfrm>
          <a:prstGeom prst="rect">
            <a:avLst/>
          </a:prstGeom>
          <a:noFill/>
          <a:ln w="9525">
            <a:noFill/>
          </a:ln>
        </p:spPr>
        <p:txBody>
          <a:bodyPr/>
          <a:p>
            <a:pPr marL="342900" indent="-342900" eaLnBrk="0" hangingPunct="0"/>
            <a:r>
              <a:rPr lang="en-US" altLang="zh-CN" b="1">
                <a:latin typeface="Arial" panose="020B0604020202020204" pitchFamily="34" charset="0"/>
              </a:rPr>
              <a:t> </a:t>
            </a:r>
            <a:r>
              <a:rPr lang="en-US" altLang="ja-JP" b="1">
                <a:latin typeface="Arial" panose="020B0604020202020204" pitchFamily="34" charset="0"/>
              </a:rPr>
              <a:t>Interface Analysis</a:t>
            </a:r>
            <a:endParaRPr lang="en-US" altLang="zh-CN" b="1">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pPr>
            <a:r>
              <a:rPr lang="en-US" altLang="zh-CN" sz="2400">
                <a:latin typeface="Arial" panose="020B0604020202020204" pitchFamily="34" charset="0"/>
              </a:rPr>
              <a:t>    The development of a user interface begins with a series of analysis tasks: user analysis; task analysis; display content analysis; environmental analysis</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people (</a:t>
            </a:r>
            <a:r>
              <a:rPr lang="en-US" altLang="ja-JP" sz="2400" b="1">
                <a:solidFill>
                  <a:srgbClr val="FF0000"/>
                </a:solidFill>
                <a:latin typeface="Arial" panose="020B0604020202020204" pitchFamily="34" charset="0"/>
              </a:rPr>
              <a:t>end-users</a:t>
            </a:r>
            <a:r>
              <a:rPr lang="en-US" altLang="ja-JP" sz="2400">
                <a:latin typeface="Arial" panose="020B0604020202020204" pitchFamily="34" charset="0"/>
              </a:rPr>
              <a:t>) who will interact with the system through the interface;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tasks</a:t>
            </a:r>
            <a:r>
              <a:rPr lang="en-US" altLang="ja-JP" sz="2400">
                <a:solidFill>
                  <a:srgbClr val="FF0000"/>
                </a:solidFill>
                <a:latin typeface="Arial" panose="020B0604020202020204" pitchFamily="34" charset="0"/>
              </a:rPr>
              <a:t> </a:t>
            </a:r>
            <a:r>
              <a:rPr lang="en-US" altLang="ja-JP" sz="2400">
                <a:latin typeface="Arial" panose="020B0604020202020204" pitchFamily="34" charset="0"/>
              </a:rPr>
              <a:t>that end-users must perform to do their work, </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content</a:t>
            </a:r>
            <a:r>
              <a:rPr lang="en-US" altLang="ja-JP" sz="2400">
                <a:latin typeface="Arial" panose="020B0604020202020204" pitchFamily="34" charset="0"/>
              </a:rPr>
              <a:t> that is presented as part of the interface</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ja-JP" sz="2400">
                <a:latin typeface="Arial" panose="020B0604020202020204" pitchFamily="34" charset="0"/>
              </a:rPr>
              <a:t>the </a:t>
            </a:r>
            <a:r>
              <a:rPr lang="en-US" altLang="ja-JP" sz="2400" b="1">
                <a:solidFill>
                  <a:srgbClr val="FF0000"/>
                </a:solidFill>
                <a:latin typeface="Arial" panose="020B0604020202020204" pitchFamily="34" charset="0"/>
              </a:rPr>
              <a:t>environment</a:t>
            </a:r>
            <a:r>
              <a:rPr lang="en-US" altLang="ja-JP" sz="2400">
                <a:solidFill>
                  <a:srgbClr val="FF0000"/>
                </a:solidFill>
                <a:latin typeface="Arial" panose="020B0604020202020204" pitchFamily="34" charset="0"/>
              </a:rPr>
              <a:t> </a:t>
            </a:r>
            <a:r>
              <a:rPr lang="en-US" altLang="ja-JP" sz="2400">
                <a:latin typeface="Arial" panose="020B0604020202020204" pitchFamily="34" charset="0"/>
              </a:rPr>
              <a:t>in which these tasks will be conducted</a:t>
            </a:r>
            <a:r>
              <a:rPr lang="en-US" altLang="ja-JP" sz="2400" b="1">
                <a:latin typeface="Arial" panose="020B0604020202020204" pitchFamily="34" charset="0"/>
              </a:rPr>
              <a:t>.</a:t>
            </a:r>
            <a:endParaRPr lang="en-US" altLang="zh-CN" sz="2400" b="1">
              <a:latin typeface="Arial" panose="020B0604020202020204"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3809" name="Rectangle 2"/>
          <p:cNvSpPr>
            <a:spLocks noGrp="1"/>
          </p:cNvSpPr>
          <p:nvPr>
            <p:ph type="title"/>
          </p:nvPr>
        </p:nvSpPr>
        <p:spPr>
          <a:xfrm>
            <a:off x="0" y="0"/>
            <a:ext cx="6705600" cy="633413"/>
          </a:xfrm>
        </p:spPr>
        <p:txBody>
          <a:bodyPr vert="horz" wrap="square" lIns="91440" tIns="45720" rIns="91440" bIns="45720" anchor="ctr" anchorCtr="0"/>
          <a:p>
            <a:r>
              <a:rPr lang="en-US" altLang="zh-CN">
                <a:ea typeface="宋体" panose="02010600030101010101" pitchFamily="2" charset="-122"/>
              </a:rPr>
              <a:t>Summary</a:t>
            </a:r>
            <a:r>
              <a:rPr lang="zh-CN" altLang="en-US">
                <a:ea typeface="宋体" panose="02010600030101010101" pitchFamily="2" charset="-122"/>
              </a:rPr>
              <a:t>（同前页，参考）</a:t>
            </a:r>
            <a:r>
              <a:rPr lang="en-US" altLang="zh-CN">
                <a:ea typeface="宋体" panose="02010600030101010101" pitchFamily="2" charset="-122"/>
              </a:rPr>
              <a:t> </a:t>
            </a:r>
            <a:endParaRPr lang="zh-CN" altLang="en-US" dirty="0">
              <a:ea typeface="宋体" panose="02010600030101010101" pitchFamily="2" charset="-122"/>
            </a:endParaRPr>
          </a:p>
        </p:txBody>
      </p:sp>
      <p:sp>
        <p:nvSpPr>
          <p:cNvPr id="503810"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3811"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503812"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3813" name="矩形 508934"/>
          <p:cNvSpPr/>
          <p:nvPr/>
        </p:nvSpPr>
        <p:spPr>
          <a:xfrm>
            <a:off x="107315" y="728345"/>
            <a:ext cx="8774430" cy="4966335"/>
          </a:xfrm>
          <a:prstGeom prst="rect">
            <a:avLst/>
          </a:prstGeom>
          <a:noFill/>
          <a:ln w="9525">
            <a:noFill/>
          </a:ln>
        </p:spPr>
        <p:txBody>
          <a:bodyPr wrap="square">
            <a:spAutoFit/>
          </a:bodyPr>
          <a:p>
            <a:pPr eaLnBrk="0" hangingPunct="0">
              <a:spcBef>
                <a:spcPct val="20000"/>
              </a:spcBef>
              <a:buClr>
                <a:srgbClr val="52A930"/>
              </a:buClr>
              <a:buFont typeface="Wingdings" panose="05000000000000000000" pitchFamily="2" charset="2"/>
            </a:pPr>
            <a:r>
              <a:rPr sz="2400">
                <a:latin typeface="Arial" panose="020B0604020202020204" pitchFamily="34" charset="0"/>
              </a:rPr>
              <a:t>The development of a user interface begins with a series of analysis tasks. </a:t>
            </a:r>
            <a:endParaRPr sz="2400">
              <a:latin typeface="Arial" panose="020B0604020202020204" pitchFamily="34" charset="0"/>
            </a:endParaRPr>
          </a:p>
          <a:p>
            <a:pPr eaLnBrk="0" hangingPunct="0">
              <a:spcBef>
                <a:spcPct val="20000"/>
              </a:spcBef>
              <a:buClr>
                <a:srgbClr val="52A930"/>
              </a:buClr>
              <a:buFont typeface="Wingdings" panose="05000000000000000000" pitchFamily="2" charset="2"/>
            </a:pPr>
            <a:r>
              <a:rPr sz="2400" b="1">
                <a:latin typeface="Arial" panose="020B0604020202020204" pitchFamily="34" charset="0"/>
              </a:rPr>
              <a:t>User analysis</a:t>
            </a:r>
            <a:r>
              <a:rPr sz="2400">
                <a:latin typeface="Arial" panose="020B0604020202020204" pitchFamily="34" charset="0"/>
              </a:rPr>
              <a:t> defines personas for the profiles of various end users and is gathered from a variety of business and technical sources. The user analysis allows the developers to create a customer journey map as a visual representation of the goals for the product. </a:t>
            </a:r>
            <a:r>
              <a:rPr sz="2400" b="1">
                <a:latin typeface="Arial" panose="020B0604020202020204" pitchFamily="34" charset="0"/>
              </a:rPr>
              <a:t>Task analysis</a:t>
            </a:r>
            <a:r>
              <a:rPr sz="2400">
                <a:latin typeface="Arial" panose="020B0604020202020204" pitchFamily="34" charset="0"/>
              </a:rPr>
              <a:t> defines user tasks and actions using either an elaborative or object</a:t>
            </a:r>
            <a:r>
              <a:rPr lang="en-US" sz="2400">
                <a:latin typeface="Arial" panose="020B0604020202020204" pitchFamily="34" charset="0"/>
              </a:rPr>
              <a:t>-</a:t>
            </a:r>
            <a:r>
              <a:rPr sz="2400">
                <a:latin typeface="Arial" panose="020B0604020202020204" pitchFamily="34" charset="0"/>
              </a:rPr>
              <a:t>oriented approach, applying use cases, task and object elaboration, </a:t>
            </a:r>
            <a:r>
              <a:rPr sz="2400">
                <a:latin typeface="Arial" panose="020B0604020202020204" pitchFamily="34" charset="0"/>
              </a:rPr>
              <a:t>workflow analysis, and hierarchical task representations to fully understand the human-computer interaction. </a:t>
            </a:r>
            <a:r>
              <a:rPr sz="2400" b="1">
                <a:latin typeface="Arial" panose="020B0604020202020204" pitchFamily="34" charset="0"/>
              </a:rPr>
              <a:t>Environmental analysis</a:t>
            </a:r>
            <a:r>
              <a:rPr sz="2400">
                <a:latin typeface="Arial" panose="020B0604020202020204" pitchFamily="34" charset="0"/>
              </a:rPr>
              <a:t> identifies the physical and social structures in which the</a:t>
            </a:r>
            <a:r>
              <a:rPr lang="en-US" sz="2400">
                <a:latin typeface="Arial" panose="020B0604020202020204" pitchFamily="34" charset="0"/>
              </a:rPr>
              <a:t> </a:t>
            </a:r>
            <a:r>
              <a:rPr sz="2400">
                <a:latin typeface="Arial" panose="020B0604020202020204" pitchFamily="34" charset="0"/>
              </a:rPr>
              <a:t>interface must operate.</a:t>
            </a:r>
            <a:endParaRPr sz="2400">
              <a:latin typeface="Arial" panose="020B0604020202020204" pitchFamily="34"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17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1763" name="Rectangle 6"/>
          <p:cNvSpPr>
            <a:spLocks noRot="1"/>
          </p:cNvSpPr>
          <p:nvPr/>
        </p:nvSpPr>
        <p:spPr>
          <a:xfrm>
            <a:off x="0" y="0"/>
            <a:ext cx="5162550" cy="800100"/>
          </a:xfrm>
          <a:prstGeom prst="rect">
            <a:avLst/>
          </a:prstGeom>
          <a:noFill/>
          <a:ln w="9525">
            <a:noFill/>
          </a:ln>
        </p:spPr>
        <p:txBody>
          <a:bodyPr anchor="ctr" anchorCtr="0"/>
          <a:p>
            <a:pPr eaLnBrk="0" hangingPunct="0"/>
            <a:r>
              <a:rPr lang="en-US" altLang="zh-CN" b="1">
                <a:latin typeface="Arial" panose="020B0604020202020204" pitchFamily="34" charset="0"/>
              </a:rPr>
              <a:t>Summary</a:t>
            </a:r>
            <a:endParaRPr lang="en-US" altLang="ja-JP" b="1">
              <a:latin typeface="Arial" panose="020B0604020202020204" pitchFamily="34" charset="0"/>
            </a:endParaRPr>
          </a:p>
        </p:txBody>
      </p:sp>
      <p:sp>
        <p:nvSpPr>
          <p:cNvPr id="501764" name="Rectangle 7"/>
          <p:cNvSpPr>
            <a:spLocks noRot="1"/>
          </p:cNvSpPr>
          <p:nvPr/>
        </p:nvSpPr>
        <p:spPr>
          <a:xfrm>
            <a:off x="466725" y="1089025"/>
            <a:ext cx="8677275" cy="5148263"/>
          </a:xfrm>
          <a:prstGeom prst="rect">
            <a:avLst/>
          </a:prstGeom>
          <a:noFill/>
          <a:ln w="9525">
            <a:noFill/>
          </a:ln>
        </p:spPr>
        <p:txBody>
          <a:bodyPr/>
          <a:p>
            <a:pPr marL="342900" indent="-342900"/>
            <a:r>
              <a:rPr lang="en-US" altLang="zh-CN" b="1">
                <a:latin typeface="Arial" panose="020B0604020202020204" pitchFamily="34" charset="0"/>
              </a:rPr>
              <a:t> Interface design </a:t>
            </a:r>
            <a:r>
              <a:rPr lang="zh-CN" altLang="en-US" b="1" dirty="0">
                <a:latin typeface="Arial" panose="020B0604020202020204" pitchFamily="34" charset="0"/>
              </a:rPr>
              <a:t>：</a:t>
            </a:r>
            <a:endParaRPr lang="zh-CN" altLang="en-US" b="1" dirty="0">
              <a:latin typeface="Arial" panose="020B0604020202020204" pitchFamily="34" charset="0"/>
            </a:endParaRPr>
          </a:p>
          <a:p>
            <a:pPr marL="1714500" lvl="3" indent="-342900">
              <a:buClr>
                <a:srgbClr val="00CC00"/>
              </a:buClr>
              <a:buFont typeface="Wingdings" panose="05000000000000000000" charset="0"/>
              <a:buChar char="n"/>
            </a:pPr>
            <a:r>
              <a:rPr lang="en-US" altLang="zh-CN" sz="2400">
                <a:latin typeface="Arial" panose="020B0604020202020204" pitchFamily="34" charset="0"/>
              </a:rPr>
              <a:t>user scenarios are created and analyzed to define a set of interface </a:t>
            </a:r>
            <a:r>
              <a:rPr lang="en-US" altLang="zh-CN" sz="2400">
                <a:solidFill>
                  <a:srgbClr val="FF0000"/>
                </a:solidFill>
                <a:latin typeface="Arial" panose="020B0604020202020204" pitchFamily="34" charset="0"/>
              </a:rPr>
              <a:t>objects and actions</a:t>
            </a:r>
            <a:r>
              <a:rPr lang="en-US" altLang="zh-CN" sz="2400">
                <a:latin typeface="Arial" panose="020B0604020202020204" pitchFamily="34" charset="0"/>
              </a:rPr>
              <a:t>; </a:t>
            </a:r>
            <a:endParaRPr lang="en-US" altLang="zh-CN" sz="2400">
              <a:latin typeface="Arial" panose="020B0604020202020204" pitchFamily="34" charset="0"/>
            </a:endParaRPr>
          </a:p>
          <a:p>
            <a:pPr marL="1714500" lvl="3" indent="-342900">
              <a:buClr>
                <a:srgbClr val="00CC00"/>
              </a:buClr>
              <a:buFont typeface="Wingdings" panose="05000000000000000000" charset="0"/>
              <a:buChar char="n"/>
            </a:pPr>
            <a:r>
              <a:rPr lang="en-US" altLang="zh-CN" sz="2400">
                <a:latin typeface="Arial" panose="020B0604020202020204" pitchFamily="34" charset="0"/>
              </a:rPr>
              <a:t>depict each interface </a:t>
            </a:r>
            <a:r>
              <a:rPr lang="en-US" altLang="zh-CN" sz="2400">
                <a:solidFill>
                  <a:srgbClr val="FF0000"/>
                </a:solidFill>
                <a:latin typeface="Arial" panose="020B0604020202020204" pitchFamily="34" charset="0"/>
              </a:rPr>
              <a:t>state</a:t>
            </a:r>
            <a:r>
              <a:rPr lang="en-US" altLang="zh-CN" sz="2400">
                <a:latin typeface="Arial" panose="020B0604020202020204" pitchFamily="34" charset="0"/>
              </a:rPr>
              <a:t> (e.g. screen layout); … </a:t>
            </a:r>
            <a:endParaRPr lang="en-US" altLang="zh-CN" sz="2400">
              <a:latin typeface="Arial" panose="020B0604020202020204" pitchFamily="34" charset="0"/>
            </a:endParaRPr>
          </a:p>
          <a:p>
            <a:pPr marL="1714500" lvl="3" indent="-342900">
              <a:buClr>
                <a:srgbClr val="00CC00"/>
              </a:buClr>
              <a:buFont typeface="Wingdings" panose="05000000000000000000" charset="0"/>
              <a:buChar char="n"/>
            </a:pPr>
            <a:r>
              <a:rPr lang="en-US" altLang="zh-CN" sz="2400">
                <a:latin typeface="Arial" panose="020B0604020202020204" pitchFamily="34" charset="0"/>
              </a:rPr>
              <a:t>design issues such as response times, command and action structure, error handling, and help facilities are considered as the design model is refined.</a:t>
            </a:r>
            <a:endParaRPr lang="en-US" altLang="zh-CN" sz="240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type="title"/>
          </p:nvPr>
        </p:nvSpPr>
        <p:spPr/>
        <p:txBody>
          <a:bodyPr vert="horz" wrap="square" lIns="91440" tIns="45720" rIns="91440" bIns="45720" anchor="ctr" anchorCtr="0"/>
          <a:p>
            <a:r>
              <a:rPr lang="en-US" altLang="zh-CN">
                <a:ea typeface="宋体" panose="02010600030101010101" pitchFamily="2" charset="-122"/>
              </a:rPr>
              <a:t>9.3.5 Modularity</a:t>
            </a:r>
            <a:endParaRPr lang="en-US" altLang="zh-CN">
              <a:ea typeface="宋体" panose="02010600030101010101" pitchFamily="2" charset="-122"/>
            </a:endParaRPr>
          </a:p>
        </p:txBody>
      </p:sp>
      <p:sp>
        <p:nvSpPr>
          <p:cNvPr id="64514" name="Rectangle 3"/>
          <p:cNvSpPr>
            <a:spLocks noGrp="1"/>
          </p:cNvSpPr>
          <p:nvPr>
            <p:ph idx="1"/>
          </p:nvPr>
        </p:nvSpPr>
        <p:spPr>
          <a:xfrm>
            <a:off x="358775" y="1089025"/>
            <a:ext cx="8605838" cy="5003800"/>
          </a:xfrm>
          <a:prstGeom prst="rect">
            <a:avLst/>
          </a:prstGeom>
          <a:noFill/>
          <a:ln>
            <a:solidFill>
              <a:srgbClr val="000000"/>
            </a:solidFill>
            <a:miter/>
          </a:ln>
        </p:spPr>
        <p:txBody>
          <a:bodyPr/>
          <a:p>
            <a:pPr>
              <a:lnSpc>
                <a:spcPct val="80000"/>
              </a:lnSpc>
              <a:spcBef>
                <a:spcPts val="300"/>
              </a:spcBef>
              <a:buFont typeface="Wingdings" panose="05000000000000000000" pitchFamily="2" charset="2"/>
              <a:buNone/>
            </a:pPr>
            <a:r>
              <a:rPr lang="en-US" altLang="zh-CN" sz="2400" b="1">
                <a:latin typeface="Palatino" pitchFamily="-128" charset="0"/>
                <a:ea typeface="宋体" panose="02010600030101010101" pitchFamily="2" charset="-122"/>
              </a:rPr>
              <a:t>Why Modularity?</a:t>
            </a:r>
            <a:r>
              <a:rPr lang="en-US" altLang="zh-CN" sz="2400">
                <a:latin typeface="Palatino" pitchFamily="-128" charset="0"/>
                <a:ea typeface="宋体" panose="02010600030101010101" pitchFamily="2" charset="-122"/>
              </a:rPr>
              <a:t> </a:t>
            </a:r>
            <a:endParaRPr lang="en-US" altLang="zh-CN" sz="2400">
              <a:latin typeface="Palatino" pitchFamily="-128" charset="0"/>
              <a:ea typeface="宋体" panose="02010600030101010101" pitchFamily="2" charset="-122"/>
            </a:endParaRPr>
          </a:p>
          <a:p>
            <a:pPr lvl="1">
              <a:lnSpc>
                <a:spcPct val="80000"/>
              </a:lnSpc>
              <a:spcBef>
                <a:spcPts val="300"/>
              </a:spcBef>
              <a:buFont typeface="Wingdings" panose="05000000000000000000" pitchFamily="2" charset="2"/>
              <a:buNone/>
            </a:pPr>
            <a:r>
              <a:rPr lang="en-US" altLang="zh-CN" sz="2800">
                <a:latin typeface="Palatino" pitchFamily="-128" charset="0"/>
                <a:ea typeface="宋体" panose="02010600030101010101" pitchFamily="2" charset="-122"/>
              </a:rPr>
              <a:t>–easier to build, easier to change, easier to fix</a:t>
            </a:r>
            <a:endParaRPr lang="en-US" altLang="zh-CN" sz="2800">
              <a:latin typeface="Palatino" pitchFamily="-128" charset="0"/>
              <a:ea typeface="宋体" panose="02010600030101010101" pitchFamily="2" charset="-122"/>
            </a:endParaRPr>
          </a:p>
          <a:p>
            <a:pPr lvl="1">
              <a:lnSpc>
                <a:spcPct val="80000"/>
              </a:lnSpc>
              <a:spcBef>
                <a:spcPts val="300"/>
              </a:spcBef>
              <a:buFont typeface="Wingdings" panose="05000000000000000000" pitchFamily="2" charset="2"/>
              <a:buNone/>
            </a:pPr>
            <a:endParaRPr lang="zh-CN" altLang="en-US" sz="2800" dirty="0">
              <a:latin typeface="Palatino" pitchFamily="-128" charset="0"/>
              <a:ea typeface="宋体" panose="02010600030101010101" pitchFamily="2" charset="-122"/>
            </a:endParaRPr>
          </a:p>
          <a:p>
            <a:pPr>
              <a:lnSpc>
                <a:spcPct val="80000"/>
              </a:lnSpc>
              <a:spcBef>
                <a:spcPts val="300"/>
              </a:spcBef>
              <a:buFont typeface="Wingdings" panose="05000000000000000000" pitchFamily="2" charset="2"/>
              <a:buChar char="n"/>
            </a:pPr>
            <a:r>
              <a:rPr lang="en-US" altLang="zh-CN" sz="2400">
                <a:latin typeface="Palatino" pitchFamily="-128" charset="0"/>
                <a:ea typeface="宋体" panose="02010600030101010101" pitchFamily="2" charset="-122"/>
              </a:rPr>
              <a:t>"modularity is the single attribute of software that allows a program to be intellectually manageable" [Mye78]. </a:t>
            </a:r>
            <a:endParaRPr lang="en-US" altLang="zh-CN" sz="2400">
              <a:latin typeface="Palatino" pitchFamily="-128" charset="0"/>
              <a:ea typeface="宋体" panose="02010600030101010101" pitchFamily="2" charset="-122"/>
            </a:endParaRPr>
          </a:p>
          <a:p>
            <a:pPr>
              <a:lnSpc>
                <a:spcPct val="80000"/>
              </a:lnSpc>
              <a:spcBef>
                <a:spcPts val="300"/>
              </a:spcBef>
              <a:buFont typeface="Wingdings" panose="05000000000000000000" pitchFamily="2" charset="2"/>
              <a:buChar char="n"/>
            </a:pPr>
            <a:r>
              <a:rPr lang="en-US" altLang="zh-CN" sz="2400">
                <a:latin typeface="Palatino" pitchFamily="-128" charset="0"/>
                <a:ea typeface="宋体" panose="02010600030101010101" pitchFamily="2" charset="-122"/>
              </a:rPr>
              <a:t>Monolithic software (i.e., a large program composed of a single module) cannot be easily grasped by a software engineer. </a:t>
            </a:r>
            <a:endParaRPr lang="en-US" altLang="zh-CN" sz="2400">
              <a:latin typeface="Palatino" pitchFamily="-128" charset="0"/>
              <a:ea typeface="宋体" panose="02010600030101010101" pitchFamily="2" charset="-122"/>
            </a:endParaRPr>
          </a:p>
          <a:p>
            <a:pPr lvl="1">
              <a:lnSpc>
                <a:spcPct val="80000"/>
              </a:lnSpc>
              <a:spcBef>
                <a:spcPts val="300"/>
              </a:spcBef>
              <a:buFont typeface="Wingdings" panose="05000000000000000000" pitchFamily="2" charset="2"/>
              <a:buChar char="n"/>
            </a:pPr>
            <a:r>
              <a:rPr lang="en-US" altLang="zh-CN">
                <a:latin typeface="Palatino" pitchFamily="-128" charset="0"/>
                <a:ea typeface="宋体" panose="02010600030101010101" pitchFamily="2" charset="-122"/>
              </a:rPr>
              <a:t>The number of control paths, span of reference, number of variables, and overall complexity would make understanding close to impossible. </a:t>
            </a:r>
            <a:endParaRPr lang="en-US" altLang="zh-CN">
              <a:latin typeface="Palatino" pitchFamily="-128" charset="0"/>
              <a:ea typeface="宋体" panose="02010600030101010101" pitchFamily="2" charset="-122"/>
            </a:endParaRPr>
          </a:p>
          <a:p>
            <a:pPr>
              <a:lnSpc>
                <a:spcPct val="80000"/>
              </a:lnSpc>
              <a:spcBef>
                <a:spcPts val="300"/>
              </a:spcBef>
              <a:buFont typeface="Wingdings" panose="05000000000000000000" pitchFamily="2" charset="2"/>
              <a:buChar char="n"/>
            </a:pPr>
            <a:r>
              <a:rPr lang="en-US" altLang="zh-CN" sz="2400">
                <a:latin typeface="Palatino" pitchFamily="-128" charset="0"/>
                <a:ea typeface="宋体" panose="02010600030101010101" pitchFamily="2" charset="-122"/>
              </a:rPr>
              <a:t>In almost all instances, </a:t>
            </a:r>
            <a:r>
              <a:rPr lang="en-US" altLang="zh-CN" sz="2400">
                <a:solidFill>
                  <a:srgbClr val="FF0000"/>
                </a:solidFill>
                <a:latin typeface="Palatino" pitchFamily="-128" charset="0"/>
                <a:ea typeface="宋体" panose="02010600030101010101" pitchFamily="2" charset="-122"/>
              </a:rPr>
              <a:t>you should break the design into many modules</a:t>
            </a:r>
            <a:r>
              <a:rPr lang="en-US" altLang="zh-CN" sz="2400">
                <a:latin typeface="Palatino" pitchFamily="-128" charset="0"/>
                <a:ea typeface="宋体" panose="02010600030101010101" pitchFamily="2" charset="-122"/>
              </a:rPr>
              <a:t>, hoping to make understanding easier and as a consequence, reduce the cost required to build the software.</a:t>
            </a:r>
            <a:endParaRPr lang="en-US" altLang="zh-CN" sz="2400">
              <a:latin typeface="Palatino" pitchFamily="-128" charset="0"/>
              <a:ea typeface="宋体" panose="02010600030101010101" pitchFamily="2" charset="-122"/>
            </a:endParaRPr>
          </a:p>
        </p:txBody>
      </p:sp>
      <p:sp>
        <p:nvSpPr>
          <p:cNvPr id="6451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451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3809" name="Rectangle 2"/>
          <p:cNvSpPr>
            <a:spLocks noGrp="1"/>
          </p:cNvSpPr>
          <p:nvPr>
            <p:ph type="title"/>
          </p:nvPr>
        </p:nvSpPr>
        <p:spPr>
          <a:xfrm>
            <a:off x="0" y="0"/>
            <a:ext cx="6705600" cy="633413"/>
          </a:xfrm>
        </p:spPr>
        <p:txBody>
          <a:bodyPr vert="horz" wrap="square" lIns="91440" tIns="45720" rIns="91440" bIns="45720" anchor="ctr" anchorCtr="0"/>
          <a:p>
            <a:r>
              <a:rPr lang="en-US" altLang="zh-CN">
                <a:ea typeface="宋体" panose="02010600030101010101" pitchFamily="2" charset="-122"/>
              </a:rPr>
              <a:t>Summary </a:t>
            </a:r>
            <a:endParaRPr lang="zh-CN" altLang="en-US" dirty="0">
              <a:ea typeface="宋体" panose="02010600030101010101" pitchFamily="2" charset="-122"/>
            </a:endParaRPr>
          </a:p>
        </p:txBody>
      </p:sp>
      <p:sp>
        <p:nvSpPr>
          <p:cNvPr id="503810"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3811"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pic>
        <p:nvPicPr>
          <p:cNvPr id="503812"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3813" name="矩形 508934"/>
          <p:cNvSpPr/>
          <p:nvPr/>
        </p:nvSpPr>
        <p:spPr>
          <a:xfrm>
            <a:off x="215900" y="1233488"/>
            <a:ext cx="8928100" cy="1373187"/>
          </a:xfrm>
          <a:prstGeom prst="rect">
            <a:avLst/>
          </a:prstGeom>
          <a:noFill/>
          <a:ln w="9525">
            <a:noFill/>
          </a:ln>
        </p:spPr>
        <p:txBody>
          <a:bodyPr>
            <a:spAutoFit/>
          </a:bodyPr>
          <a:p>
            <a:pPr eaLnBrk="0" hangingPunct="0">
              <a:spcBef>
                <a:spcPct val="20000"/>
              </a:spcBef>
              <a:buClr>
                <a:srgbClr val="52A930"/>
              </a:buClr>
              <a:buFont typeface="Wingdings" panose="05000000000000000000" pitchFamily="2" charset="2"/>
              <a:buChar char="n"/>
            </a:pPr>
            <a:r>
              <a:rPr lang="en-US" altLang="zh-CN" sz="2800">
                <a:latin typeface="Arial" panose="020B0604020202020204" pitchFamily="34" charset="0"/>
              </a:rPr>
              <a:t>The user interface is the window into the software. The interface molds a user’s perception</a:t>
            </a:r>
            <a:r>
              <a:rPr lang="zh-CN" altLang="en-US" sz="2800" dirty="0">
                <a:latin typeface="Arial" panose="020B0604020202020204" pitchFamily="34" charset="0"/>
              </a:rPr>
              <a:t>感觉 </a:t>
            </a:r>
            <a:r>
              <a:rPr lang="en-US" altLang="zh-CN" sz="2800">
                <a:latin typeface="Arial" panose="020B0604020202020204" pitchFamily="34" charset="0"/>
              </a:rPr>
              <a:t>of the quality of the system</a:t>
            </a:r>
            <a:endParaRPr lang="en-US" altLang="zh-CN" sz="2800">
              <a:latin typeface="Arial" panose="020B0604020202020204" pitchFamily="34" charset="0"/>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483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4835" name="Rectangle 4"/>
          <p:cNvSpPr/>
          <p:nvPr/>
        </p:nvSpPr>
        <p:spPr>
          <a:xfrm>
            <a:off x="179388" y="225425"/>
            <a:ext cx="3024187"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504836"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483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4838" name="Text Box 71"/>
          <p:cNvSpPr txBox="1"/>
          <p:nvPr/>
        </p:nvSpPr>
        <p:spPr>
          <a:xfrm>
            <a:off x="0" y="728663"/>
            <a:ext cx="9144000" cy="4838700"/>
          </a:xfrm>
          <a:prstGeom prst="rect">
            <a:avLst/>
          </a:prstGeom>
          <a:noFill/>
          <a:ln w="9525">
            <a:noFill/>
          </a:ln>
        </p:spPr>
        <p:txBody>
          <a:bodyPr>
            <a:spAutoFit/>
          </a:bodyPr>
          <a:p>
            <a:pPr marL="304800" indent="-304800" eaLnBrk="0" hangingPunct="0">
              <a:buAutoNum type="arabicPeriod"/>
            </a:pPr>
            <a:r>
              <a:rPr lang="en-US" altLang="ja-JP" sz="2400">
                <a:latin typeface="Arial" panose="020B0604020202020204" pitchFamily="34" charset="0"/>
              </a:rPr>
              <a:t>Which of the following interface design principles does not allow the user to remain in control of the interaction with a computer?</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allow interaction to interruptible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allow interaction to be undoable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hide technical internals from casual users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only provide one defined method for accomplishing a task</a:t>
            </a:r>
            <a:endParaRPr lang="en-US" altLang="ja-JP" sz="2400">
              <a:latin typeface="Arial" panose="020B0604020202020204" pitchFamily="34" charset="0"/>
            </a:endParaRPr>
          </a:p>
          <a:p>
            <a:pPr marL="304800" indent="-304800" eaLnBrk="0" hangingPunct="0">
              <a:buAutoNum type="arabicPeriod"/>
            </a:pPr>
            <a:r>
              <a:rPr lang="en-US" altLang="ja-JP" sz="2400">
                <a:latin typeface="Arial" panose="020B0604020202020204" pitchFamily="34" charset="0"/>
              </a:rPr>
              <a:t>Which</a:t>
            </a:r>
            <a:r>
              <a:rPr lang="en-US" altLang="zh-CN" sz="2400">
                <a:latin typeface="Arial" panose="020B0604020202020204" pitchFamily="34" charset="0"/>
              </a:rPr>
              <a:t> one</a:t>
            </a:r>
            <a:r>
              <a:rPr lang="en-US" altLang="ja-JP" sz="2400">
                <a:latin typeface="Arial" panose="020B0604020202020204" pitchFamily="34" charset="0"/>
              </a:rPr>
              <a:t> of the following interface design principles</a:t>
            </a:r>
            <a:r>
              <a:rPr lang="en-US" altLang="zh-CN" sz="2400">
                <a:latin typeface="Arial" panose="020B0604020202020204" pitchFamily="34" charset="0"/>
              </a:rPr>
              <a:t> </a:t>
            </a:r>
            <a:r>
              <a:rPr lang="en-US" altLang="ja-JP" sz="2400">
                <a:latin typeface="Arial" panose="020B0604020202020204" pitchFamily="34" charset="0"/>
              </a:rPr>
              <a:t> </a:t>
            </a:r>
            <a:r>
              <a:rPr lang="en-US" altLang="zh-CN" sz="2400">
                <a:latin typeface="Arial" panose="020B0604020202020204" pitchFamily="34" charset="0"/>
              </a:rPr>
              <a:t>does Not reduce</a:t>
            </a:r>
            <a:r>
              <a:rPr lang="en-US" altLang="ja-JP" sz="2400">
                <a:latin typeface="Arial" panose="020B0604020202020204" pitchFamily="34" charset="0"/>
              </a:rPr>
              <a:t> the user's memory load?</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define intuitive shortcuts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disclose information in a progressive fashion</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establish meaningful defaults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provide an on-line tutorial</a:t>
            </a:r>
            <a:endParaRPr lang="en-US" altLang="zh-CN" sz="2400">
              <a:latin typeface="Arial" panose="020B0604020202020204" pitchFamily="34" charset="0"/>
            </a:endParaRPr>
          </a:p>
          <a:p>
            <a:pPr marL="304800" indent="-304800" eaLnBrk="0" hangingPunct="0">
              <a:buAutoNum type="alphaLcPeriod"/>
            </a:pPr>
            <a:endParaRPr lang="zh-CN" altLang="en-US" sz="2400" dirty="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1-d 2-d</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58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58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5859" name="Rectangle 4"/>
          <p:cNvSpPr/>
          <p:nvPr/>
        </p:nvSpPr>
        <p:spPr>
          <a:xfrm>
            <a:off x="179388" y="225425"/>
            <a:ext cx="3024187"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505860"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5861"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5862" name="Text Box 71"/>
          <p:cNvSpPr txBox="1"/>
          <p:nvPr/>
        </p:nvSpPr>
        <p:spPr>
          <a:xfrm>
            <a:off x="0" y="728663"/>
            <a:ext cx="9144000" cy="483870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3.</a:t>
            </a:r>
            <a:r>
              <a:rPr lang="en-US" altLang="ja-JP" sz="2400">
                <a:latin typeface="Arial" panose="020B0604020202020204" pitchFamily="34" charset="0"/>
              </a:rPr>
              <a:t>Interface consistency implies that</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each application should have its own distinctive look and feel</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input mechanisms remain the same throughout the application</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navigational methods are context sensitive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visual information is organized according to a design standard</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both b and d</a:t>
            </a: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4.</a:t>
            </a:r>
            <a:r>
              <a:rPr lang="en-US" altLang="ja-JP" sz="2400">
                <a:latin typeface="Arial" panose="020B0604020202020204" pitchFamily="34" charset="0"/>
              </a:rPr>
              <a:t>The reason for reducing the user‘s memory load is make his or her interaction with the computer quicker to complete</a:t>
            </a:r>
            <a:r>
              <a:rPr lang="en-US" altLang="zh-CN" sz="2400">
                <a:latin typeface="Arial" panose="020B0604020202020204" pitchFamily="34" charset="0"/>
              </a:rPr>
              <a:t>.     </a:t>
            </a:r>
            <a:endParaRPr lang="zh-CN" altLang="en-US" sz="2400" dirty="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True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False</a:t>
            </a:r>
            <a:endParaRPr lang="en-US" altLang="ja-JP" sz="240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3-e 4-b</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68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6883" name="Rectangle 4"/>
          <p:cNvSpPr/>
          <p:nvPr/>
        </p:nvSpPr>
        <p:spPr>
          <a:xfrm>
            <a:off x="179388" y="225425"/>
            <a:ext cx="273685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506884"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6885"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6886" name="Text Box 71"/>
          <p:cNvSpPr txBox="1"/>
          <p:nvPr/>
        </p:nvSpPr>
        <p:spPr>
          <a:xfrm>
            <a:off x="0" y="728663"/>
            <a:ext cx="9144000" cy="471805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5. </a:t>
            </a:r>
            <a:r>
              <a:rPr lang="en-US" altLang="ja-JP" sz="2400">
                <a:latin typeface="Arial" panose="020B0604020202020204" pitchFamily="34" charset="0"/>
              </a:rPr>
              <a:t>Which model depicts the profile of the end users of a computer system?</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design model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implementation model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user model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user's model</a:t>
            </a: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6. </a:t>
            </a:r>
            <a:r>
              <a:rPr lang="en-US" altLang="ja-JP" sz="2400">
                <a:latin typeface="Arial" panose="020B0604020202020204" pitchFamily="34" charset="0"/>
              </a:rPr>
              <a:t>Which of these framework activities is not normally associated with the user interface design processes?</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cost estimation</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interface construction</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interface validation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user and task analysis</a:t>
            </a:r>
            <a:endParaRPr lang="en-US" altLang="ja-JP" sz="2400">
              <a:latin typeface="Arial" panose="020B0604020202020204" pitchFamily="34" charset="0"/>
            </a:endParaRPr>
          </a:p>
          <a:p>
            <a:pPr marL="304800" indent="-304800" eaLnBrk="0" hangingPunct="0">
              <a:buNone/>
            </a:pPr>
            <a:endParaRPr lang="en-US" altLang="ja-JP" sz="160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5-c 6-a</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790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790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7907" name="Rectangle 4"/>
          <p:cNvSpPr/>
          <p:nvPr/>
        </p:nvSpPr>
        <p:spPr>
          <a:xfrm>
            <a:off x="179388" y="225425"/>
            <a:ext cx="273685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507908"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7909"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7910" name="Text Box 71"/>
          <p:cNvSpPr txBox="1"/>
          <p:nvPr/>
        </p:nvSpPr>
        <p:spPr>
          <a:xfrm>
            <a:off x="0" y="728663"/>
            <a:ext cx="9144000" cy="5508625"/>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7. Which </a:t>
            </a:r>
            <a:r>
              <a:rPr lang="en-US" altLang="zh-CN" sz="2400" err="1">
                <a:latin typeface="Arial" panose="020B0604020202020204" pitchFamily="34" charset="0"/>
              </a:rPr>
              <a:t>approach(es</a:t>
            </a:r>
            <a:r>
              <a:rPr lang="en-US" altLang="zh-CN" sz="2400">
                <a:latin typeface="Arial" panose="020B0604020202020204" pitchFamily="34" charset="0"/>
              </a:rPr>
              <a:t>) to user </a:t>
            </a:r>
            <a:r>
              <a:rPr lang="en-US" altLang="zh-CN" sz="2400" b="1">
                <a:latin typeface="Arial" panose="020B0604020202020204" pitchFamily="34" charset="0"/>
              </a:rPr>
              <a:t>task analysis</a:t>
            </a:r>
            <a:r>
              <a:rPr lang="en-US" altLang="zh-CN" sz="2400">
                <a:latin typeface="Arial" panose="020B0604020202020204" pitchFamily="34" charset="0"/>
              </a:rPr>
              <a:t> can be useful in user interface design?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have users indicate their preferences on questionnaires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rely on the </a:t>
            </a:r>
            <a:r>
              <a:rPr lang="en-US" altLang="zh-CN" sz="2400" err="1">
                <a:latin typeface="Arial" panose="020B0604020202020204" pitchFamily="34" charset="0"/>
              </a:rPr>
              <a:t>judgement</a:t>
            </a:r>
            <a:r>
              <a:rPr lang="en-US" altLang="zh-CN" sz="2400">
                <a:latin typeface="Arial" panose="020B0604020202020204" pitchFamily="34" charset="0"/>
              </a:rPr>
              <a:t> of experienced programmers </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study existing computer-based solutions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observe users performing tasks manually</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both c and d</a:t>
            </a: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8. Several usability measures can be collected while observing users interacting with a computer system including  </a:t>
            </a: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rPr>
              <a:t>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 down time for the application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b. number of user errors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c. software reliability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d. time spent looking at help materials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e. both b and d</a:t>
            </a:r>
            <a:endParaRPr lang="en-US" altLang="zh-CN" sz="2400">
              <a:latin typeface="Arial" panose="020B0604020202020204" pitchFamily="34" charset="0"/>
            </a:endParaRPr>
          </a:p>
          <a:p>
            <a:pPr marL="304800" indent="-304800" eaLnBrk="0" hangingPunct="0">
              <a:buNone/>
            </a:pPr>
            <a:r>
              <a:rPr lang="en-US" altLang="zh-CN" sz="1600">
                <a:latin typeface="Arial" panose="020B0604020202020204" pitchFamily="34" charset="0"/>
              </a:rPr>
              <a:t>        </a:t>
            </a:r>
            <a:endParaRPr lang="en-US" altLang="ja-JP" sz="1600">
              <a:latin typeface="Arial" panose="020B0604020202020204" pitchFamily="34" charset="0"/>
            </a:endParaRPr>
          </a:p>
        </p:txBody>
      </p:sp>
      <p:sp>
        <p:nvSpPr>
          <p:cNvPr id="201737" name="Text Box 9"/>
          <p:cNvSpPr txBox="1"/>
          <p:nvPr/>
        </p:nvSpPr>
        <p:spPr>
          <a:xfrm>
            <a:off x="3671888" y="0"/>
            <a:ext cx="4932362" cy="579438"/>
          </a:xfrm>
          <a:prstGeom prst="rect">
            <a:avLst/>
          </a:prstGeom>
          <a:noFill/>
          <a:ln w="9525">
            <a:noFill/>
          </a:ln>
        </p:spPr>
        <p:txBody>
          <a:bodyPr>
            <a:spAutoFit/>
          </a:bodyPr>
          <a:p>
            <a:r>
              <a:rPr lang="en-US" altLang="zh-CN">
                <a:latin typeface="Arial" panose="020B0604020202020204" pitchFamily="34" charset="0"/>
              </a:rPr>
              <a:t>Answer: 7-e 8-e</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89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89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8931" name="Rectangle 4"/>
          <p:cNvSpPr/>
          <p:nvPr/>
        </p:nvSpPr>
        <p:spPr>
          <a:xfrm>
            <a:off x="179388" y="225425"/>
            <a:ext cx="2089150" cy="381000"/>
          </a:xfrm>
          <a:prstGeom prst="rect">
            <a:avLst/>
          </a:prstGeom>
          <a:noFill/>
          <a:ln w="9525">
            <a:noFill/>
          </a:ln>
        </p:spPr>
        <p:txBody>
          <a:bodyPr anchor="ctr" anchorCtr="0"/>
          <a:p>
            <a:r>
              <a:rPr lang="en-US" altLang="ja-JP" sz="2800" b="1">
                <a:latin typeface="Arial" panose="020B0604020202020204" pitchFamily="34" charset="0"/>
              </a:rPr>
              <a:t>Exercise</a:t>
            </a:r>
            <a:r>
              <a:rPr lang="en-US" altLang="zh-CN" sz="2800" b="1">
                <a:latin typeface="Arial" panose="020B0604020202020204" pitchFamily="34" charset="0"/>
              </a:rPr>
              <a:t> </a:t>
            </a:r>
            <a:endParaRPr lang="en-US" altLang="ja-JP" sz="2800" b="1">
              <a:latin typeface="Arial" panose="020B0604020202020204" pitchFamily="34" charset="0"/>
            </a:endParaRPr>
          </a:p>
        </p:txBody>
      </p:sp>
      <p:pic>
        <p:nvPicPr>
          <p:cNvPr id="508932"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893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8934" name="Text Box 71"/>
          <p:cNvSpPr txBox="1"/>
          <p:nvPr/>
        </p:nvSpPr>
        <p:spPr>
          <a:xfrm>
            <a:off x="0" y="944563"/>
            <a:ext cx="9144000" cy="4838700"/>
          </a:xfrm>
          <a:prstGeom prst="rect">
            <a:avLst/>
          </a:prstGeom>
          <a:noFill/>
          <a:ln w="9525">
            <a:noFill/>
          </a:ln>
        </p:spPr>
        <p:txBody>
          <a:bodyPr>
            <a:spAutoFit/>
          </a:bodyPr>
          <a:p>
            <a:pPr marL="609600" indent="-609600" eaLnBrk="0" hangingPunct="0"/>
            <a:r>
              <a:rPr lang="en-US" altLang="zh-CN" sz="2400">
                <a:latin typeface="Arial" panose="020B0604020202020204" pitchFamily="34" charset="0"/>
              </a:rPr>
              <a:t>9.It is sometimes possible that the interface designer is constrained by environmental factors that mitigate against ease of use for many users. </a:t>
            </a:r>
            <a:endParaRPr lang="en-US" altLang="ja-JP" sz="2400">
              <a:latin typeface="Arial" panose="020B0604020202020204" pitchFamily="34" charset="0"/>
            </a:endParaRPr>
          </a:p>
          <a:p>
            <a:pPr marL="1066800" lvl="1" indent="-609600" eaLnBrk="0" hangingPunct="0">
              <a:buFontTx/>
            </a:pPr>
            <a:r>
              <a:rPr lang="en-US" altLang="zh-CN" sz="2400">
                <a:latin typeface="Arial" panose="020B0604020202020204" pitchFamily="34" charset="0"/>
              </a:rPr>
              <a:t>a. True        </a:t>
            </a:r>
            <a:endParaRPr lang="en-US" altLang="zh-CN" sz="2400">
              <a:latin typeface="Arial" panose="020B0604020202020204" pitchFamily="34" charset="0"/>
            </a:endParaRPr>
          </a:p>
          <a:p>
            <a:pPr marL="1066800" lvl="1" indent="-609600" eaLnBrk="0" hangingPunct="0">
              <a:buFontTx/>
            </a:pPr>
            <a:r>
              <a:rPr lang="en-US" altLang="zh-CN" sz="2400">
                <a:latin typeface="Arial" panose="020B0604020202020204" pitchFamily="34" charset="0"/>
              </a:rPr>
              <a:t>b. False</a:t>
            </a:r>
            <a:endParaRPr lang="en-US" altLang="zh-CN" sz="2400">
              <a:latin typeface="Arial" panose="020B0604020202020204" pitchFamily="34" charset="0"/>
            </a:endParaRPr>
          </a:p>
          <a:p>
            <a:pPr marL="1066800" lvl="1" indent="-609600" eaLnBrk="0" hangingPunct="0">
              <a:buFontTx/>
            </a:pP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10. </a:t>
            </a:r>
            <a:r>
              <a:rPr lang="en-US" altLang="ja-JP" sz="2400">
                <a:latin typeface="Arial" panose="020B0604020202020204" pitchFamily="34" charset="0"/>
              </a:rPr>
              <a:t>Which model depicts the image of a system that an end user creates in his or her head</a:t>
            </a:r>
            <a:r>
              <a:rPr lang="en-US" altLang="zh-CN" sz="2400">
                <a:latin typeface="Arial" panose="020B0604020202020204" pitchFamily="34" charset="0"/>
              </a:rPr>
              <a:t>?</a:t>
            </a:r>
            <a:endParaRPr lang="en-US" altLang="ja-JP" sz="2400">
              <a:latin typeface="Arial" panose="020B0604020202020204" pitchFamily="34" charset="0"/>
            </a:endParaRPr>
          </a:p>
          <a:p>
            <a:pPr marL="1066800" lvl="1" indent="-609600" eaLnBrk="0" hangingPunct="0">
              <a:buFontTx/>
            </a:pPr>
            <a:r>
              <a:rPr lang="en-US" altLang="zh-CN" sz="2400">
                <a:latin typeface="Arial" panose="020B0604020202020204" pitchFamily="34" charset="0"/>
              </a:rPr>
              <a:t>a. design model </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b. user model </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c. </a:t>
            </a:r>
            <a:r>
              <a:rPr lang="en-US" altLang="ja-JP" sz="2400">
                <a:latin typeface="Arial" panose="020B0604020202020204" pitchFamily="34" charset="0"/>
              </a:rPr>
              <a:t>system model</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d. </a:t>
            </a:r>
            <a:r>
              <a:rPr lang="en-US" altLang="ja-JP" sz="2400">
                <a:latin typeface="Arial" panose="020B0604020202020204" pitchFamily="34" charset="0"/>
              </a:rPr>
              <a:t>system perception</a:t>
            </a:r>
            <a:r>
              <a:rPr lang="en-US" altLang="zh-CN" sz="2400">
                <a:latin typeface="Arial" panose="020B0604020202020204" pitchFamily="34" charset="0"/>
              </a:rPr>
              <a:t>                                                                                      </a:t>
            </a:r>
            <a:endParaRPr lang="en-US" altLang="ja-JP" sz="2400">
              <a:latin typeface="Arial" panose="020B0604020202020204" pitchFamily="34" charset="0"/>
            </a:endParaRPr>
          </a:p>
          <a:p>
            <a:pPr marL="609600" indent="-609600" eaLnBrk="0" hangingPunct="0"/>
            <a:endParaRPr lang="en-US" altLang="zh-CN" sz="2400">
              <a:latin typeface="Arial" panose="020B0604020202020204" pitchFamily="34" charset="0"/>
            </a:endParaRPr>
          </a:p>
        </p:txBody>
      </p:sp>
      <p:sp>
        <p:nvSpPr>
          <p:cNvPr id="201737" name="Text Box 9"/>
          <p:cNvSpPr txBox="1"/>
          <p:nvPr/>
        </p:nvSpPr>
        <p:spPr>
          <a:xfrm>
            <a:off x="3384550" y="0"/>
            <a:ext cx="5543550" cy="579438"/>
          </a:xfrm>
          <a:prstGeom prst="rect">
            <a:avLst/>
          </a:prstGeom>
          <a:noFill/>
          <a:ln w="9525">
            <a:noFill/>
          </a:ln>
        </p:spPr>
        <p:txBody>
          <a:bodyPr>
            <a:spAutoFit/>
          </a:bodyPr>
          <a:p>
            <a:r>
              <a:rPr lang="en-US" altLang="zh-CN">
                <a:latin typeface="Arial" panose="020B0604020202020204" pitchFamily="34" charset="0"/>
              </a:rPr>
              <a:t>Answer: 9-a 10-d</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099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09955" name="Rectangle 4"/>
          <p:cNvSpPr/>
          <p:nvPr/>
        </p:nvSpPr>
        <p:spPr>
          <a:xfrm>
            <a:off x="179388" y="225425"/>
            <a:ext cx="2089150" cy="381000"/>
          </a:xfrm>
          <a:prstGeom prst="rect">
            <a:avLst/>
          </a:prstGeom>
          <a:noFill/>
          <a:ln w="9525">
            <a:noFill/>
          </a:ln>
        </p:spPr>
        <p:txBody>
          <a:bodyPr anchor="ctr" anchorCtr="0"/>
          <a:p>
            <a:r>
              <a:rPr lang="en-US" altLang="ja-JP" sz="2800" b="1">
                <a:latin typeface="Arial" panose="020B0604020202020204" pitchFamily="34" charset="0"/>
              </a:rPr>
              <a:t>Exercise</a:t>
            </a:r>
            <a:r>
              <a:rPr lang="en-US" altLang="zh-CN" sz="2800" b="1">
                <a:latin typeface="Arial" panose="020B0604020202020204" pitchFamily="34" charset="0"/>
              </a:rPr>
              <a:t> </a:t>
            </a:r>
            <a:endParaRPr lang="en-US" altLang="ja-JP" sz="2800" b="1">
              <a:latin typeface="Arial" panose="020B0604020202020204" pitchFamily="34" charset="0"/>
            </a:endParaRPr>
          </a:p>
        </p:txBody>
      </p:sp>
      <p:pic>
        <p:nvPicPr>
          <p:cNvPr id="509956"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0995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09958" name="Text Box 71"/>
          <p:cNvSpPr txBox="1"/>
          <p:nvPr/>
        </p:nvSpPr>
        <p:spPr>
          <a:xfrm>
            <a:off x="0" y="765175"/>
            <a:ext cx="9144000" cy="4597400"/>
          </a:xfrm>
          <a:prstGeom prst="rect">
            <a:avLst/>
          </a:prstGeom>
          <a:noFill/>
          <a:ln w="9525">
            <a:noFill/>
          </a:ln>
        </p:spPr>
        <p:txBody>
          <a:bodyPr>
            <a:spAutoFit/>
          </a:bodyPr>
          <a:p>
            <a:pPr marL="609600" indent="-609600" eaLnBrk="0" hangingPunct="0"/>
            <a:r>
              <a:rPr lang="en-US" altLang="zh-CN" sz="2400">
                <a:latin typeface="Arial" panose="020B0604020202020204" pitchFamily="34" charset="0"/>
              </a:rPr>
              <a:t>11.</a:t>
            </a:r>
            <a:r>
              <a:rPr lang="en-US" altLang="ja-JP" sz="2400">
                <a:latin typeface="Arial" panose="020B0604020202020204" pitchFamily="34" charset="0"/>
              </a:rPr>
              <a:t>If past interactive models have created certain user expectations it is not generally good to make </a:t>
            </a:r>
            <a:r>
              <a:rPr lang="en-US" altLang="zh-CN" sz="2400">
                <a:latin typeface="Arial" panose="020B0604020202020204" pitchFamily="34" charset="0"/>
              </a:rPr>
              <a:t>  </a:t>
            </a:r>
            <a:r>
              <a:rPr lang="en-US" altLang="ja-JP" sz="2400">
                <a:latin typeface="Arial" panose="020B0604020202020204" pitchFamily="34" charset="0"/>
              </a:rPr>
              <a:t>changes to the model.</a:t>
            </a:r>
            <a:r>
              <a:rPr lang="en-US" altLang="zh-CN" sz="2400">
                <a:latin typeface="Arial" panose="020B0604020202020204" pitchFamily="34" charset="0"/>
              </a:rPr>
              <a:t> </a:t>
            </a:r>
            <a:endParaRPr lang="en-US" altLang="ja-JP" sz="2400">
              <a:latin typeface="Arial" panose="020B0604020202020204" pitchFamily="34" charset="0"/>
            </a:endParaRPr>
          </a:p>
          <a:p>
            <a:pPr marL="1066800" lvl="1" indent="-609600" eaLnBrk="0" hangingPunct="0">
              <a:buFontTx/>
            </a:pPr>
            <a:r>
              <a:rPr lang="en-US" altLang="zh-CN" sz="2400">
                <a:latin typeface="Arial" panose="020B0604020202020204" pitchFamily="34" charset="0"/>
              </a:rPr>
              <a:t>     a. True     b. False</a:t>
            </a:r>
            <a:endParaRPr lang="en-US" altLang="ja-JP" sz="2400">
              <a:latin typeface="Arial" panose="020B0604020202020204" pitchFamily="34" charset="0"/>
            </a:endParaRPr>
          </a:p>
          <a:p>
            <a:pPr marL="609600" indent="-609600" eaLnBrk="0" hangingPunct="0"/>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12. Several common design issues surface for almost every user interface including</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a. adaptive user profiles    b. error handling resolution of graphics</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c. displays system             d. response time </a:t>
            </a:r>
            <a:endParaRPr lang="en-US" altLang="zh-CN" sz="2400">
              <a:latin typeface="Arial" panose="020B0604020202020204" pitchFamily="34" charset="0"/>
            </a:endParaRPr>
          </a:p>
          <a:p>
            <a:pPr marL="609600" indent="-609600" eaLnBrk="0" hangingPunct="0"/>
            <a:r>
              <a:rPr lang="en-US" altLang="zh-CN" sz="2400">
                <a:latin typeface="Arial" panose="020B0604020202020204" pitchFamily="34" charset="0"/>
              </a:rPr>
              <a:t>  e. both b and d</a:t>
            </a:r>
            <a:endParaRPr lang="en-US" altLang="zh-CN" sz="2400">
              <a:latin typeface="Arial" panose="020B0604020202020204" pitchFamily="34" charset="0"/>
            </a:endParaRPr>
          </a:p>
          <a:p>
            <a:pPr marL="609600" indent="-609600" eaLnBrk="0" hangingPunct="0"/>
            <a:r>
              <a:rPr lang="en-US" altLang="zh-CN" sz="1600">
                <a:latin typeface="Arial" panose="020B0604020202020204" pitchFamily="34" charset="0"/>
              </a:rPr>
              <a:t>                                                                                              </a:t>
            </a:r>
            <a:endParaRPr lang="en-US" altLang="zh-CN" sz="1600">
              <a:latin typeface="Arial" panose="020B0604020202020204" pitchFamily="34" charset="0"/>
            </a:endParaRPr>
          </a:p>
          <a:p>
            <a:pPr marL="609600" indent="-609600" eaLnBrk="0" hangingPunct="0"/>
            <a:endParaRPr lang="en-US" altLang="zh-CN" sz="2400">
              <a:latin typeface="Arial" panose="020B0604020202020204" pitchFamily="34" charset="0"/>
            </a:endParaRPr>
          </a:p>
          <a:p>
            <a:pPr marL="609600" indent="-609600" eaLnBrk="0" hangingPunct="0"/>
            <a:r>
              <a:rPr lang="en-US" altLang="zh-CN" sz="1600">
                <a:latin typeface="Arial" panose="020B0604020202020204" pitchFamily="34" charset="0"/>
              </a:rPr>
              <a:t> </a:t>
            </a:r>
            <a:endParaRPr lang="en-US" altLang="ja-JP" sz="1600">
              <a:latin typeface="Arial" panose="020B0604020202020204" pitchFamily="34" charset="0"/>
            </a:endParaRPr>
          </a:p>
        </p:txBody>
      </p:sp>
      <p:sp>
        <p:nvSpPr>
          <p:cNvPr id="201737" name="Text Box 9"/>
          <p:cNvSpPr txBox="1"/>
          <p:nvPr/>
        </p:nvSpPr>
        <p:spPr>
          <a:xfrm>
            <a:off x="3384550" y="0"/>
            <a:ext cx="5543550" cy="584200"/>
          </a:xfrm>
          <a:prstGeom prst="rect">
            <a:avLst/>
          </a:prstGeom>
          <a:noFill/>
          <a:ln w="9525">
            <a:noFill/>
          </a:ln>
        </p:spPr>
        <p:txBody>
          <a:bodyPr>
            <a:spAutoFit/>
          </a:bodyPr>
          <a:p>
            <a:r>
              <a:rPr lang="en-US" altLang="zh-CN">
                <a:latin typeface="Arial" panose="020B0604020202020204" pitchFamily="34" charset="0"/>
              </a:rPr>
              <a:t>Answer: 11-a 12-e </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37"/>
                                        </p:tgtEl>
                                        <p:attrNameLst>
                                          <p:attrName>style.visibility</p:attrName>
                                        </p:attrNameLst>
                                      </p:cBhvr>
                                      <p:to>
                                        <p:strVal val="visible"/>
                                      </p:to>
                                    </p:set>
                                    <p:animEffect transition="in" filter="blinds(horizontal)">
                                      <p:cBhvr>
                                        <p:cTn id="7" dur="500"/>
                                        <p:tgtEl>
                                          <p:spTgt spid="201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7"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097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51097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10979" name="Rectangle 4"/>
          <p:cNvSpPr/>
          <p:nvPr/>
        </p:nvSpPr>
        <p:spPr>
          <a:xfrm>
            <a:off x="179388" y="225425"/>
            <a:ext cx="6121400" cy="381000"/>
          </a:xfrm>
          <a:prstGeom prst="rect">
            <a:avLst/>
          </a:prstGeom>
          <a:noFill/>
          <a:ln w="9525">
            <a:noFill/>
          </a:ln>
        </p:spPr>
        <p:txBody>
          <a:bodyPr anchor="ctr" anchorCtr="0"/>
          <a:p>
            <a:r>
              <a:rPr lang="en-US" altLang="zh-CN" sz="2800" b="1">
                <a:latin typeface="Arial" panose="020B0604020202020204" pitchFamily="34" charset="0"/>
              </a:rPr>
              <a:t>homework  </a:t>
            </a:r>
            <a:r>
              <a:rPr lang="zh-CN" altLang="en-US" b="1" dirty="0">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2023-10-26</a:t>
            </a:r>
            <a:r>
              <a:rPr lang="zh-CN" altLang="en-US" b="1" dirty="0">
                <a:latin typeface="Arial" panose="020B0604020202020204" pitchFamily="34" charset="0"/>
                <a:ea typeface="宋体" panose="02010600030101010101" pitchFamily="2" charset="-122"/>
              </a:rPr>
              <a:t>）</a:t>
            </a:r>
            <a:endParaRPr lang="ja-JP" altLang="en-US" b="1" dirty="0">
              <a:latin typeface="Arial" panose="020B0604020202020204" pitchFamily="34" charset="0"/>
              <a:ea typeface="宋体" panose="02010600030101010101" pitchFamily="2" charset="-122"/>
            </a:endParaRPr>
          </a:p>
        </p:txBody>
      </p:sp>
      <p:pic>
        <p:nvPicPr>
          <p:cNvPr id="510980"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510981"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510982" name="Text Box 71"/>
          <p:cNvSpPr txBox="1"/>
          <p:nvPr/>
        </p:nvSpPr>
        <p:spPr>
          <a:xfrm>
            <a:off x="287338" y="728663"/>
            <a:ext cx="8497887" cy="3046095"/>
          </a:xfrm>
          <a:prstGeom prst="rect">
            <a:avLst/>
          </a:prstGeom>
          <a:noFill/>
          <a:ln w="9525">
            <a:noFill/>
          </a:ln>
        </p:spPr>
        <p:txBody>
          <a:bodyPr>
            <a:spAutoFit/>
          </a:bodyPr>
          <a:p>
            <a:pPr marL="609600" indent="-609600" eaLnBrk="0" hangingPunct="0"/>
            <a:endParaRPr lang="en-US" altLang="ja-JP" sz="1600">
              <a:latin typeface="Arial" panose="020B0604020202020204" pitchFamily="34" charset="0"/>
            </a:endParaRPr>
          </a:p>
          <a:p>
            <a:pPr marL="609600" indent="-609600" eaLnBrk="0" hangingPunct="0"/>
            <a:r>
              <a:rPr lang="en-US" altLang="zh-CN" sz="1600">
                <a:latin typeface="Arial" panose="020B0604020202020204" pitchFamily="34" charset="0"/>
              </a:rPr>
              <a:t>1. List three principles that should be applied when building any user interface.</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2.What framework activities are completed when following an evolutionary (or spiral) user interface development process? </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3.List four things you need to do in user experience analysis.</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a:p>
            <a:pPr marL="609600" indent="-609600" eaLnBrk="0" hangingPunct="0"/>
            <a:r>
              <a:rPr lang="en-US" altLang="zh-CN" sz="1600">
                <a:latin typeface="Arial" panose="020B0604020202020204" pitchFamily="34" charset="0"/>
              </a:rPr>
              <a:t>4.What elements of a user interface design can be evaluated before a prototype is built?</a:t>
            </a:r>
            <a:endParaRPr lang="en-US" altLang="zh-CN" sz="1600">
              <a:latin typeface="Arial" panose="020B0604020202020204" pitchFamily="34" charset="0"/>
            </a:endParaRPr>
          </a:p>
          <a:p>
            <a:pPr marL="609600" indent="-609600" eaLnBrk="0" hangingPunct="0"/>
            <a:endParaRPr lang="en-US" altLang="zh-CN" sz="1600">
              <a:sym typeface="+mn-ea"/>
            </a:endParaRPr>
          </a:p>
          <a:p>
            <a:pPr marL="609600" indent="-609600" eaLnBrk="0" hangingPunct="0"/>
            <a:r>
              <a:rPr lang="en-US" altLang="zh-CN" sz="1600">
                <a:sym typeface="+mn-ea"/>
              </a:rPr>
              <a:t>5. List four interface design issues present in the development of most user interfaces. </a:t>
            </a:r>
            <a:endParaRPr lang="en-US" altLang="zh-CN" sz="1600">
              <a:latin typeface="Arial" panose="020B0604020202020204" pitchFamily="34" charset="0"/>
            </a:endParaRPr>
          </a:p>
          <a:p>
            <a:pPr marL="609600" indent="-609600" eaLnBrk="0" hangingPunct="0"/>
            <a:endParaRPr lang="en-US" altLang="zh-CN" sz="1600">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55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65539" name="Rectangle 6"/>
          <p:cNvSpPr>
            <a:spLocks noRot="1"/>
          </p:cNvSpPr>
          <p:nvPr/>
        </p:nvSpPr>
        <p:spPr>
          <a:xfrm>
            <a:off x="0" y="152400"/>
            <a:ext cx="5402263" cy="538163"/>
          </a:xfrm>
          <a:prstGeom prst="rect">
            <a:avLst/>
          </a:prstGeom>
          <a:noFill/>
          <a:ln w="12700">
            <a:noFill/>
          </a:ln>
        </p:spPr>
        <p:txBody>
          <a:bodyPr wrap="none" lIns="63500" tIns="25400" rIns="63500" bIns="25400">
            <a:spAutoFit/>
          </a:bodyPr>
          <a:p>
            <a:pPr eaLnBrk="0" hangingPunct="0"/>
            <a:r>
              <a:rPr lang="en-US" altLang="ja-JP" b="1">
                <a:latin typeface="Arial" panose="020B0604020202020204" pitchFamily="34" charset="0"/>
              </a:rPr>
              <a:t>Sizing Modules: Two Views</a:t>
            </a:r>
            <a:endParaRPr lang="en-US" altLang="ja-JP" b="1">
              <a:latin typeface="Arial" panose="020B0604020202020204" pitchFamily="34" charset="0"/>
            </a:endParaRPr>
          </a:p>
        </p:txBody>
      </p:sp>
      <p:pic>
        <p:nvPicPr>
          <p:cNvPr id="65540" name="Picture 7"/>
          <p:cNvPicPr/>
          <p:nvPr/>
        </p:nvPicPr>
        <p:blipFill>
          <a:blip r:embed="rId1"/>
          <a:stretch>
            <a:fillRect/>
          </a:stretch>
        </p:blipFill>
        <p:spPr>
          <a:xfrm>
            <a:off x="1258888" y="1557338"/>
            <a:ext cx="6667500" cy="3505200"/>
          </a:xfrm>
          <a:prstGeom prst="rect">
            <a:avLst/>
          </a:prstGeom>
          <a:noFill/>
          <a:ln w="12700">
            <a:noFill/>
          </a:ln>
        </p:spPr>
      </p:pic>
      <p:sp>
        <p:nvSpPr>
          <p:cNvPr id="65541" name="文本框 34822"/>
          <p:cNvSpPr txBox="1"/>
          <p:nvPr/>
        </p:nvSpPr>
        <p:spPr>
          <a:xfrm>
            <a:off x="1924050" y="5148263"/>
            <a:ext cx="3906838" cy="579437"/>
          </a:xfrm>
          <a:prstGeom prst="rect">
            <a:avLst/>
          </a:prstGeom>
          <a:noFill/>
          <a:ln w="9525">
            <a:noFill/>
          </a:ln>
        </p:spPr>
        <p:txBody>
          <a:bodyPr wrap="none">
            <a:spAutoFit/>
          </a:bodyPr>
          <a:p>
            <a:pPr eaLnBrk="0" hangingPunct="0"/>
            <a:r>
              <a:rPr lang="en-US" altLang="zh-CN">
                <a:latin typeface="Arial" panose="020B0604020202020204" pitchFamily="34" charset="0"/>
              </a:rPr>
              <a:t>Cohesion &amp; coupling</a:t>
            </a:r>
            <a:endParaRPr lang="en-US" altLang="zh-CN">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758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67587" name="Rectangle 6"/>
          <p:cNvSpPr>
            <a:spLocks noRot="1"/>
          </p:cNvSpPr>
          <p:nvPr/>
        </p:nvSpPr>
        <p:spPr>
          <a:xfrm>
            <a:off x="0" y="188913"/>
            <a:ext cx="7847013" cy="544512"/>
          </a:xfrm>
          <a:prstGeom prst="rect">
            <a:avLst/>
          </a:prstGeom>
          <a:noFill/>
          <a:ln w="12700">
            <a:noFill/>
          </a:ln>
        </p:spPr>
        <p:txBody>
          <a:bodyPr lIns="63500" tIns="25400" rIns="63500" bIns="25400">
            <a:spAutoFit/>
          </a:bodyPr>
          <a:p>
            <a:pPr eaLnBrk="0" hangingPunct="0"/>
            <a:r>
              <a:rPr lang="en-US" altLang="ja-JP" b="1">
                <a:latin typeface="Arial" panose="020B0604020202020204" pitchFamily="34" charset="0"/>
              </a:rPr>
              <a:t>Modularity: Trade-offs</a:t>
            </a:r>
            <a:r>
              <a:rPr lang="zh-CN" altLang="en-US" b="1" dirty="0">
                <a:latin typeface="Arial" panose="020B0604020202020204" pitchFamily="34" charset="0"/>
              </a:rPr>
              <a:t>（权衡 ）</a:t>
            </a:r>
            <a:endParaRPr lang="en-US" altLang="ja-JP" b="1">
              <a:latin typeface="Arial" panose="020B0604020202020204" pitchFamily="34" charset="0"/>
            </a:endParaRPr>
          </a:p>
        </p:txBody>
      </p:sp>
      <p:grpSp>
        <p:nvGrpSpPr>
          <p:cNvPr id="67588" name="Group 73"/>
          <p:cNvGrpSpPr/>
          <p:nvPr/>
        </p:nvGrpSpPr>
        <p:grpSpPr>
          <a:xfrm>
            <a:off x="1357313" y="1100138"/>
            <a:ext cx="6489700" cy="4237037"/>
            <a:chOff x="855" y="693"/>
            <a:chExt cx="4088" cy="2669"/>
          </a:xfrm>
        </p:grpSpPr>
        <p:sp>
          <p:nvSpPr>
            <p:cNvPr id="456711" name="Rectangle 7"/>
            <p:cNvSpPr>
              <a:spLocks noChangeArrowheads="1"/>
            </p:cNvSpPr>
            <p:nvPr/>
          </p:nvSpPr>
          <p:spPr bwMode="auto">
            <a:xfrm>
              <a:off x="943" y="693"/>
              <a:ext cx="3092" cy="24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000" b="1" i="1" u="none" strike="noStrike" kern="1200" cap="none" spc="0" normalizeH="0" baseline="0" noProof="0" dirty="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What is the "right" number of modules </a:t>
              </a:r>
              <a:endParaRPr kumimoji="0" lang="en-US" altLang="ja-JP" sz="2000" b="1" i="1" u="none" strike="noStrike" kern="1200" cap="none" spc="0" normalizeH="0" baseline="0" noProof="0" dirty="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56712" name="Rectangle 8"/>
            <p:cNvSpPr>
              <a:spLocks noChangeArrowheads="1"/>
            </p:cNvSpPr>
            <p:nvPr/>
          </p:nvSpPr>
          <p:spPr bwMode="auto">
            <a:xfrm>
              <a:off x="943" y="871"/>
              <a:ext cx="2461" cy="24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000" b="1" i="1"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for a specific software design?</a:t>
              </a:r>
              <a:endParaRPr kumimoji="0" lang="en-US" altLang="ja-JP" sz="2000" b="1" i="1"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56713" name="Rectangle 9"/>
            <p:cNvSpPr>
              <a:spLocks noChangeArrowheads="1"/>
            </p:cNvSpPr>
            <p:nvPr/>
          </p:nvSpPr>
          <p:spPr bwMode="auto">
            <a:xfrm>
              <a:off x="999" y="2998"/>
              <a:ext cx="1074" cy="3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optimal number</a:t>
              </a:r>
              <a:endPar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6714" name="Rectangle 10"/>
            <p:cNvSpPr>
              <a:spLocks noChangeArrowheads="1"/>
            </p:cNvSpPr>
            <p:nvPr/>
          </p:nvSpPr>
          <p:spPr bwMode="auto">
            <a:xfrm>
              <a:off x="1031" y="3133"/>
              <a:ext cx="903" cy="21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   </a:t>
              </a:r>
              <a:r>
                <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of modules</a:t>
              </a:r>
              <a:endPar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67593" name="Rectangle 11"/>
            <p:cNvSpPr/>
            <p:nvPr/>
          </p:nvSpPr>
          <p:spPr>
            <a:xfrm>
              <a:off x="1752" y="1585"/>
              <a:ext cx="176" cy="1321"/>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4" name="Rectangle 12"/>
            <p:cNvSpPr/>
            <p:nvPr/>
          </p:nvSpPr>
          <p:spPr>
            <a:xfrm>
              <a:off x="1744" y="1578"/>
              <a:ext cx="192" cy="1335"/>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5" name="Rectangle 13"/>
            <p:cNvSpPr/>
            <p:nvPr/>
          </p:nvSpPr>
          <p:spPr>
            <a:xfrm>
              <a:off x="1752" y="2929"/>
              <a:ext cx="176" cy="69"/>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6" name="Rectangle 14"/>
            <p:cNvSpPr/>
            <p:nvPr/>
          </p:nvSpPr>
          <p:spPr>
            <a:xfrm>
              <a:off x="1744" y="2922"/>
              <a:ext cx="192" cy="8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7" name="Rectangle 15"/>
            <p:cNvSpPr/>
            <p:nvPr/>
          </p:nvSpPr>
          <p:spPr>
            <a:xfrm>
              <a:off x="1952" y="2879"/>
              <a:ext cx="176" cy="119"/>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8" name="Rectangle 16"/>
            <p:cNvSpPr/>
            <p:nvPr/>
          </p:nvSpPr>
          <p:spPr>
            <a:xfrm>
              <a:off x="1944" y="2872"/>
              <a:ext cx="192" cy="13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599" name="Rectangle 17"/>
            <p:cNvSpPr/>
            <p:nvPr/>
          </p:nvSpPr>
          <p:spPr>
            <a:xfrm>
              <a:off x="1952" y="1713"/>
              <a:ext cx="176" cy="1143"/>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0" name="Rectangle 18"/>
            <p:cNvSpPr/>
            <p:nvPr/>
          </p:nvSpPr>
          <p:spPr>
            <a:xfrm>
              <a:off x="1944" y="1706"/>
              <a:ext cx="192" cy="1157"/>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1" name="Rectangle 19"/>
            <p:cNvSpPr/>
            <p:nvPr/>
          </p:nvSpPr>
          <p:spPr>
            <a:xfrm>
              <a:off x="2152" y="2815"/>
              <a:ext cx="176" cy="183"/>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2" name="Rectangle 20"/>
            <p:cNvSpPr/>
            <p:nvPr/>
          </p:nvSpPr>
          <p:spPr>
            <a:xfrm>
              <a:off x="2144" y="2808"/>
              <a:ext cx="192" cy="197"/>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3" name="Rectangle 21"/>
            <p:cNvSpPr/>
            <p:nvPr/>
          </p:nvSpPr>
          <p:spPr>
            <a:xfrm>
              <a:off x="2152" y="1820"/>
              <a:ext cx="176" cy="972"/>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4" name="Rectangle 22"/>
            <p:cNvSpPr/>
            <p:nvPr/>
          </p:nvSpPr>
          <p:spPr>
            <a:xfrm>
              <a:off x="2144" y="1812"/>
              <a:ext cx="192" cy="987"/>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5" name="Rectangle 23"/>
            <p:cNvSpPr/>
            <p:nvPr/>
          </p:nvSpPr>
          <p:spPr>
            <a:xfrm>
              <a:off x="2352" y="2751"/>
              <a:ext cx="168" cy="247"/>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6" name="Rectangle 24"/>
            <p:cNvSpPr/>
            <p:nvPr/>
          </p:nvSpPr>
          <p:spPr>
            <a:xfrm>
              <a:off x="2344" y="2744"/>
              <a:ext cx="184" cy="261"/>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7" name="Rectangle 25"/>
            <p:cNvSpPr/>
            <p:nvPr/>
          </p:nvSpPr>
          <p:spPr>
            <a:xfrm>
              <a:off x="2352" y="1919"/>
              <a:ext cx="168" cy="809"/>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8" name="Rectangle 26"/>
            <p:cNvSpPr/>
            <p:nvPr/>
          </p:nvSpPr>
          <p:spPr>
            <a:xfrm>
              <a:off x="2344" y="1912"/>
              <a:ext cx="184" cy="82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09" name="Rectangle 27"/>
            <p:cNvSpPr/>
            <p:nvPr/>
          </p:nvSpPr>
          <p:spPr>
            <a:xfrm>
              <a:off x="2544" y="2687"/>
              <a:ext cx="176" cy="311"/>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0" name="Rectangle 28"/>
            <p:cNvSpPr/>
            <p:nvPr/>
          </p:nvSpPr>
          <p:spPr>
            <a:xfrm>
              <a:off x="2536" y="2680"/>
              <a:ext cx="192" cy="325"/>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1" name="Rectangle 29"/>
            <p:cNvSpPr/>
            <p:nvPr/>
          </p:nvSpPr>
          <p:spPr>
            <a:xfrm>
              <a:off x="2544" y="1997"/>
              <a:ext cx="176" cy="667"/>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2" name="Rectangle 30"/>
            <p:cNvSpPr/>
            <p:nvPr/>
          </p:nvSpPr>
          <p:spPr>
            <a:xfrm>
              <a:off x="2536" y="1990"/>
              <a:ext cx="192" cy="681"/>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3" name="Rectangle 31"/>
            <p:cNvSpPr/>
            <p:nvPr/>
          </p:nvSpPr>
          <p:spPr>
            <a:xfrm>
              <a:off x="2744" y="2609"/>
              <a:ext cx="176" cy="389"/>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4" name="Rectangle 32"/>
            <p:cNvSpPr/>
            <p:nvPr/>
          </p:nvSpPr>
          <p:spPr>
            <a:xfrm>
              <a:off x="2736" y="2602"/>
              <a:ext cx="192" cy="40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5" name="Rectangle 33"/>
            <p:cNvSpPr/>
            <p:nvPr/>
          </p:nvSpPr>
          <p:spPr>
            <a:xfrm>
              <a:off x="2744" y="2097"/>
              <a:ext cx="176" cy="482"/>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6" name="Rectangle 34"/>
            <p:cNvSpPr/>
            <p:nvPr/>
          </p:nvSpPr>
          <p:spPr>
            <a:xfrm>
              <a:off x="2736" y="2090"/>
              <a:ext cx="192" cy="496"/>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7" name="Rectangle 35"/>
            <p:cNvSpPr/>
            <p:nvPr/>
          </p:nvSpPr>
          <p:spPr>
            <a:xfrm>
              <a:off x="2944" y="2609"/>
              <a:ext cx="176" cy="389"/>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8" name="Rectangle 36"/>
            <p:cNvSpPr/>
            <p:nvPr/>
          </p:nvSpPr>
          <p:spPr>
            <a:xfrm>
              <a:off x="2936" y="2602"/>
              <a:ext cx="192" cy="40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19" name="Rectangle 37"/>
            <p:cNvSpPr/>
            <p:nvPr/>
          </p:nvSpPr>
          <p:spPr>
            <a:xfrm>
              <a:off x="2944" y="2097"/>
              <a:ext cx="176" cy="482"/>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0" name="Rectangle 38"/>
            <p:cNvSpPr/>
            <p:nvPr/>
          </p:nvSpPr>
          <p:spPr>
            <a:xfrm>
              <a:off x="2936" y="2090"/>
              <a:ext cx="192" cy="496"/>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1" name="Rectangle 39"/>
            <p:cNvSpPr/>
            <p:nvPr/>
          </p:nvSpPr>
          <p:spPr>
            <a:xfrm>
              <a:off x="3144" y="2495"/>
              <a:ext cx="168" cy="503"/>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2" name="Rectangle 40"/>
            <p:cNvSpPr/>
            <p:nvPr/>
          </p:nvSpPr>
          <p:spPr>
            <a:xfrm>
              <a:off x="3136" y="2488"/>
              <a:ext cx="184" cy="517"/>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3" name="Rectangle 41"/>
            <p:cNvSpPr/>
            <p:nvPr/>
          </p:nvSpPr>
          <p:spPr>
            <a:xfrm>
              <a:off x="3144" y="1997"/>
              <a:ext cx="168" cy="475"/>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4" name="Rectangle 42"/>
            <p:cNvSpPr/>
            <p:nvPr/>
          </p:nvSpPr>
          <p:spPr>
            <a:xfrm>
              <a:off x="3136" y="1990"/>
              <a:ext cx="184" cy="48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5" name="Rectangle 43"/>
            <p:cNvSpPr/>
            <p:nvPr/>
          </p:nvSpPr>
          <p:spPr>
            <a:xfrm>
              <a:off x="3336" y="2381"/>
              <a:ext cx="176" cy="617"/>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6" name="Rectangle 44"/>
            <p:cNvSpPr/>
            <p:nvPr/>
          </p:nvSpPr>
          <p:spPr>
            <a:xfrm>
              <a:off x="3328" y="2374"/>
              <a:ext cx="192" cy="631"/>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7" name="Rectangle 45"/>
            <p:cNvSpPr/>
            <p:nvPr/>
          </p:nvSpPr>
          <p:spPr>
            <a:xfrm>
              <a:off x="3336" y="1919"/>
              <a:ext cx="176" cy="453"/>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8" name="Rectangle 46"/>
            <p:cNvSpPr/>
            <p:nvPr/>
          </p:nvSpPr>
          <p:spPr>
            <a:xfrm>
              <a:off x="3328" y="1912"/>
              <a:ext cx="192" cy="468"/>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29" name="Rectangle 47"/>
            <p:cNvSpPr/>
            <p:nvPr/>
          </p:nvSpPr>
          <p:spPr>
            <a:xfrm>
              <a:off x="3536" y="2303"/>
              <a:ext cx="176" cy="695"/>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0" name="Rectangle 48"/>
            <p:cNvSpPr/>
            <p:nvPr/>
          </p:nvSpPr>
          <p:spPr>
            <a:xfrm>
              <a:off x="3528" y="2296"/>
              <a:ext cx="192" cy="70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1" name="Rectangle 49"/>
            <p:cNvSpPr/>
            <p:nvPr/>
          </p:nvSpPr>
          <p:spPr>
            <a:xfrm>
              <a:off x="3536" y="1820"/>
              <a:ext cx="176" cy="460"/>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2" name="Rectangle 50"/>
            <p:cNvSpPr/>
            <p:nvPr/>
          </p:nvSpPr>
          <p:spPr>
            <a:xfrm>
              <a:off x="3528" y="1812"/>
              <a:ext cx="192" cy="475"/>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3" name="Rectangle 51"/>
            <p:cNvSpPr/>
            <p:nvPr/>
          </p:nvSpPr>
          <p:spPr>
            <a:xfrm>
              <a:off x="3736" y="2175"/>
              <a:ext cx="176" cy="823"/>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4" name="Rectangle 52"/>
            <p:cNvSpPr/>
            <p:nvPr/>
          </p:nvSpPr>
          <p:spPr>
            <a:xfrm>
              <a:off x="3728" y="2168"/>
              <a:ext cx="192" cy="837"/>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5" name="Rectangle 53"/>
            <p:cNvSpPr/>
            <p:nvPr/>
          </p:nvSpPr>
          <p:spPr>
            <a:xfrm>
              <a:off x="3736" y="1713"/>
              <a:ext cx="176" cy="439"/>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6" name="Rectangle 54"/>
            <p:cNvSpPr/>
            <p:nvPr/>
          </p:nvSpPr>
          <p:spPr>
            <a:xfrm>
              <a:off x="3728" y="1706"/>
              <a:ext cx="192" cy="453"/>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7" name="Rectangle 55"/>
            <p:cNvSpPr/>
            <p:nvPr/>
          </p:nvSpPr>
          <p:spPr>
            <a:xfrm>
              <a:off x="3936" y="1585"/>
              <a:ext cx="168" cy="339"/>
            </a:xfrm>
            <a:prstGeom prst="rect">
              <a:avLst/>
            </a:prstGeom>
            <a:solidFill>
              <a:schemeClr val="accent2"/>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8" name="Rectangle 56"/>
            <p:cNvSpPr/>
            <p:nvPr/>
          </p:nvSpPr>
          <p:spPr>
            <a:xfrm>
              <a:off x="3928" y="1578"/>
              <a:ext cx="184" cy="354"/>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39" name="Rectangle 57"/>
            <p:cNvSpPr/>
            <p:nvPr/>
          </p:nvSpPr>
          <p:spPr>
            <a:xfrm>
              <a:off x="3936" y="1948"/>
              <a:ext cx="168" cy="1050"/>
            </a:xfrm>
            <a:prstGeom prst="rect">
              <a:avLst/>
            </a:prstGeom>
            <a:solidFill>
              <a:srgbClr val="F7668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7640" name="Rectangle 58"/>
            <p:cNvSpPr/>
            <p:nvPr/>
          </p:nvSpPr>
          <p:spPr>
            <a:xfrm>
              <a:off x="3928" y="1940"/>
              <a:ext cx="184" cy="1065"/>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456763" name="Rectangle 59"/>
            <p:cNvSpPr>
              <a:spLocks noChangeArrowheads="1"/>
            </p:cNvSpPr>
            <p:nvPr/>
          </p:nvSpPr>
          <p:spPr bwMode="auto">
            <a:xfrm>
              <a:off x="855" y="1526"/>
              <a:ext cx="747" cy="3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cost of</a:t>
              </a:r>
              <a:endPar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6764" name="Rectangle 60"/>
            <p:cNvSpPr>
              <a:spLocks noChangeArrowheads="1"/>
            </p:cNvSpPr>
            <p:nvPr/>
          </p:nvSpPr>
          <p:spPr bwMode="auto">
            <a:xfrm>
              <a:off x="855" y="1654"/>
              <a:ext cx="783" cy="3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software</a:t>
              </a:r>
              <a:endPar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6765" name="Rectangle 61"/>
            <p:cNvSpPr>
              <a:spLocks noChangeArrowheads="1"/>
            </p:cNvSpPr>
            <p:nvPr/>
          </p:nvSpPr>
          <p:spPr bwMode="auto">
            <a:xfrm>
              <a:off x="3471" y="3054"/>
              <a:ext cx="1302" cy="21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number of modules</a:t>
              </a:r>
              <a:endPar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grpSp>
          <p:nvGrpSpPr>
            <p:cNvPr id="67644" name="Group 62"/>
            <p:cNvGrpSpPr/>
            <p:nvPr/>
          </p:nvGrpSpPr>
          <p:grpSpPr>
            <a:xfrm>
              <a:off x="1744" y="2971"/>
              <a:ext cx="2945" cy="72"/>
              <a:chOff x="1744" y="2971"/>
              <a:chExt cx="2945" cy="72"/>
            </a:xfrm>
          </p:grpSpPr>
          <p:sp>
            <p:nvSpPr>
              <p:cNvPr id="67645" name="Freeform 63"/>
              <p:cNvSpPr/>
              <p:nvPr/>
            </p:nvSpPr>
            <p:spPr>
              <a:xfrm>
                <a:off x="4512" y="2971"/>
                <a:ext cx="177" cy="72"/>
              </a:xfrm>
              <a:custGeom>
                <a:avLst/>
                <a:gdLst/>
                <a:ahLst/>
                <a:cxnLst>
                  <a:cxn ang="0">
                    <a:pos x="176" y="39"/>
                  </a:cxn>
                  <a:cxn ang="0">
                    <a:pos x="0" y="71"/>
                  </a:cxn>
                  <a:cxn ang="0">
                    <a:pos x="0" y="39"/>
                  </a:cxn>
                  <a:cxn ang="0">
                    <a:pos x="0" y="0"/>
                  </a:cxn>
                  <a:cxn ang="0">
                    <a:pos x="176" y="39"/>
                  </a:cxn>
                </a:cxnLst>
                <a:pathLst>
                  <a:path w="177" h="72">
                    <a:moveTo>
                      <a:pt x="176" y="39"/>
                    </a:moveTo>
                    <a:lnTo>
                      <a:pt x="0" y="71"/>
                    </a:lnTo>
                    <a:lnTo>
                      <a:pt x="0" y="39"/>
                    </a:lnTo>
                    <a:lnTo>
                      <a:pt x="0" y="0"/>
                    </a:lnTo>
                    <a:lnTo>
                      <a:pt x="176" y="39"/>
                    </a:lnTo>
                  </a:path>
                </a:pathLst>
              </a:custGeom>
              <a:solidFill>
                <a:srgbClr val="000000"/>
              </a:solidFill>
              <a:ln w="25400" cap="rnd" cmpd="sng">
                <a:solidFill>
                  <a:schemeClr val="tx1"/>
                </a:solidFill>
                <a:prstDash val="solid"/>
                <a:round/>
                <a:headEnd type="none" w="med" len="med"/>
                <a:tailEnd type="none" w="med" len="med"/>
              </a:ln>
            </p:spPr>
            <p:txBody>
              <a:bodyPr/>
              <a:p>
                <a:endParaRPr lang="zh-CN" altLang="en-US"/>
              </a:p>
            </p:txBody>
          </p:sp>
          <p:sp>
            <p:nvSpPr>
              <p:cNvPr id="67646" name="Line 64"/>
              <p:cNvSpPr/>
              <p:nvPr/>
            </p:nvSpPr>
            <p:spPr>
              <a:xfrm>
                <a:off x="1744" y="3013"/>
                <a:ext cx="2760" cy="0"/>
              </a:xfrm>
              <a:prstGeom prst="line">
                <a:avLst/>
              </a:prstGeom>
              <a:ln w="50800" cap="flat" cmpd="sng">
                <a:solidFill>
                  <a:schemeClr val="tx1"/>
                </a:solidFill>
                <a:prstDash val="solid"/>
                <a:headEnd type="none" w="med" len="med"/>
                <a:tailEnd type="none" w="med" len="med"/>
              </a:ln>
            </p:spPr>
          </p:sp>
        </p:grpSp>
        <p:grpSp>
          <p:nvGrpSpPr>
            <p:cNvPr id="67647" name="Group 65"/>
            <p:cNvGrpSpPr/>
            <p:nvPr/>
          </p:nvGrpSpPr>
          <p:grpSpPr>
            <a:xfrm>
              <a:off x="1696" y="1250"/>
              <a:ext cx="81" cy="1756"/>
              <a:chOff x="1696" y="1250"/>
              <a:chExt cx="81" cy="1756"/>
            </a:xfrm>
          </p:grpSpPr>
          <p:sp>
            <p:nvSpPr>
              <p:cNvPr id="67648" name="Freeform 66"/>
              <p:cNvSpPr/>
              <p:nvPr/>
            </p:nvSpPr>
            <p:spPr>
              <a:xfrm>
                <a:off x="1696" y="1250"/>
                <a:ext cx="81" cy="157"/>
              </a:xfrm>
              <a:custGeom>
                <a:avLst/>
                <a:gdLst/>
                <a:ahLst/>
                <a:cxnLst>
                  <a:cxn ang="0">
                    <a:pos x="44" y="0"/>
                  </a:cxn>
                  <a:cxn ang="0">
                    <a:pos x="80" y="156"/>
                  </a:cxn>
                  <a:cxn ang="0">
                    <a:pos x="44" y="156"/>
                  </a:cxn>
                  <a:cxn ang="0">
                    <a:pos x="0" y="156"/>
                  </a:cxn>
                  <a:cxn ang="0">
                    <a:pos x="44" y="0"/>
                  </a:cxn>
                </a:cxnLst>
                <a:pathLst>
                  <a:path w="81" h="157">
                    <a:moveTo>
                      <a:pt x="44" y="0"/>
                    </a:moveTo>
                    <a:lnTo>
                      <a:pt x="80" y="156"/>
                    </a:lnTo>
                    <a:lnTo>
                      <a:pt x="44" y="156"/>
                    </a:lnTo>
                    <a:lnTo>
                      <a:pt x="0" y="156"/>
                    </a:lnTo>
                    <a:lnTo>
                      <a:pt x="44" y="0"/>
                    </a:lnTo>
                  </a:path>
                </a:pathLst>
              </a:custGeom>
              <a:solidFill>
                <a:srgbClr val="000000"/>
              </a:solidFill>
              <a:ln w="25400" cap="rnd" cmpd="sng">
                <a:solidFill>
                  <a:schemeClr val="tx1"/>
                </a:solidFill>
                <a:prstDash val="solid"/>
                <a:round/>
                <a:headEnd type="none" w="med" len="med"/>
                <a:tailEnd type="none" w="med" len="med"/>
              </a:ln>
            </p:spPr>
            <p:txBody>
              <a:bodyPr/>
              <a:p>
                <a:endParaRPr lang="zh-CN" altLang="en-US"/>
              </a:p>
            </p:txBody>
          </p:sp>
          <p:sp>
            <p:nvSpPr>
              <p:cNvPr id="67649" name="Line 67"/>
              <p:cNvSpPr/>
              <p:nvPr/>
            </p:nvSpPr>
            <p:spPr>
              <a:xfrm flipV="1">
                <a:off x="1744" y="1399"/>
                <a:ext cx="0" cy="1607"/>
              </a:xfrm>
              <a:prstGeom prst="line">
                <a:avLst/>
              </a:prstGeom>
              <a:ln w="50800" cap="flat" cmpd="sng">
                <a:solidFill>
                  <a:schemeClr val="tx1"/>
                </a:solidFill>
                <a:prstDash val="solid"/>
                <a:headEnd type="none" w="med" len="med"/>
                <a:tailEnd type="none" w="med" len="med"/>
              </a:ln>
            </p:spPr>
          </p:sp>
        </p:grpSp>
        <p:sp>
          <p:nvSpPr>
            <p:cNvPr id="456772" name="Rectangle 68"/>
            <p:cNvSpPr>
              <a:spLocks noChangeArrowheads="1"/>
            </p:cNvSpPr>
            <p:nvPr/>
          </p:nvSpPr>
          <p:spPr bwMode="auto">
            <a:xfrm>
              <a:off x="4168" y="1942"/>
              <a:ext cx="775" cy="40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ctr" defTabSz="914400" rtl="0" eaLnBrk="0" fontAlgn="base" latinLnBrk="0" hangingPunct="0">
                <a:lnSpc>
                  <a:spcPct val="75000"/>
                </a:lnSpc>
                <a:spcBef>
                  <a:spcPct val="0"/>
                </a:spcBef>
                <a:spcAft>
                  <a:spcPct val="0"/>
                </a:spcAft>
                <a:buClrTx/>
                <a:buSzTx/>
                <a:buFontTx/>
                <a:buNone/>
                <a:defRPr/>
              </a:pPr>
              <a:r>
                <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module</a:t>
              </a:r>
              <a:endPar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a:p>
              <a:pPr marL="0" marR="0" lvl="0" indent="0" algn="ctr" defTabSz="914400" rtl="0" eaLnBrk="0" fontAlgn="base" latinLnBrk="0" hangingPunct="0">
                <a:lnSpc>
                  <a:spcPct val="75000"/>
                </a:lnSpc>
                <a:spcBef>
                  <a:spcPct val="0"/>
                </a:spcBef>
                <a:spcAft>
                  <a:spcPct val="0"/>
                </a:spcAft>
                <a:buClrTx/>
                <a:buSzTx/>
                <a:buFontTx/>
                <a:buNone/>
                <a:defRPr/>
              </a:pPr>
              <a:r>
                <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integration</a:t>
              </a:r>
              <a:endPar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a:p>
              <a:pPr marL="0" marR="0" lvl="0" indent="0" algn="ctr" defTabSz="914400" rtl="0" eaLnBrk="0" fontAlgn="base" latinLnBrk="0" hangingPunct="0">
                <a:lnSpc>
                  <a:spcPct val="75000"/>
                </a:lnSpc>
                <a:spcBef>
                  <a:spcPct val="0"/>
                </a:spcBef>
                <a:spcAft>
                  <a:spcPct val="0"/>
                </a:spcAft>
                <a:buClrTx/>
                <a:buSzTx/>
                <a:buFontTx/>
                <a:buNone/>
                <a:defRPr/>
              </a:pPr>
              <a:r>
                <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cost</a:t>
              </a:r>
              <a:endParaRPr kumimoji="0" lang="en-US" altLang="ja-JP" sz="16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56773" name="Rectangle 69"/>
            <p:cNvSpPr>
              <a:spLocks noChangeArrowheads="1"/>
            </p:cNvSpPr>
            <p:nvPr/>
          </p:nvSpPr>
          <p:spPr bwMode="auto">
            <a:xfrm>
              <a:off x="2327" y="1248"/>
              <a:ext cx="1729" cy="3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module development cost </a:t>
              </a:r>
              <a:endParaRPr kumimoji="0" lang="en-US" altLang="ja-JP" sz="16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6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67652" name="Line 70"/>
            <p:cNvSpPr/>
            <p:nvPr/>
          </p:nvSpPr>
          <p:spPr>
            <a:xfrm>
              <a:off x="3304" y="1492"/>
              <a:ext cx="328" cy="482"/>
            </a:xfrm>
            <a:prstGeom prst="line">
              <a:avLst/>
            </a:prstGeom>
            <a:ln w="25400" cap="flat" cmpd="sng">
              <a:solidFill>
                <a:schemeClr val="tx1"/>
              </a:solidFill>
              <a:prstDash val="solid"/>
              <a:headEnd type="none" w="med" len="med"/>
              <a:tailEnd type="none" w="med" len="med"/>
            </a:ln>
          </p:spPr>
        </p:sp>
        <p:sp>
          <p:nvSpPr>
            <p:cNvPr id="67653" name="Line 71"/>
            <p:cNvSpPr/>
            <p:nvPr/>
          </p:nvSpPr>
          <p:spPr>
            <a:xfrm flipH="1">
              <a:off x="3656" y="2239"/>
              <a:ext cx="576" cy="283"/>
            </a:xfrm>
            <a:prstGeom prst="line">
              <a:avLst/>
            </a:prstGeom>
            <a:ln w="25400" cap="flat" cmpd="sng">
              <a:solidFill>
                <a:schemeClr val="tx1"/>
              </a:solidFill>
              <a:prstDash val="solid"/>
              <a:headEnd type="none" w="med" len="med"/>
              <a:tailEnd type="none" w="med" len="med"/>
            </a:ln>
            <a:effectLst>
              <a:outerShdw dist="107763" dir="2699999" algn="ctr" rotWithShape="0">
                <a:schemeClr val="bg2"/>
              </a:outerShdw>
            </a:effectLst>
          </p:spPr>
        </p:sp>
        <p:sp>
          <p:nvSpPr>
            <p:cNvPr id="67654" name="Arc 72"/>
            <p:cNvSpPr/>
            <p:nvPr/>
          </p:nvSpPr>
          <p:spPr>
            <a:xfrm>
              <a:off x="2136" y="3085"/>
              <a:ext cx="752" cy="206"/>
            </a:xfrm>
            <a:custGeom>
              <a:avLst/>
              <a:gdLst/>
              <a:ahLst/>
              <a:cxnLst>
                <a:cxn ang="0">
                  <a:pos x="0" y="0"/>
                </a:cxn>
                <a:cxn ang="0">
                  <a:pos x="0" y="0"/>
                </a:cxn>
                <a:cxn ang="0">
                  <a:pos x="0" y="0"/>
                </a:cxn>
              </a:cxnLst>
              <a:pathLst>
                <a:path w="21600" h="21705" fill="none">
                  <a:moveTo>
                    <a:pt x="21599" y="-1"/>
                  </a:moveTo>
                  <a:cubicBezTo>
                    <a:pt x="21599" y="34"/>
                    <a:pt x="21600" y="69"/>
                    <a:pt x="21600" y="105"/>
                  </a:cubicBezTo>
                  <a:cubicBezTo>
                    <a:pt x="21600" y="12034"/>
                    <a:pt x="11929" y="21704"/>
                    <a:pt x="0" y="21705"/>
                  </a:cubicBezTo>
                </a:path>
                <a:path w="21600" h="21705" stroke="0">
                  <a:moveTo>
                    <a:pt x="21599" y="-1"/>
                  </a:moveTo>
                  <a:cubicBezTo>
                    <a:pt x="21599" y="34"/>
                    <a:pt x="21600" y="69"/>
                    <a:pt x="21600" y="105"/>
                  </a:cubicBezTo>
                  <a:cubicBezTo>
                    <a:pt x="21600" y="12034"/>
                    <a:pt x="11929" y="21704"/>
                    <a:pt x="0" y="21705"/>
                  </a:cubicBezTo>
                  <a:lnTo>
                    <a:pt x="0" y="105"/>
                  </a:lnTo>
                  <a:lnTo>
                    <a:pt x="21599" y="-1"/>
                  </a:lnTo>
                  <a:close/>
                </a:path>
              </a:pathLst>
            </a:custGeom>
            <a:noFill/>
            <a:ln w="25400" cap="rnd" cmpd="sng">
              <a:solidFill>
                <a:schemeClr val="tx1"/>
              </a:solidFill>
              <a:prstDash val="solid"/>
              <a:round/>
              <a:headEnd type="triangle" w="med" len="med"/>
              <a:tailEnd type="none" w="med" len="med"/>
            </a:ln>
          </p:spPr>
          <p:txBody>
            <a:bodyPr/>
            <a:p>
              <a:endParaRPr lang="zh-CN" altLang="en-US"/>
            </a:p>
          </p:txBody>
        </p:sp>
      </p:grpSp>
      <p:sp>
        <p:nvSpPr>
          <p:cNvPr id="67655" name="TextBox 1"/>
          <p:cNvSpPr txBox="1"/>
          <p:nvPr/>
        </p:nvSpPr>
        <p:spPr>
          <a:xfrm>
            <a:off x="1357313" y="5697538"/>
            <a:ext cx="6127750" cy="460375"/>
          </a:xfrm>
          <a:prstGeom prst="rect">
            <a:avLst/>
          </a:prstGeom>
          <a:noFill/>
          <a:ln w="9525">
            <a:noFill/>
          </a:ln>
        </p:spPr>
        <p:txBody>
          <a:bodyPr wrap="none">
            <a:spAutoFit/>
          </a:bodyPr>
          <a:p>
            <a:pPr eaLnBrk="0" hangingPunct="0"/>
            <a:r>
              <a:rPr lang="zh-CN" altLang="en-US" sz="2400" b="1" dirty="0">
                <a:latin typeface="Arial" panose="020B0604020202020204" pitchFamily="34" charset="0"/>
              </a:rPr>
              <a:t>参看</a:t>
            </a:r>
            <a:r>
              <a:rPr lang="en-US" altLang="zh-CN" sz="2400" b="1">
                <a:latin typeface="Arial" panose="020B0604020202020204" pitchFamily="34" charset="0"/>
              </a:rPr>
              <a:t>Figure  modularity and software cost</a:t>
            </a:r>
            <a:endParaRPr lang="zh-CN" altLang="en-US" sz="2400" dirty="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44450"/>
            <a:ext cx="8458200" cy="678611"/>
          </a:xfrm>
        </p:spPr>
        <p:txBody>
          <a:bodyPr>
            <a:noAutofit/>
          </a:bodyPr>
          <a:lstStyle/>
          <a:p>
            <a:r>
              <a:rPr lang="en-US" noProof="0" dirty="0"/>
              <a:t>Modularity and Software Cost</a:t>
            </a:r>
            <a:endParaRPr lang="en-US" noProof="0" dirty="0"/>
          </a:p>
        </p:txBody>
      </p:sp>
      <p:pic>
        <p:nvPicPr>
          <p:cNvPr id="11" name="Picture 10" descr="A graph plots cost of effort versus number of modules with three curves labeled: total software cost, cost to integrate, and cost per modul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1330" y="1264011"/>
            <a:ext cx="6321340" cy="4882884"/>
          </a:xfrm>
          <a:prstGeom prst="rect">
            <a:avLst/>
          </a:prstGeom>
        </p:spPr>
      </p:pic>
      <p:sp>
        <p:nvSpPr>
          <p:cNvPr id="6" name="Text Placeholder 5"/>
          <p:cNvSpPr>
            <a:spLocks noGrp="1"/>
          </p:cNvSpPr>
          <p:nvPr>
            <p:ph type="body" sz="quarter" idx="12"/>
          </p:nvPr>
        </p:nvSpPr>
        <p:spPr>
          <a:xfrm>
            <a:off x="3369347" y="6283842"/>
            <a:ext cx="2935760" cy="269358"/>
          </a:xfrm>
        </p:spPr>
        <p:txBody>
          <a:bodyPr/>
          <a:lstStyle/>
          <a:p>
            <a:r>
              <a:rPr lang="en-US" sz="1200" dirty="0">
                <a:solidFill>
                  <a:schemeClr val="tx1"/>
                </a:solidFill>
                <a:hlinkClick r:id="rId2" action="ppaction://hlinksldjump"/>
              </a:rPr>
              <a:t>Access the text alternative for slide images.</a:t>
            </a:r>
            <a:endParaRPr lang="en-US" sz="120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6963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69635" name="Rectangle 72"/>
          <p:cNvSpPr>
            <a:spLocks noRot="1"/>
          </p:cNvSpPr>
          <p:nvPr/>
        </p:nvSpPr>
        <p:spPr>
          <a:xfrm>
            <a:off x="0" y="188913"/>
            <a:ext cx="7092950" cy="339725"/>
          </a:xfrm>
          <a:prstGeom prst="rect">
            <a:avLst/>
          </a:prstGeom>
          <a:noFill/>
          <a:ln w="12700">
            <a:noFill/>
          </a:ln>
        </p:spPr>
        <p:txBody>
          <a:bodyPr lIns="90487" tIns="44450" rIns="90487" bIns="44450" anchor="ctr" anchorCtr="0"/>
          <a:p>
            <a:pPr eaLnBrk="0" hangingPunct="0"/>
            <a:r>
              <a:rPr lang="en-US" altLang="zh-CN" b="1">
                <a:latin typeface="Arial" panose="020B0604020202020204" pitchFamily="34" charset="0"/>
              </a:rPr>
              <a:t>9.3.6 </a:t>
            </a:r>
            <a:r>
              <a:rPr lang="en-US" altLang="ja-JP" b="1">
                <a:latin typeface="Arial" panose="020B0604020202020204" pitchFamily="34" charset="0"/>
              </a:rPr>
              <a:t>Information Hiding</a:t>
            </a:r>
            <a:endParaRPr lang="en-US" altLang="ja-JP" b="1">
              <a:latin typeface="Arial" panose="020B0604020202020204" pitchFamily="34" charset="0"/>
            </a:endParaRPr>
          </a:p>
        </p:txBody>
      </p:sp>
      <p:grpSp>
        <p:nvGrpSpPr>
          <p:cNvPr id="69636" name="Group 106"/>
          <p:cNvGrpSpPr/>
          <p:nvPr/>
        </p:nvGrpSpPr>
        <p:grpSpPr>
          <a:xfrm>
            <a:off x="1368425" y="1520825"/>
            <a:ext cx="6819900" cy="3740150"/>
            <a:chOff x="872" y="957"/>
            <a:chExt cx="4296" cy="2356"/>
          </a:xfrm>
        </p:grpSpPr>
        <p:sp>
          <p:nvSpPr>
            <p:cNvPr id="69637" name="Rectangle 73"/>
            <p:cNvSpPr/>
            <p:nvPr/>
          </p:nvSpPr>
          <p:spPr>
            <a:xfrm>
              <a:off x="2144" y="1237"/>
              <a:ext cx="1576" cy="1807"/>
            </a:xfrm>
            <a:prstGeom prst="rect">
              <a:avLst/>
            </a:prstGeom>
            <a:solidFill>
              <a:srgbClr val="FFFFFF"/>
            </a:solidFill>
            <a:ln w="25400">
              <a:noFill/>
            </a:ln>
          </p:spPr>
          <p:txBody>
            <a:bodyPr wrap="none" anchor="ctr" anchorCtr="0"/>
            <a:p>
              <a:pPr eaLnBrk="0" hangingPunct="0"/>
              <a:endParaRPr lang="zh-CN" altLang="en-US" dirty="0">
                <a:latin typeface="Arial" panose="020B0604020202020204" pitchFamily="34" charset="0"/>
              </a:endParaRPr>
            </a:p>
          </p:txBody>
        </p:sp>
        <p:sp>
          <p:nvSpPr>
            <p:cNvPr id="69638" name="Rectangle 74"/>
            <p:cNvSpPr/>
            <p:nvPr/>
          </p:nvSpPr>
          <p:spPr>
            <a:xfrm>
              <a:off x="2144" y="1238"/>
              <a:ext cx="1576" cy="1805"/>
            </a:xfrm>
            <a:prstGeom prst="rect">
              <a:avLst/>
            </a:prstGeom>
            <a:solidFill>
              <a:schemeClr val="hlink"/>
            </a:solidFill>
            <a:ln w="25400" cap="flat" cmpd="sng">
              <a:solidFill>
                <a:schemeClr val="tx1"/>
              </a:solidFill>
              <a:prstDash val="solid"/>
              <a:miter/>
              <a:headEnd type="none" w="med" len="med"/>
              <a:tailEnd type="none" w="med" len="med"/>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458827" name="Rectangle 75"/>
            <p:cNvSpPr>
              <a:spLocks noChangeArrowheads="1"/>
            </p:cNvSpPr>
            <p:nvPr/>
          </p:nvSpPr>
          <p:spPr bwMode="auto">
            <a:xfrm>
              <a:off x="2079" y="957"/>
              <a:ext cx="797" cy="28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module</a:t>
              </a:r>
              <a:endPar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69640" name="Freeform 76" descr="10%"/>
            <p:cNvSpPr/>
            <p:nvPr/>
          </p:nvSpPr>
          <p:spPr>
            <a:xfrm>
              <a:off x="2368" y="1899"/>
              <a:ext cx="1161" cy="1032"/>
            </a:xfrm>
            <a:custGeom>
              <a:avLst/>
              <a:gdLst/>
              <a:ahLst/>
              <a:cxnLst>
                <a:cxn ang="0">
                  <a:pos x="350" y="64"/>
                </a:cxn>
                <a:cxn ang="0">
                  <a:pos x="254" y="42"/>
                </a:cxn>
                <a:cxn ang="0">
                  <a:pos x="191" y="42"/>
                </a:cxn>
                <a:cxn ang="0">
                  <a:pos x="167" y="71"/>
                </a:cxn>
                <a:cxn ang="0">
                  <a:pos x="151" y="106"/>
                </a:cxn>
                <a:cxn ang="0">
                  <a:pos x="159" y="155"/>
                </a:cxn>
                <a:cxn ang="0">
                  <a:pos x="143" y="212"/>
                </a:cxn>
                <a:cxn ang="0">
                  <a:pos x="87" y="275"/>
                </a:cxn>
                <a:cxn ang="0">
                  <a:pos x="40" y="332"/>
                </a:cxn>
                <a:cxn ang="0">
                  <a:pos x="8" y="388"/>
                </a:cxn>
                <a:cxn ang="0">
                  <a:pos x="8" y="445"/>
                </a:cxn>
                <a:cxn ang="0">
                  <a:pos x="32" y="494"/>
                </a:cxn>
                <a:cxn ang="0">
                  <a:pos x="24" y="614"/>
                </a:cxn>
                <a:cxn ang="0">
                  <a:pos x="16" y="685"/>
                </a:cxn>
                <a:cxn ang="0">
                  <a:pos x="48" y="770"/>
                </a:cxn>
                <a:cxn ang="0">
                  <a:pos x="103" y="840"/>
                </a:cxn>
                <a:cxn ang="0">
                  <a:pos x="175" y="897"/>
                </a:cxn>
                <a:cxn ang="0">
                  <a:pos x="278" y="918"/>
                </a:cxn>
                <a:cxn ang="0">
                  <a:pos x="381" y="904"/>
                </a:cxn>
                <a:cxn ang="0">
                  <a:pos x="485" y="890"/>
                </a:cxn>
                <a:cxn ang="0">
                  <a:pos x="636" y="911"/>
                </a:cxn>
                <a:cxn ang="0">
                  <a:pos x="755" y="960"/>
                </a:cxn>
                <a:cxn ang="0">
                  <a:pos x="866" y="1010"/>
                </a:cxn>
                <a:cxn ang="0">
                  <a:pos x="953" y="1031"/>
                </a:cxn>
                <a:cxn ang="0">
                  <a:pos x="977" y="1017"/>
                </a:cxn>
                <a:cxn ang="0">
                  <a:pos x="977" y="946"/>
                </a:cxn>
                <a:cxn ang="0">
                  <a:pos x="953" y="904"/>
                </a:cxn>
                <a:cxn ang="0">
                  <a:pos x="961" y="847"/>
                </a:cxn>
                <a:cxn ang="0">
                  <a:pos x="1009" y="777"/>
                </a:cxn>
                <a:cxn ang="0">
                  <a:pos x="1073" y="713"/>
                </a:cxn>
                <a:cxn ang="0">
                  <a:pos x="1144" y="621"/>
                </a:cxn>
                <a:cxn ang="0">
                  <a:pos x="1160" y="558"/>
                </a:cxn>
                <a:cxn ang="0">
                  <a:pos x="1136" y="508"/>
                </a:cxn>
                <a:cxn ang="0">
                  <a:pos x="1025" y="424"/>
                </a:cxn>
                <a:cxn ang="0">
                  <a:pos x="969" y="403"/>
                </a:cxn>
                <a:cxn ang="0">
                  <a:pos x="961" y="346"/>
                </a:cxn>
                <a:cxn ang="0">
                  <a:pos x="1009" y="254"/>
                </a:cxn>
                <a:cxn ang="0">
                  <a:pos x="1057" y="184"/>
                </a:cxn>
                <a:cxn ang="0">
                  <a:pos x="1081" y="113"/>
                </a:cxn>
                <a:cxn ang="0">
                  <a:pos x="1033" y="85"/>
                </a:cxn>
                <a:cxn ang="0">
                  <a:pos x="969" y="85"/>
                </a:cxn>
                <a:cxn ang="0">
                  <a:pos x="898" y="71"/>
                </a:cxn>
                <a:cxn ang="0">
                  <a:pos x="826" y="28"/>
                </a:cxn>
                <a:cxn ang="0">
                  <a:pos x="802" y="7"/>
                </a:cxn>
                <a:cxn ang="0">
                  <a:pos x="763" y="0"/>
                </a:cxn>
                <a:cxn ang="0">
                  <a:pos x="699" y="0"/>
                </a:cxn>
                <a:cxn ang="0">
                  <a:pos x="604" y="21"/>
                </a:cxn>
                <a:cxn ang="0">
                  <a:pos x="508" y="49"/>
                </a:cxn>
                <a:cxn ang="0">
                  <a:pos x="405" y="92"/>
                </a:cxn>
              </a:cxnLst>
              <a:pathLst>
                <a:path w="1161" h="1032">
                  <a:moveTo>
                    <a:pt x="421" y="92"/>
                  </a:moveTo>
                  <a:lnTo>
                    <a:pt x="397" y="85"/>
                  </a:lnTo>
                  <a:lnTo>
                    <a:pt x="350" y="64"/>
                  </a:lnTo>
                  <a:lnTo>
                    <a:pt x="318" y="56"/>
                  </a:lnTo>
                  <a:lnTo>
                    <a:pt x="278" y="42"/>
                  </a:lnTo>
                  <a:lnTo>
                    <a:pt x="254" y="42"/>
                  </a:lnTo>
                  <a:lnTo>
                    <a:pt x="222" y="35"/>
                  </a:lnTo>
                  <a:lnTo>
                    <a:pt x="199" y="42"/>
                  </a:lnTo>
                  <a:lnTo>
                    <a:pt x="191" y="42"/>
                  </a:lnTo>
                  <a:lnTo>
                    <a:pt x="183" y="49"/>
                  </a:lnTo>
                  <a:lnTo>
                    <a:pt x="175" y="56"/>
                  </a:lnTo>
                  <a:lnTo>
                    <a:pt x="167" y="71"/>
                  </a:lnTo>
                  <a:lnTo>
                    <a:pt x="159" y="78"/>
                  </a:lnTo>
                  <a:lnTo>
                    <a:pt x="151" y="92"/>
                  </a:lnTo>
                  <a:lnTo>
                    <a:pt x="151" y="106"/>
                  </a:lnTo>
                  <a:lnTo>
                    <a:pt x="151" y="120"/>
                  </a:lnTo>
                  <a:lnTo>
                    <a:pt x="159" y="141"/>
                  </a:lnTo>
                  <a:lnTo>
                    <a:pt x="159" y="155"/>
                  </a:lnTo>
                  <a:lnTo>
                    <a:pt x="159" y="177"/>
                  </a:lnTo>
                  <a:lnTo>
                    <a:pt x="151" y="191"/>
                  </a:lnTo>
                  <a:lnTo>
                    <a:pt x="143" y="212"/>
                  </a:lnTo>
                  <a:lnTo>
                    <a:pt x="127" y="226"/>
                  </a:lnTo>
                  <a:lnTo>
                    <a:pt x="103" y="254"/>
                  </a:lnTo>
                  <a:lnTo>
                    <a:pt x="87" y="275"/>
                  </a:lnTo>
                  <a:lnTo>
                    <a:pt x="72" y="290"/>
                  </a:lnTo>
                  <a:lnTo>
                    <a:pt x="64" y="297"/>
                  </a:lnTo>
                  <a:lnTo>
                    <a:pt x="40" y="332"/>
                  </a:lnTo>
                  <a:lnTo>
                    <a:pt x="24" y="353"/>
                  </a:lnTo>
                  <a:lnTo>
                    <a:pt x="16" y="367"/>
                  </a:lnTo>
                  <a:lnTo>
                    <a:pt x="8" y="388"/>
                  </a:lnTo>
                  <a:lnTo>
                    <a:pt x="0" y="417"/>
                  </a:lnTo>
                  <a:lnTo>
                    <a:pt x="8" y="431"/>
                  </a:lnTo>
                  <a:lnTo>
                    <a:pt x="8" y="445"/>
                  </a:lnTo>
                  <a:lnTo>
                    <a:pt x="16" y="452"/>
                  </a:lnTo>
                  <a:lnTo>
                    <a:pt x="24" y="466"/>
                  </a:lnTo>
                  <a:lnTo>
                    <a:pt x="32" y="494"/>
                  </a:lnTo>
                  <a:lnTo>
                    <a:pt x="32" y="537"/>
                  </a:lnTo>
                  <a:lnTo>
                    <a:pt x="32" y="586"/>
                  </a:lnTo>
                  <a:lnTo>
                    <a:pt x="24" y="614"/>
                  </a:lnTo>
                  <a:lnTo>
                    <a:pt x="24" y="628"/>
                  </a:lnTo>
                  <a:lnTo>
                    <a:pt x="16" y="657"/>
                  </a:lnTo>
                  <a:lnTo>
                    <a:pt x="16" y="685"/>
                  </a:lnTo>
                  <a:lnTo>
                    <a:pt x="24" y="713"/>
                  </a:lnTo>
                  <a:lnTo>
                    <a:pt x="32" y="741"/>
                  </a:lnTo>
                  <a:lnTo>
                    <a:pt x="48" y="770"/>
                  </a:lnTo>
                  <a:lnTo>
                    <a:pt x="64" y="798"/>
                  </a:lnTo>
                  <a:lnTo>
                    <a:pt x="87" y="826"/>
                  </a:lnTo>
                  <a:lnTo>
                    <a:pt x="103" y="840"/>
                  </a:lnTo>
                  <a:lnTo>
                    <a:pt x="119" y="854"/>
                  </a:lnTo>
                  <a:lnTo>
                    <a:pt x="143" y="876"/>
                  </a:lnTo>
                  <a:lnTo>
                    <a:pt x="175" y="897"/>
                  </a:lnTo>
                  <a:lnTo>
                    <a:pt x="215" y="911"/>
                  </a:lnTo>
                  <a:lnTo>
                    <a:pt x="246" y="918"/>
                  </a:lnTo>
                  <a:lnTo>
                    <a:pt x="278" y="918"/>
                  </a:lnTo>
                  <a:lnTo>
                    <a:pt x="318" y="918"/>
                  </a:lnTo>
                  <a:lnTo>
                    <a:pt x="358" y="911"/>
                  </a:lnTo>
                  <a:lnTo>
                    <a:pt x="381" y="904"/>
                  </a:lnTo>
                  <a:lnTo>
                    <a:pt x="405" y="897"/>
                  </a:lnTo>
                  <a:lnTo>
                    <a:pt x="453" y="890"/>
                  </a:lnTo>
                  <a:lnTo>
                    <a:pt x="485" y="890"/>
                  </a:lnTo>
                  <a:lnTo>
                    <a:pt x="532" y="890"/>
                  </a:lnTo>
                  <a:lnTo>
                    <a:pt x="580" y="897"/>
                  </a:lnTo>
                  <a:lnTo>
                    <a:pt x="636" y="911"/>
                  </a:lnTo>
                  <a:lnTo>
                    <a:pt x="675" y="925"/>
                  </a:lnTo>
                  <a:lnTo>
                    <a:pt x="723" y="946"/>
                  </a:lnTo>
                  <a:lnTo>
                    <a:pt x="755" y="960"/>
                  </a:lnTo>
                  <a:lnTo>
                    <a:pt x="787" y="975"/>
                  </a:lnTo>
                  <a:lnTo>
                    <a:pt x="826" y="996"/>
                  </a:lnTo>
                  <a:lnTo>
                    <a:pt x="866" y="1010"/>
                  </a:lnTo>
                  <a:lnTo>
                    <a:pt x="906" y="1024"/>
                  </a:lnTo>
                  <a:lnTo>
                    <a:pt x="930" y="1031"/>
                  </a:lnTo>
                  <a:lnTo>
                    <a:pt x="953" y="1031"/>
                  </a:lnTo>
                  <a:lnTo>
                    <a:pt x="961" y="1031"/>
                  </a:lnTo>
                  <a:lnTo>
                    <a:pt x="969" y="1024"/>
                  </a:lnTo>
                  <a:lnTo>
                    <a:pt x="977" y="1017"/>
                  </a:lnTo>
                  <a:lnTo>
                    <a:pt x="985" y="1003"/>
                  </a:lnTo>
                  <a:lnTo>
                    <a:pt x="985" y="975"/>
                  </a:lnTo>
                  <a:lnTo>
                    <a:pt x="977" y="946"/>
                  </a:lnTo>
                  <a:lnTo>
                    <a:pt x="969" y="925"/>
                  </a:lnTo>
                  <a:lnTo>
                    <a:pt x="961" y="911"/>
                  </a:lnTo>
                  <a:lnTo>
                    <a:pt x="953" y="904"/>
                  </a:lnTo>
                  <a:lnTo>
                    <a:pt x="953" y="890"/>
                  </a:lnTo>
                  <a:lnTo>
                    <a:pt x="953" y="869"/>
                  </a:lnTo>
                  <a:lnTo>
                    <a:pt x="961" y="847"/>
                  </a:lnTo>
                  <a:lnTo>
                    <a:pt x="969" y="826"/>
                  </a:lnTo>
                  <a:lnTo>
                    <a:pt x="985" y="805"/>
                  </a:lnTo>
                  <a:lnTo>
                    <a:pt x="1009" y="777"/>
                  </a:lnTo>
                  <a:lnTo>
                    <a:pt x="1041" y="741"/>
                  </a:lnTo>
                  <a:lnTo>
                    <a:pt x="1057" y="727"/>
                  </a:lnTo>
                  <a:lnTo>
                    <a:pt x="1073" y="713"/>
                  </a:lnTo>
                  <a:lnTo>
                    <a:pt x="1104" y="678"/>
                  </a:lnTo>
                  <a:lnTo>
                    <a:pt x="1120" y="657"/>
                  </a:lnTo>
                  <a:lnTo>
                    <a:pt x="1144" y="621"/>
                  </a:lnTo>
                  <a:lnTo>
                    <a:pt x="1152" y="593"/>
                  </a:lnTo>
                  <a:lnTo>
                    <a:pt x="1160" y="572"/>
                  </a:lnTo>
                  <a:lnTo>
                    <a:pt x="1160" y="558"/>
                  </a:lnTo>
                  <a:lnTo>
                    <a:pt x="1152" y="537"/>
                  </a:lnTo>
                  <a:lnTo>
                    <a:pt x="1144" y="523"/>
                  </a:lnTo>
                  <a:lnTo>
                    <a:pt x="1136" y="508"/>
                  </a:lnTo>
                  <a:lnTo>
                    <a:pt x="1104" y="466"/>
                  </a:lnTo>
                  <a:lnTo>
                    <a:pt x="1073" y="445"/>
                  </a:lnTo>
                  <a:lnTo>
                    <a:pt x="1025" y="424"/>
                  </a:lnTo>
                  <a:lnTo>
                    <a:pt x="1001" y="417"/>
                  </a:lnTo>
                  <a:lnTo>
                    <a:pt x="993" y="417"/>
                  </a:lnTo>
                  <a:lnTo>
                    <a:pt x="969" y="403"/>
                  </a:lnTo>
                  <a:lnTo>
                    <a:pt x="961" y="388"/>
                  </a:lnTo>
                  <a:lnTo>
                    <a:pt x="961" y="374"/>
                  </a:lnTo>
                  <a:lnTo>
                    <a:pt x="961" y="346"/>
                  </a:lnTo>
                  <a:lnTo>
                    <a:pt x="969" y="325"/>
                  </a:lnTo>
                  <a:lnTo>
                    <a:pt x="985" y="290"/>
                  </a:lnTo>
                  <a:lnTo>
                    <a:pt x="1009" y="254"/>
                  </a:lnTo>
                  <a:lnTo>
                    <a:pt x="1025" y="233"/>
                  </a:lnTo>
                  <a:lnTo>
                    <a:pt x="1041" y="212"/>
                  </a:lnTo>
                  <a:lnTo>
                    <a:pt x="1057" y="184"/>
                  </a:lnTo>
                  <a:lnTo>
                    <a:pt x="1073" y="155"/>
                  </a:lnTo>
                  <a:lnTo>
                    <a:pt x="1081" y="127"/>
                  </a:lnTo>
                  <a:lnTo>
                    <a:pt x="1081" y="113"/>
                  </a:lnTo>
                  <a:lnTo>
                    <a:pt x="1073" y="99"/>
                  </a:lnTo>
                  <a:lnTo>
                    <a:pt x="1049" y="85"/>
                  </a:lnTo>
                  <a:lnTo>
                    <a:pt x="1033" y="85"/>
                  </a:lnTo>
                  <a:lnTo>
                    <a:pt x="1017" y="85"/>
                  </a:lnTo>
                  <a:lnTo>
                    <a:pt x="1001" y="85"/>
                  </a:lnTo>
                  <a:lnTo>
                    <a:pt x="969" y="85"/>
                  </a:lnTo>
                  <a:lnTo>
                    <a:pt x="945" y="85"/>
                  </a:lnTo>
                  <a:lnTo>
                    <a:pt x="922" y="78"/>
                  </a:lnTo>
                  <a:lnTo>
                    <a:pt x="898" y="71"/>
                  </a:lnTo>
                  <a:lnTo>
                    <a:pt x="866" y="56"/>
                  </a:lnTo>
                  <a:lnTo>
                    <a:pt x="842" y="42"/>
                  </a:lnTo>
                  <a:lnTo>
                    <a:pt x="826" y="28"/>
                  </a:lnTo>
                  <a:lnTo>
                    <a:pt x="818" y="21"/>
                  </a:lnTo>
                  <a:lnTo>
                    <a:pt x="810" y="14"/>
                  </a:lnTo>
                  <a:lnTo>
                    <a:pt x="802" y="7"/>
                  </a:lnTo>
                  <a:lnTo>
                    <a:pt x="795" y="7"/>
                  </a:lnTo>
                  <a:lnTo>
                    <a:pt x="771" y="0"/>
                  </a:lnTo>
                  <a:lnTo>
                    <a:pt x="763" y="0"/>
                  </a:lnTo>
                  <a:lnTo>
                    <a:pt x="739" y="0"/>
                  </a:lnTo>
                  <a:lnTo>
                    <a:pt x="715" y="0"/>
                  </a:lnTo>
                  <a:lnTo>
                    <a:pt x="699" y="0"/>
                  </a:lnTo>
                  <a:lnTo>
                    <a:pt x="659" y="7"/>
                  </a:lnTo>
                  <a:lnTo>
                    <a:pt x="636" y="14"/>
                  </a:lnTo>
                  <a:lnTo>
                    <a:pt x="604" y="21"/>
                  </a:lnTo>
                  <a:lnTo>
                    <a:pt x="580" y="28"/>
                  </a:lnTo>
                  <a:lnTo>
                    <a:pt x="540" y="42"/>
                  </a:lnTo>
                  <a:lnTo>
                    <a:pt x="508" y="49"/>
                  </a:lnTo>
                  <a:lnTo>
                    <a:pt x="469" y="64"/>
                  </a:lnTo>
                  <a:lnTo>
                    <a:pt x="421" y="85"/>
                  </a:lnTo>
                  <a:lnTo>
                    <a:pt x="405" y="92"/>
                  </a:lnTo>
                  <a:lnTo>
                    <a:pt x="421" y="92"/>
                  </a:lnTo>
                </a:path>
              </a:pathLst>
            </a:custGeom>
            <a:pattFill prst="pct10">
              <a:fgClr>
                <a:srgbClr val="000000"/>
              </a:fgClr>
              <a:bgClr>
                <a:srgbClr val="FFFFFF"/>
              </a:bgClr>
            </a:pattFill>
            <a:ln w="12700">
              <a:noFill/>
            </a:ln>
          </p:spPr>
          <p:txBody>
            <a:bodyPr/>
            <a:p>
              <a:endParaRPr lang="zh-CN" altLang="en-US"/>
            </a:p>
          </p:txBody>
        </p:sp>
        <p:sp>
          <p:nvSpPr>
            <p:cNvPr id="69641" name="Freeform 77"/>
            <p:cNvSpPr/>
            <p:nvPr/>
          </p:nvSpPr>
          <p:spPr>
            <a:xfrm>
              <a:off x="2368" y="1899"/>
              <a:ext cx="1169" cy="1039"/>
            </a:xfrm>
            <a:custGeom>
              <a:avLst/>
              <a:gdLst/>
              <a:ahLst/>
              <a:cxnLst>
                <a:cxn ang="0">
                  <a:pos x="352" y="64"/>
                </a:cxn>
                <a:cxn ang="0">
                  <a:pos x="256" y="43"/>
                </a:cxn>
                <a:cxn ang="0">
                  <a:pos x="192" y="43"/>
                </a:cxn>
                <a:cxn ang="0">
                  <a:pos x="168" y="71"/>
                </a:cxn>
                <a:cxn ang="0">
                  <a:pos x="152" y="107"/>
                </a:cxn>
                <a:cxn ang="0">
                  <a:pos x="160" y="156"/>
                </a:cxn>
                <a:cxn ang="0">
                  <a:pos x="144" y="213"/>
                </a:cxn>
                <a:cxn ang="0">
                  <a:pos x="88" y="277"/>
                </a:cxn>
                <a:cxn ang="0">
                  <a:pos x="40" y="334"/>
                </a:cxn>
                <a:cxn ang="0">
                  <a:pos x="8" y="391"/>
                </a:cxn>
                <a:cxn ang="0">
                  <a:pos x="8" y="448"/>
                </a:cxn>
                <a:cxn ang="0">
                  <a:pos x="32" y="498"/>
                </a:cxn>
                <a:cxn ang="0">
                  <a:pos x="24" y="619"/>
                </a:cxn>
                <a:cxn ang="0">
                  <a:pos x="16" y="690"/>
                </a:cxn>
                <a:cxn ang="0">
                  <a:pos x="48" y="775"/>
                </a:cxn>
                <a:cxn ang="0">
                  <a:pos x="104" y="846"/>
                </a:cxn>
                <a:cxn ang="0">
                  <a:pos x="176" y="903"/>
                </a:cxn>
                <a:cxn ang="0">
                  <a:pos x="280" y="924"/>
                </a:cxn>
                <a:cxn ang="0">
                  <a:pos x="384" y="910"/>
                </a:cxn>
                <a:cxn ang="0">
                  <a:pos x="488" y="896"/>
                </a:cxn>
                <a:cxn ang="0">
                  <a:pos x="640" y="917"/>
                </a:cxn>
                <a:cxn ang="0">
                  <a:pos x="760" y="967"/>
                </a:cxn>
                <a:cxn ang="0">
                  <a:pos x="872" y="1017"/>
                </a:cxn>
                <a:cxn ang="0">
                  <a:pos x="960" y="1038"/>
                </a:cxn>
                <a:cxn ang="0">
                  <a:pos x="984" y="1024"/>
                </a:cxn>
                <a:cxn ang="0">
                  <a:pos x="984" y="953"/>
                </a:cxn>
                <a:cxn ang="0">
                  <a:pos x="960" y="910"/>
                </a:cxn>
                <a:cxn ang="0">
                  <a:pos x="968" y="853"/>
                </a:cxn>
                <a:cxn ang="0">
                  <a:pos x="1016" y="782"/>
                </a:cxn>
                <a:cxn ang="0">
                  <a:pos x="1080" y="718"/>
                </a:cxn>
                <a:cxn ang="0">
                  <a:pos x="1152" y="626"/>
                </a:cxn>
                <a:cxn ang="0">
                  <a:pos x="1168" y="562"/>
                </a:cxn>
                <a:cxn ang="0">
                  <a:pos x="1144" y="512"/>
                </a:cxn>
                <a:cxn ang="0">
                  <a:pos x="1032" y="427"/>
                </a:cxn>
                <a:cxn ang="0">
                  <a:pos x="976" y="405"/>
                </a:cxn>
                <a:cxn ang="0">
                  <a:pos x="968" y="348"/>
                </a:cxn>
                <a:cxn ang="0">
                  <a:pos x="1016" y="256"/>
                </a:cxn>
                <a:cxn ang="0">
                  <a:pos x="1064" y="185"/>
                </a:cxn>
                <a:cxn ang="0">
                  <a:pos x="1088" y="114"/>
                </a:cxn>
                <a:cxn ang="0">
                  <a:pos x="1040" y="85"/>
                </a:cxn>
                <a:cxn ang="0">
                  <a:pos x="976" y="85"/>
                </a:cxn>
                <a:cxn ang="0">
                  <a:pos x="904" y="71"/>
                </a:cxn>
                <a:cxn ang="0">
                  <a:pos x="832" y="28"/>
                </a:cxn>
                <a:cxn ang="0">
                  <a:pos x="808" y="7"/>
                </a:cxn>
                <a:cxn ang="0">
                  <a:pos x="768" y="0"/>
                </a:cxn>
                <a:cxn ang="0">
                  <a:pos x="704" y="0"/>
                </a:cxn>
                <a:cxn ang="0">
                  <a:pos x="608" y="21"/>
                </a:cxn>
                <a:cxn ang="0">
                  <a:pos x="512" y="50"/>
                </a:cxn>
                <a:cxn ang="0">
                  <a:pos x="408" y="92"/>
                </a:cxn>
              </a:cxnLst>
              <a:pathLst>
                <a:path w="1169" h="1039">
                  <a:moveTo>
                    <a:pt x="424" y="92"/>
                  </a:moveTo>
                  <a:lnTo>
                    <a:pt x="400" y="85"/>
                  </a:lnTo>
                  <a:lnTo>
                    <a:pt x="352" y="64"/>
                  </a:lnTo>
                  <a:lnTo>
                    <a:pt x="320" y="57"/>
                  </a:lnTo>
                  <a:lnTo>
                    <a:pt x="280" y="43"/>
                  </a:lnTo>
                  <a:lnTo>
                    <a:pt x="256" y="43"/>
                  </a:lnTo>
                  <a:lnTo>
                    <a:pt x="224" y="36"/>
                  </a:lnTo>
                  <a:lnTo>
                    <a:pt x="200" y="43"/>
                  </a:lnTo>
                  <a:lnTo>
                    <a:pt x="192" y="43"/>
                  </a:lnTo>
                  <a:lnTo>
                    <a:pt x="184" y="50"/>
                  </a:lnTo>
                  <a:lnTo>
                    <a:pt x="176" y="57"/>
                  </a:lnTo>
                  <a:lnTo>
                    <a:pt x="168" y="71"/>
                  </a:lnTo>
                  <a:lnTo>
                    <a:pt x="160" y="78"/>
                  </a:lnTo>
                  <a:lnTo>
                    <a:pt x="152" y="92"/>
                  </a:lnTo>
                  <a:lnTo>
                    <a:pt x="152" y="107"/>
                  </a:lnTo>
                  <a:lnTo>
                    <a:pt x="152" y="121"/>
                  </a:lnTo>
                  <a:lnTo>
                    <a:pt x="160" y="142"/>
                  </a:lnTo>
                  <a:lnTo>
                    <a:pt x="160" y="156"/>
                  </a:lnTo>
                  <a:lnTo>
                    <a:pt x="160" y="178"/>
                  </a:lnTo>
                  <a:lnTo>
                    <a:pt x="152" y="192"/>
                  </a:lnTo>
                  <a:lnTo>
                    <a:pt x="144" y="213"/>
                  </a:lnTo>
                  <a:lnTo>
                    <a:pt x="128" y="228"/>
                  </a:lnTo>
                  <a:lnTo>
                    <a:pt x="104" y="256"/>
                  </a:lnTo>
                  <a:lnTo>
                    <a:pt x="88" y="277"/>
                  </a:lnTo>
                  <a:lnTo>
                    <a:pt x="72" y="291"/>
                  </a:lnTo>
                  <a:lnTo>
                    <a:pt x="64" y="299"/>
                  </a:lnTo>
                  <a:lnTo>
                    <a:pt x="40" y="334"/>
                  </a:lnTo>
                  <a:lnTo>
                    <a:pt x="24" y="355"/>
                  </a:lnTo>
                  <a:lnTo>
                    <a:pt x="16" y="370"/>
                  </a:lnTo>
                  <a:lnTo>
                    <a:pt x="8" y="391"/>
                  </a:lnTo>
                  <a:lnTo>
                    <a:pt x="0" y="419"/>
                  </a:lnTo>
                  <a:lnTo>
                    <a:pt x="8" y="434"/>
                  </a:lnTo>
                  <a:lnTo>
                    <a:pt x="8" y="448"/>
                  </a:lnTo>
                  <a:lnTo>
                    <a:pt x="16" y="455"/>
                  </a:lnTo>
                  <a:lnTo>
                    <a:pt x="24" y="469"/>
                  </a:lnTo>
                  <a:lnTo>
                    <a:pt x="32" y="498"/>
                  </a:lnTo>
                  <a:lnTo>
                    <a:pt x="32" y="540"/>
                  </a:lnTo>
                  <a:lnTo>
                    <a:pt x="32" y="590"/>
                  </a:lnTo>
                  <a:lnTo>
                    <a:pt x="24" y="619"/>
                  </a:lnTo>
                  <a:lnTo>
                    <a:pt x="24" y="633"/>
                  </a:lnTo>
                  <a:lnTo>
                    <a:pt x="16" y="661"/>
                  </a:lnTo>
                  <a:lnTo>
                    <a:pt x="16" y="690"/>
                  </a:lnTo>
                  <a:lnTo>
                    <a:pt x="24" y="718"/>
                  </a:lnTo>
                  <a:lnTo>
                    <a:pt x="32" y="747"/>
                  </a:lnTo>
                  <a:lnTo>
                    <a:pt x="48" y="775"/>
                  </a:lnTo>
                  <a:lnTo>
                    <a:pt x="64" y="803"/>
                  </a:lnTo>
                  <a:lnTo>
                    <a:pt x="88" y="832"/>
                  </a:lnTo>
                  <a:lnTo>
                    <a:pt x="104" y="846"/>
                  </a:lnTo>
                  <a:lnTo>
                    <a:pt x="120" y="860"/>
                  </a:lnTo>
                  <a:lnTo>
                    <a:pt x="144" y="882"/>
                  </a:lnTo>
                  <a:lnTo>
                    <a:pt x="176" y="903"/>
                  </a:lnTo>
                  <a:lnTo>
                    <a:pt x="216" y="917"/>
                  </a:lnTo>
                  <a:lnTo>
                    <a:pt x="248" y="924"/>
                  </a:lnTo>
                  <a:lnTo>
                    <a:pt x="280" y="924"/>
                  </a:lnTo>
                  <a:lnTo>
                    <a:pt x="320" y="924"/>
                  </a:lnTo>
                  <a:lnTo>
                    <a:pt x="360" y="917"/>
                  </a:lnTo>
                  <a:lnTo>
                    <a:pt x="384" y="910"/>
                  </a:lnTo>
                  <a:lnTo>
                    <a:pt x="408" y="903"/>
                  </a:lnTo>
                  <a:lnTo>
                    <a:pt x="456" y="896"/>
                  </a:lnTo>
                  <a:lnTo>
                    <a:pt x="488" y="896"/>
                  </a:lnTo>
                  <a:lnTo>
                    <a:pt x="536" y="896"/>
                  </a:lnTo>
                  <a:lnTo>
                    <a:pt x="584" y="903"/>
                  </a:lnTo>
                  <a:lnTo>
                    <a:pt x="640" y="917"/>
                  </a:lnTo>
                  <a:lnTo>
                    <a:pt x="680" y="931"/>
                  </a:lnTo>
                  <a:lnTo>
                    <a:pt x="728" y="953"/>
                  </a:lnTo>
                  <a:lnTo>
                    <a:pt x="760" y="967"/>
                  </a:lnTo>
                  <a:lnTo>
                    <a:pt x="792" y="981"/>
                  </a:lnTo>
                  <a:lnTo>
                    <a:pt x="832" y="1002"/>
                  </a:lnTo>
                  <a:lnTo>
                    <a:pt x="872" y="1017"/>
                  </a:lnTo>
                  <a:lnTo>
                    <a:pt x="912" y="1031"/>
                  </a:lnTo>
                  <a:lnTo>
                    <a:pt x="936" y="1038"/>
                  </a:lnTo>
                  <a:lnTo>
                    <a:pt x="960" y="1038"/>
                  </a:lnTo>
                  <a:lnTo>
                    <a:pt x="968" y="1038"/>
                  </a:lnTo>
                  <a:lnTo>
                    <a:pt x="976" y="1031"/>
                  </a:lnTo>
                  <a:lnTo>
                    <a:pt x="984" y="1024"/>
                  </a:lnTo>
                  <a:lnTo>
                    <a:pt x="992" y="1010"/>
                  </a:lnTo>
                  <a:lnTo>
                    <a:pt x="992" y="981"/>
                  </a:lnTo>
                  <a:lnTo>
                    <a:pt x="984" y="953"/>
                  </a:lnTo>
                  <a:lnTo>
                    <a:pt x="976" y="931"/>
                  </a:lnTo>
                  <a:lnTo>
                    <a:pt x="968" y="917"/>
                  </a:lnTo>
                  <a:lnTo>
                    <a:pt x="960" y="910"/>
                  </a:lnTo>
                  <a:lnTo>
                    <a:pt x="960" y="896"/>
                  </a:lnTo>
                  <a:lnTo>
                    <a:pt x="960" y="874"/>
                  </a:lnTo>
                  <a:lnTo>
                    <a:pt x="968" y="853"/>
                  </a:lnTo>
                  <a:lnTo>
                    <a:pt x="976" y="832"/>
                  </a:lnTo>
                  <a:lnTo>
                    <a:pt x="992" y="810"/>
                  </a:lnTo>
                  <a:lnTo>
                    <a:pt x="1016" y="782"/>
                  </a:lnTo>
                  <a:lnTo>
                    <a:pt x="1048" y="747"/>
                  </a:lnTo>
                  <a:lnTo>
                    <a:pt x="1064" y="732"/>
                  </a:lnTo>
                  <a:lnTo>
                    <a:pt x="1080" y="718"/>
                  </a:lnTo>
                  <a:lnTo>
                    <a:pt x="1112" y="683"/>
                  </a:lnTo>
                  <a:lnTo>
                    <a:pt x="1128" y="661"/>
                  </a:lnTo>
                  <a:lnTo>
                    <a:pt x="1152" y="626"/>
                  </a:lnTo>
                  <a:lnTo>
                    <a:pt x="1160" y="597"/>
                  </a:lnTo>
                  <a:lnTo>
                    <a:pt x="1168" y="576"/>
                  </a:lnTo>
                  <a:lnTo>
                    <a:pt x="1168" y="562"/>
                  </a:lnTo>
                  <a:lnTo>
                    <a:pt x="1160" y="540"/>
                  </a:lnTo>
                  <a:lnTo>
                    <a:pt x="1152" y="526"/>
                  </a:lnTo>
                  <a:lnTo>
                    <a:pt x="1144" y="512"/>
                  </a:lnTo>
                  <a:lnTo>
                    <a:pt x="1112" y="469"/>
                  </a:lnTo>
                  <a:lnTo>
                    <a:pt x="1080" y="448"/>
                  </a:lnTo>
                  <a:lnTo>
                    <a:pt x="1032" y="427"/>
                  </a:lnTo>
                  <a:lnTo>
                    <a:pt x="1008" y="419"/>
                  </a:lnTo>
                  <a:lnTo>
                    <a:pt x="1000" y="419"/>
                  </a:lnTo>
                  <a:lnTo>
                    <a:pt x="976" y="405"/>
                  </a:lnTo>
                  <a:lnTo>
                    <a:pt x="968" y="391"/>
                  </a:lnTo>
                  <a:lnTo>
                    <a:pt x="968" y="377"/>
                  </a:lnTo>
                  <a:lnTo>
                    <a:pt x="968" y="348"/>
                  </a:lnTo>
                  <a:lnTo>
                    <a:pt x="976" y="327"/>
                  </a:lnTo>
                  <a:lnTo>
                    <a:pt x="992" y="291"/>
                  </a:lnTo>
                  <a:lnTo>
                    <a:pt x="1016" y="256"/>
                  </a:lnTo>
                  <a:lnTo>
                    <a:pt x="1032" y="235"/>
                  </a:lnTo>
                  <a:lnTo>
                    <a:pt x="1048" y="213"/>
                  </a:lnTo>
                  <a:lnTo>
                    <a:pt x="1064" y="185"/>
                  </a:lnTo>
                  <a:lnTo>
                    <a:pt x="1080" y="156"/>
                  </a:lnTo>
                  <a:lnTo>
                    <a:pt x="1088" y="128"/>
                  </a:lnTo>
                  <a:lnTo>
                    <a:pt x="1088" y="114"/>
                  </a:lnTo>
                  <a:lnTo>
                    <a:pt x="1080" y="100"/>
                  </a:lnTo>
                  <a:lnTo>
                    <a:pt x="1056" y="85"/>
                  </a:lnTo>
                  <a:lnTo>
                    <a:pt x="1040" y="85"/>
                  </a:lnTo>
                  <a:lnTo>
                    <a:pt x="1024" y="85"/>
                  </a:lnTo>
                  <a:lnTo>
                    <a:pt x="1008" y="85"/>
                  </a:lnTo>
                  <a:lnTo>
                    <a:pt x="976" y="85"/>
                  </a:lnTo>
                  <a:lnTo>
                    <a:pt x="952" y="85"/>
                  </a:lnTo>
                  <a:lnTo>
                    <a:pt x="928" y="78"/>
                  </a:lnTo>
                  <a:lnTo>
                    <a:pt x="904" y="71"/>
                  </a:lnTo>
                  <a:lnTo>
                    <a:pt x="872" y="57"/>
                  </a:lnTo>
                  <a:lnTo>
                    <a:pt x="848" y="43"/>
                  </a:lnTo>
                  <a:lnTo>
                    <a:pt x="832" y="28"/>
                  </a:lnTo>
                  <a:lnTo>
                    <a:pt x="824" y="21"/>
                  </a:lnTo>
                  <a:lnTo>
                    <a:pt x="816" y="14"/>
                  </a:lnTo>
                  <a:lnTo>
                    <a:pt x="808" y="7"/>
                  </a:lnTo>
                  <a:lnTo>
                    <a:pt x="800" y="7"/>
                  </a:lnTo>
                  <a:lnTo>
                    <a:pt x="776" y="0"/>
                  </a:lnTo>
                  <a:lnTo>
                    <a:pt x="768" y="0"/>
                  </a:lnTo>
                  <a:lnTo>
                    <a:pt x="744" y="0"/>
                  </a:lnTo>
                  <a:lnTo>
                    <a:pt x="720" y="0"/>
                  </a:lnTo>
                  <a:lnTo>
                    <a:pt x="704" y="0"/>
                  </a:lnTo>
                  <a:lnTo>
                    <a:pt x="664" y="7"/>
                  </a:lnTo>
                  <a:lnTo>
                    <a:pt x="640" y="14"/>
                  </a:lnTo>
                  <a:lnTo>
                    <a:pt x="608" y="21"/>
                  </a:lnTo>
                  <a:lnTo>
                    <a:pt x="584" y="28"/>
                  </a:lnTo>
                  <a:lnTo>
                    <a:pt x="544" y="43"/>
                  </a:lnTo>
                  <a:lnTo>
                    <a:pt x="512" y="50"/>
                  </a:lnTo>
                  <a:lnTo>
                    <a:pt x="472" y="64"/>
                  </a:lnTo>
                  <a:lnTo>
                    <a:pt x="424" y="85"/>
                  </a:lnTo>
                  <a:lnTo>
                    <a:pt x="408" y="92"/>
                  </a:lnTo>
                </a:path>
              </a:pathLst>
            </a:custGeom>
            <a:solidFill>
              <a:schemeClr val="accent2"/>
            </a:solidFill>
            <a:ln w="25400">
              <a:noFill/>
            </a:ln>
            <a:effectLst>
              <a:outerShdw dist="107763" dir="2699999" algn="ctr" rotWithShape="0">
                <a:schemeClr val="bg2"/>
              </a:outerShdw>
            </a:effectLst>
          </p:spPr>
          <p:txBody>
            <a:bodyPr/>
            <a:p>
              <a:endParaRPr lang="zh-CN" altLang="en-US"/>
            </a:p>
          </p:txBody>
        </p:sp>
        <p:sp>
          <p:nvSpPr>
            <p:cNvPr id="69642" name="Rectangle 78" descr="25%"/>
            <p:cNvSpPr/>
            <p:nvPr/>
          </p:nvSpPr>
          <p:spPr>
            <a:xfrm>
              <a:off x="2144" y="1237"/>
              <a:ext cx="1576" cy="363"/>
            </a:xfrm>
            <a:prstGeom prst="rect">
              <a:avLst/>
            </a:prstGeom>
            <a:pattFill prst="pct25">
              <a:fgClr>
                <a:srgbClr val="000000"/>
              </a:fgClr>
              <a:bgClr>
                <a:srgbClr val="FFFFFF"/>
              </a:bgClr>
            </a:pattFill>
            <a:ln w="127000">
              <a:noFill/>
            </a:ln>
          </p:spPr>
          <p:txBody>
            <a:bodyPr wrap="none" anchor="ctr" anchorCtr="0"/>
            <a:p>
              <a:pPr eaLnBrk="0" hangingPunct="0"/>
              <a:endParaRPr lang="zh-CN" altLang="en-US" dirty="0">
                <a:latin typeface="Arial" panose="020B0604020202020204" pitchFamily="34" charset="0"/>
              </a:endParaRPr>
            </a:p>
          </p:txBody>
        </p:sp>
        <p:sp>
          <p:nvSpPr>
            <p:cNvPr id="69643" name="Rectangle 79"/>
            <p:cNvSpPr/>
            <p:nvPr/>
          </p:nvSpPr>
          <p:spPr>
            <a:xfrm>
              <a:off x="2144" y="1238"/>
              <a:ext cx="1576" cy="361"/>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458832" name="Rectangle 80"/>
            <p:cNvSpPr>
              <a:spLocks noChangeArrowheads="1"/>
            </p:cNvSpPr>
            <p:nvPr/>
          </p:nvSpPr>
          <p:spPr bwMode="auto">
            <a:xfrm>
              <a:off x="2199" y="1214"/>
              <a:ext cx="810"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rPr>
                <a:t>controlled</a:t>
              </a:r>
              <a:endParaRPr kumimoji="0" lang="en-US" altLang="ja-JP" sz="1800" b="1" i="0" u="none" strike="noStrike" kern="1200" cap="none" spc="0" normalizeH="0" baseline="0" noProof="1">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33" name="Rectangle 81"/>
            <p:cNvSpPr>
              <a:spLocks noChangeArrowheads="1"/>
            </p:cNvSpPr>
            <p:nvPr/>
          </p:nvSpPr>
          <p:spPr bwMode="auto">
            <a:xfrm>
              <a:off x="2215" y="1349"/>
              <a:ext cx="714"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interface</a:t>
              </a:r>
              <a:endParaRPr kumimoji="0" lang="en-US" altLang="ja-JP" sz="18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58834" name="Rectangle 82"/>
            <p:cNvSpPr>
              <a:spLocks noChangeArrowheads="1"/>
            </p:cNvSpPr>
            <p:nvPr/>
          </p:nvSpPr>
          <p:spPr bwMode="auto">
            <a:xfrm>
              <a:off x="2431" y="2223"/>
              <a:ext cx="675"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none" strike="noStrike" kern="1200" cap="none" spc="0" normalizeH="0" baseline="0" noProof="0">
                  <a:ln>
                    <a:noFill/>
                  </a:ln>
                  <a:solidFill>
                    <a:schemeClr val="bg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"secret"</a:t>
              </a:r>
              <a:endParaRPr kumimoji="0" lang="en-US" altLang="ja-JP" sz="1800" b="1" i="0" u="none" strike="noStrike" kern="1200" cap="none" spc="0" normalizeH="0" baseline="0" noProof="0">
                <a:ln>
                  <a:noFill/>
                </a:ln>
                <a:solidFill>
                  <a:schemeClr val="bg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69647" name="Rectangle 83"/>
            <p:cNvSpPr/>
            <p:nvPr/>
          </p:nvSpPr>
          <p:spPr>
            <a:xfrm>
              <a:off x="3000" y="1039"/>
              <a:ext cx="2168" cy="1122"/>
            </a:xfrm>
            <a:prstGeom prst="rect">
              <a:avLst/>
            </a:prstGeom>
            <a:solidFill>
              <a:srgbClr val="790015"/>
            </a:solidFill>
            <a:ln w="25400" cap="flat" cmpd="sng">
              <a:solidFill>
                <a:schemeClr val="tx1"/>
              </a:solidFill>
              <a:prstDash val="solid"/>
              <a:miter/>
              <a:headEnd type="none" w="med" len="med"/>
              <a:tailEnd type="none" w="med" len="med"/>
            </a:ln>
            <a:effectLst>
              <a:outerShdw dist="107763" dir="2699999" algn="ctr" rotWithShape="0">
                <a:schemeClr val="bg2"/>
              </a:outerShdw>
            </a:effectLst>
          </p:spPr>
          <p:txBody>
            <a:bodyPr wrap="none" anchor="ctr" anchorCtr="0"/>
            <a:p>
              <a:pPr algn="ctr" eaLnBrk="0" hangingPunct="0"/>
              <a:endParaRPr lang="zh-CN" altLang="en-US" dirty="0">
                <a:solidFill>
                  <a:schemeClr val="bg1"/>
                </a:solidFill>
                <a:latin typeface="Arial" panose="020B0604020202020204" pitchFamily="34" charset="0"/>
              </a:endParaRPr>
            </a:p>
          </p:txBody>
        </p:sp>
        <p:sp>
          <p:nvSpPr>
            <p:cNvPr id="458836" name="Rectangle 84"/>
            <p:cNvSpPr>
              <a:spLocks noChangeArrowheads="1"/>
            </p:cNvSpPr>
            <p:nvPr/>
          </p:nvSpPr>
          <p:spPr bwMode="auto">
            <a:xfrm>
              <a:off x="3047" y="1071"/>
              <a:ext cx="900"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rPr>
                <a:t>•  algorithm</a:t>
              </a:r>
              <a:endPar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37" name="Rectangle 85"/>
            <p:cNvSpPr>
              <a:spLocks noChangeArrowheads="1"/>
            </p:cNvSpPr>
            <p:nvPr/>
          </p:nvSpPr>
          <p:spPr bwMode="auto">
            <a:xfrm>
              <a:off x="3047" y="1199"/>
              <a:ext cx="1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38" name="Rectangle 86"/>
            <p:cNvSpPr>
              <a:spLocks noChangeArrowheads="1"/>
            </p:cNvSpPr>
            <p:nvPr/>
          </p:nvSpPr>
          <p:spPr bwMode="auto">
            <a:xfrm>
              <a:off x="3047" y="1327"/>
              <a:ext cx="120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rPr>
                <a:t>•  data structure</a:t>
              </a:r>
              <a:endPar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39" name="Rectangle 87"/>
            <p:cNvSpPr>
              <a:spLocks noChangeArrowheads="1"/>
            </p:cNvSpPr>
            <p:nvPr/>
          </p:nvSpPr>
          <p:spPr bwMode="auto">
            <a:xfrm>
              <a:off x="3047" y="1455"/>
              <a:ext cx="1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40" name="Rectangle 88"/>
            <p:cNvSpPr>
              <a:spLocks noChangeArrowheads="1"/>
            </p:cNvSpPr>
            <p:nvPr/>
          </p:nvSpPr>
          <p:spPr bwMode="auto">
            <a:xfrm>
              <a:off x="3047" y="1583"/>
              <a:ext cx="2109"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r>
                <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rPr>
                <a:t>•  details of external interface</a:t>
              </a:r>
              <a:endParaRPr kumimoji="0" lang="en-US" altLang="ja-JP" sz="1800" b="1" i="0" u="none" strike="noStrike"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41" name="Rectangle 89"/>
            <p:cNvSpPr>
              <a:spLocks noChangeArrowheads="1"/>
            </p:cNvSpPr>
            <p:nvPr/>
          </p:nvSpPr>
          <p:spPr bwMode="auto">
            <a:xfrm>
              <a:off x="3047" y="1711"/>
              <a:ext cx="114" cy="40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a:p>
              <a:pPr marL="0" marR="0" indent="0" algn="l" defTabSz="914400" rtl="0" eaLnBrk="0" fontAlgn="base" latinLnBrk="0" hangingPunct="0">
                <a:lnSpc>
                  <a:spcPct val="100000"/>
                </a:lnSpc>
                <a:spcBef>
                  <a:spcPct val="0"/>
                </a:spcBef>
                <a:spcAft>
                  <a:spcPct val="0"/>
                </a:spcAft>
                <a:buNone/>
              </a:pPr>
              <a:endParaRPr kumimoji="0" lang="ja-JP" altLang="en-US" sz="1800" b="1" i="0" u="none" strike="noStrike" kern="1200" cap="none" spc="0" normalizeH="0" baseline="0" noProof="1" dirty="0">
                <a:solidFill>
                  <a:schemeClr val="tx1"/>
                </a:solidFill>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458842" name="Rectangle 90"/>
            <p:cNvSpPr>
              <a:spLocks noChangeArrowheads="1"/>
            </p:cNvSpPr>
            <p:nvPr/>
          </p:nvSpPr>
          <p:spPr bwMode="auto">
            <a:xfrm>
              <a:off x="3047" y="1839"/>
              <a:ext cx="2021"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none" strike="noStrike" kern="1200" cap="none" spc="0" normalizeH="0" baseline="0" noProof="0">
                  <a:ln>
                    <a:noFill/>
                  </a:ln>
                  <a:solidFill>
                    <a:schemeClr val="bg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  resource allocation policy</a:t>
              </a:r>
              <a:endParaRPr kumimoji="0" lang="en-US" altLang="ja-JP" sz="1800" b="1" i="0" u="none" strike="noStrike" kern="1200" cap="none" spc="0" normalizeH="0" baseline="0" noProof="0">
                <a:ln>
                  <a:noFill/>
                </a:ln>
                <a:solidFill>
                  <a:schemeClr val="bg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69655" name="Rectangle 91"/>
            <p:cNvSpPr/>
            <p:nvPr/>
          </p:nvSpPr>
          <p:spPr>
            <a:xfrm>
              <a:off x="960" y="967"/>
              <a:ext cx="528" cy="441"/>
            </a:xfrm>
            <a:prstGeom prst="rect">
              <a:avLst/>
            </a:prstGeom>
            <a:solidFill>
              <a:srgbClr val="3C0023"/>
            </a:solidFill>
            <a:ln w="127000">
              <a:noFill/>
            </a:ln>
          </p:spPr>
          <p:txBody>
            <a:bodyPr wrap="none" anchor="ctr" anchorCtr="0"/>
            <a:p>
              <a:pPr eaLnBrk="0" hangingPunct="0"/>
              <a:endParaRPr lang="zh-CN" altLang="en-US" dirty="0">
                <a:latin typeface="Arial" panose="020B0604020202020204" pitchFamily="34" charset="0"/>
              </a:endParaRPr>
            </a:p>
          </p:txBody>
        </p:sp>
        <p:sp>
          <p:nvSpPr>
            <p:cNvPr id="69656" name="Rectangle 92"/>
            <p:cNvSpPr/>
            <p:nvPr/>
          </p:nvSpPr>
          <p:spPr>
            <a:xfrm>
              <a:off x="960" y="968"/>
              <a:ext cx="528" cy="43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9657" name="Rectangle 93"/>
            <p:cNvSpPr/>
            <p:nvPr/>
          </p:nvSpPr>
          <p:spPr>
            <a:xfrm>
              <a:off x="1136" y="1131"/>
              <a:ext cx="536" cy="441"/>
            </a:xfrm>
            <a:prstGeom prst="rect">
              <a:avLst/>
            </a:prstGeom>
            <a:solidFill>
              <a:srgbClr val="6E0043"/>
            </a:solidFill>
            <a:ln w="25400">
              <a:noFill/>
            </a:ln>
          </p:spPr>
          <p:txBody>
            <a:bodyPr wrap="none" anchor="ctr" anchorCtr="0"/>
            <a:p>
              <a:pPr eaLnBrk="0" hangingPunct="0"/>
              <a:endParaRPr lang="zh-CN" altLang="en-US" dirty="0">
                <a:latin typeface="Arial" panose="020B0604020202020204" pitchFamily="34" charset="0"/>
              </a:endParaRPr>
            </a:p>
          </p:txBody>
        </p:sp>
        <p:sp>
          <p:nvSpPr>
            <p:cNvPr id="69658" name="Rectangle 94"/>
            <p:cNvSpPr/>
            <p:nvPr/>
          </p:nvSpPr>
          <p:spPr>
            <a:xfrm>
              <a:off x="1136" y="1132"/>
              <a:ext cx="536" cy="43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9659" name="Rectangle 95"/>
            <p:cNvSpPr/>
            <p:nvPr/>
          </p:nvSpPr>
          <p:spPr>
            <a:xfrm>
              <a:off x="872" y="1351"/>
              <a:ext cx="528" cy="441"/>
            </a:xfrm>
            <a:prstGeom prst="rect">
              <a:avLst/>
            </a:prstGeom>
            <a:solidFill>
              <a:srgbClr val="B50069"/>
            </a:solidFill>
            <a:ln w="25400">
              <a:noFill/>
            </a:ln>
          </p:spPr>
          <p:txBody>
            <a:bodyPr wrap="none" anchor="ctr" anchorCtr="0"/>
            <a:p>
              <a:pPr eaLnBrk="0" hangingPunct="0"/>
              <a:endParaRPr lang="zh-CN" altLang="en-US" dirty="0">
                <a:latin typeface="Arial" panose="020B0604020202020204" pitchFamily="34" charset="0"/>
              </a:endParaRPr>
            </a:p>
          </p:txBody>
        </p:sp>
        <p:sp>
          <p:nvSpPr>
            <p:cNvPr id="69660" name="Rectangle 96"/>
            <p:cNvSpPr/>
            <p:nvPr/>
          </p:nvSpPr>
          <p:spPr>
            <a:xfrm>
              <a:off x="872" y="1352"/>
              <a:ext cx="528" cy="43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69661" name="Rectangle 97"/>
            <p:cNvSpPr/>
            <p:nvPr/>
          </p:nvSpPr>
          <p:spPr>
            <a:xfrm>
              <a:off x="1232" y="1671"/>
              <a:ext cx="528" cy="441"/>
            </a:xfrm>
            <a:prstGeom prst="rect">
              <a:avLst/>
            </a:prstGeom>
            <a:solidFill>
              <a:srgbClr val="D93192"/>
            </a:solidFill>
            <a:ln w="25400">
              <a:noFill/>
            </a:ln>
          </p:spPr>
          <p:txBody>
            <a:bodyPr wrap="none" anchor="ctr" anchorCtr="0"/>
            <a:p>
              <a:pPr eaLnBrk="0" hangingPunct="0"/>
              <a:endParaRPr lang="zh-CN" altLang="en-US" dirty="0">
                <a:latin typeface="Arial" panose="020B0604020202020204" pitchFamily="34" charset="0"/>
              </a:endParaRPr>
            </a:p>
          </p:txBody>
        </p:sp>
        <p:sp>
          <p:nvSpPr>
            <p:cNvPr id="69662" name="Rectangle 98"/>
            <p:cNvSpPr/>
            <p:nvPr/>
          </p:nvSpPr>
          <p:spPr>
            <a:xfrm>
              <a:off x="1232" y="1672"/>
              <a:ext cx="528" cy="439"/>
            </a:xfrm>
            <a:prstGeom prst="rect">
              <a:avLst/>
            </a:prstGeom>
            <a:noFill/>
            <a:ln w="25400" cap="flat" cmpd="sng">
              <a:solidFill>
                <a:srgbClr val="000000"/>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458851" name="Rectangle 99"/>
            <p:cNvSpPr>
              <a:spLocks noChangeArrowheads="1"/>
            </p:cNvSpPr>
            <p:nvPr/>
          </p:nvSpPr>
          <p:spPr bwMode="auto">
            <a:xfrm>
              <a:off x="1031" y="2109"/>
              <a:ext cx="722" cy="28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clients</a:t>
              </a:r>
              <a:endParaRPr kumimoji="0" lang="en-US" altLang="ja-JP" sz="2400" b="1" i="0"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458852" name="Rectangle 100"/>
            <p:cNvSpPr>
              <a:spLocks noChangeArrowheads="1"/>
            </p:cNvSpPr>
            <p:nvPr/>
          </p:nvSpPr>
          <p:spPr bwMode="auto">
            <a:xfrm>
              <a:off x="1103" y="3084"/>
              <a:ext cx="1899" cy="22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folHlink"/>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1"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rPr>
                <a:t>a specific design decision</a:t>
              </a:r>
              <a:endParaRPr kumimoji="0" lang="en-US" altLang="ja-JP" sz="1800" b="1" i="1" u="none" strike="noStrike" kern="1200" cap="none" spc="0" normalizeH="0" baseline="0" noProof="0">
                <a:ln>
                  <a:noFill/>
                </a:ln>
                <a:solidFill>
                  <a:schemeClr val="tx1"/>
                </a:solidFill>
                <a:effectLst>
                  <a:outerShdw blurRad="38100" dist="38100" dir="2700000" algn="tl">
                    <a:srgbClr val="C0C0C0"/>
                  </a:outerShdw>
                </a:effectLst>
                <a:uLnTx/>
                <a:uFillTx/>
                <a:latin typeface="Helvetica" charset="0"/>
                <a:ea typeface="MS PGothic" panose="020B0600070205080204" pitchFamily="34" charset="-128"/>
                <a:cs typeface="+mn-cs"/>
                <a:sym typeface="+mn-ea"/>
              </a:endParaRPr>
            </a:p>
          </p:txBody>
        </p:sp>
        <p:sp>
          <p:nvSpPr>
            <p:cNvPr id="69665" name="Line 101"/>
            <p:cNvSpPr/>
            <p:nvPr/>
          </p:nvSpPr>
          <p:spPr>
            <a:xfrm flipH="1">
              <a:off x="2376" y="2490"/>
              <a:ext cx="496" cy="624"/>
            </a:xfrm>
            <a:prstGeom prst="line">
              <a:avLst/>
            </a:prstGeom>
            <a:ln w="25400" cap="flat" cmpd="sng">
              <a:solidFill>
                <a:schemeClr val="tx1"/>
              </a:solidFill>
              <a:prstDash val="solid"/>
              <a:headEnd type="none" w="med" len="med"/>
              <a:tailEnd type="none" w="med" len="med"/>
            </a:ln>
          </p:spPr>
        </p:sp>
        <p:sp>
          <p:nvSpPr>
            <p:cNvPr id="69666" name="Line 102"/>
            <p:cNvSpPr/>
            <p:nvPr/>
          </p:nvSpPr>
          <p:spPr>
            <a:xfrm>
              <a:off x="1776" y="1346"/>
              <a:ext cx="448" cy="25"/>
            </a:xfrm>
            <a:prstGeom prst="line">
              <a:avLst/>
            </a:prstGeom>
            <a:ln w="50800" cap="flat" cmpd="sng">
              <a:solidFill>
                <a:schemeClr val="tx1"/>
              </a:solidFill>
              <a:prstDash val="solid"/>
              <a:headEnd type="none" w="med" len="med"/>
              <a:tailEnd type="triangle" w="med" len="med"/>
            </a:ln>
          </p:spPr>
        </p:sp>
        <p:sp>
          <p:nvSpPr>
            <p:cNvPr id="69667" name="Line 103"/>
            <p:cNvSpPr/>
            <p:nvPr/>
          </p:nvSpPr>
          <p:spPr>
            <a:xfrm>
              <a:off x="1544" y="1097"/>
              <a:ext cx="624" cy="174"/>
            </a:xfrm>
            <a:prstGeom prst="line">
              <a:avLst/>
            </a:prstGeom>
            <a:ln w="50800" cap="flat" cmpd="sng">
              <a:solidFill>
                <a:schemeClr val="tx1"/>
              </a:solidFill>
              <a:prstDash val="solid"/>
              <a:headEnd type="none" w="med" len="med"/>
              <a:tailEnd type="triangle" w="med" len="med"/>
            </a:ln>
          </p:spPr>
        </p:sp>
        <p:sp>
          <p:nvSpPr>
            <p:cNvPr id="69668" name="Line 104"/>
            <p:cNvSpPr/>
            <p:nvPr/>
          </p:nvSpPr>
          <p:spPr>
            <a:xfrm flipV="1">
              <a:off x="1472" y="1472"/>
              <a:ext cx="704" cy="64"/>
            </a:xfrm>
            <a:prstGeom prst="line">
              <a:avLst/>
            </a:prstGeom>
            <a:ln w="50800" cap="flat" cmpd="sng">
              <a:solidFill>
                <a:schemeClr val="tx1"/>
              </a:solidFill>
              <a:prstDash val="solid"/>
              <a:headEnd type="none" w="med" len="med"/>
              <a:tailEnd type="triangle" w="med" len="med"/>
            </a:ln>
          </p:spPr>
        </p:sp>
        <p:sp>
          <p:nvSpPr>
            <p:cNvPr id="69669" name="Line 105"/>
            <p:cNvSpPr/>
            <p:nvPr/>
          </p:nvSpPr>
          <p:spPr>
            <a:xfrm flipV="1">
              <a:off x="1816" y="1543"/>
              <a:ext cx="352" cy="256"/>
            </a:xfrm>
            <a:prstGeom prst="line">
              <a:avLst/>
            </a:prstGeom>
            <a:ln w="50800" cap="flat" cmpd="sng">
              <a:solidFill>
                <a:schemeClr val="tx1"/>
              </a:solidFill>
              <a:prstDash val="solid"/>
              <a:headEnd type="none" w="med" len="med"/>
              <a:tailEnd type="triangle" w="med" len="med"/>
            </a:ln>
          </p:spPr>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7168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71683" name="Rectangle 72"/>
          <p:cNvSpPr>
            <a:spLocks noRot="1"/>
          </p:cNvSpPr>
          <p:nvPr/>
        </p:nvSpPr>
        <p:spPr>
          <a:xfrm>
            <a:off x="0" y="188913"/>
            <a:ext cx="7092950" cy="339725"/>
          </a:xfrm>
          <a:prstGeom prst="rect">
            <a:avLst/>
          </a:prstGeom>
          <a:noFill/>
          <a:ln w="12700">
            <a:noFill/>
          </a:ln>
        </p:spPr>
        <p:txBody>
          <a:bodyPr lIns="90487" tIns="44450" rIns="90487" bIns="44450" anchor="ctr" anchorCtr="0"/>
          <a:p>
            <a:pPr eaLnBrk="0" hangingPunct="0"/>
            <a:r>
              <a:rPr lang="en-US" altLang="ja-JP" b="1">
                <a:latin typeface="Arial" panose="020B0604020202020204" pitchFamily="34" charset="0"/>
              </a:rPr>
              <a:t>Information Hiding</a:t>
            </a:r>
            <a:endParaRPr lang="en-US" altLang="ja-JP" b="1">
              <a:latin typeface="Arial" panose="020B0604020202020204" pitchFamily="34" charset="0"/>
            </a:endParaRPr>
          </a:p>
        </p:txBody>
      </p:sp>
      <p:sp>
        <p:nvSpPr>
          <p:cNvPr id="71684" name="文本框 450598"/>
          <p:cNvSpPr txBox="1"/>
          <p:nvPr/>
        </p:nvSpPr>
        <p:spPr>
          <a:xfrm>
            <a:off x="323850" y="836930"/>
            <a:ext cx="8463915" cy="5507990"/>
          </a:xfrm>
          <a:prstGeom prst="rect">
            <a:avLst/>
          </a:prstGeom>
          <a:noFill/>
          <a:ln w="9525">
            <a:noFill/>
          </a:ln>
        </p:spPr>
        <p:txBody>
          <a:bodyPr wrap="square">
            <a:spAutoFit/>
          </a:bodyPr>
          <a:p>
            <a:pPr eaLnBrk="0" hangingPunct="0"/>
            <a:r>
              <a:rPr lang="zh-CN" altLang="en-US" dirty="0">
                <a:latin typeface="Arial" panose="020B0604020202020204" pitchFamily="34" charset="0"/>
                <a:ea typeface="宋体" panose="02010600030101010101" pitchFamily="2" charset="-122"/>
              </a:rPr>
              <a:t>信息隐蔽原则：</a:t>
            </a:r>
            <a:endParaRPr lang="zh-CN" altLang="en-US"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每个模块对其它所有模块都隐蔽自己的设计决策。即：在本模块中包含的信息（算法和数据）不要被（不需要这些信息的）其它模块访问（影响）。</a:t>
            </a:r>
            <a:endParaRPr lang="zh-CN" altLang="en-US" dirty="0">
              <a:latin typeface="Arial" panose="020B0604020202020204" pitchFamily="34" charset="0"/>
              <a:ea typeface="宋体" panose="02010600030101010101" pitchFamily="2" charset="-122"/>
            </a:endParaRPr>
          </a:p>
          <a:p>
            <a:pPr eaLnBrk="0" hangingPunct="0"/>
            <a:endParaRPr lang="zh-CN" altLang="en-US" dirty="0">
              <a:latin typeface="Arial" panose="020B0604020202020204" pitchFamily="34" charset="0"/>
              <a:ea typeface="宋体" panose="02010600030101010101" pitchFamily="2" charset="-122"/>
            </a:endParaRPr>
          </a:p>
          <a:p>
            <a:pPr eaLnBrk="0" hangingPunct="0">
              <a:buChar char="•"/>
            </a:pPr>
            <a:r>
              <a:rPr lang="zh-CN" altLang="en-US" dirty="0">
                <a:latin typeface="Arial" panose="020B0604020202020204" pitchFamily="34" charset="0"/>
                <a:ea typeface="宋体" panose="02010600030101010101" pitchFamily="2" charset="-122"/>
              </a:rPr>
              <a:t>封装</a:t>
            </a:r>
            <a:endParaRPr lang="zh-CN" altLang="en-US" dirty="0">
              <a:latin typeface="Arial" panose="020B0604020202020204" pitchFamily="34" charset="0"/>
              <a:ea typeface="宋体" panose="02010600030101010101" pitchFamily="2" charset="-122"/>
            </a:endParaRPr>
          </a:p>
          <a:p>
            <a:pPr eaLnBrk="0" hangingPunct="0">
              <a:buChar char="•"/>
            </a:pPr>
            <a:r>
              <a:rPr lang="zh-CN" altLang="en-US" dirty="0">
                <a:latin typeface="Arial" panose="020B0604020202020204" pitchFamily="34" charset="0"/>
                <a:ea typeface="宋体" panose="02010600030101010101" pitchFamily="2" charset="-122"/>
              </a:rPr>
              <a:t>尽量少的全局变量</a:t>
            </a:r>
            <a:endParaRPr lang="zh-CN" altLang="en-US" dirty="0">
              <a:latin typeface="Arial" panose="020B0604020202020204" pitchFamily="34" charset="0"/>
              <a:ea typeface="宋体" panose="02010600030101010101" pitchFamily="2" charset="-122"/>
            </a:endParaRPr>
          </a:p>
          <a:p>
            <a:pPr eaLnBrk="0" hangingPunct="0"/>
            <a:r>
              <a:rPr lang="en-US" altLang="en-US" sz="2400" noProof="0" dirty="0">
                <a:sym typeface="+mn-ea"/>
              </a:rPr>
              <a:t>controlled interfaces which </a:t>
            </a:r>
            <a:r>
              <a:rPr lang="en-US" sz="2400" noProof="0" dirty="0">
                <a:sym typeface="+mn-ea"/>
              </a:rPr>
              <a:t>define and enforces access to component procedural detail and any local data structure used by the component.</a:t>
            </a:r>
            <a:endParaRPr lang="en-US" altLang="en-US" sz="2400" noProof="0" dirty="0">
              <a:solidFill>
                <a:schemeClr val="tx1"/>
              </a:solidFill>
            </a:endParaRPr>
          </a:p>
          <a:p>
            <a:pPr eaLnBrk="0" hangingPunct="0">
              <a:buChar char="•"/>
            </a:pP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737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73731" name="Rectangle 39"/>
          <p:cNvSpPr>
            <a:spLocks noRot="1"/>
          </p:cNvSpPr>
          <p:nvPr/>
        </p:nvSpPr>
        <p:spPr>
          <a:xfrm>
            <a:off x="0" y="0"/>
            <a:ext cx="7239000" cy="800100"/>
          </a:xfrm>
          <a:prstGeom prst="rect">
            <a:avLst/>
          </a:prstGeom>
          <a:noFill/>
          <a:ln w="12700">
            <a:noFill/>
          </a:ln>
        </p:spPr>
        <p:txBody>
          <a:bodyPr lIns="90487" tIns="44450" rIns="90487" bIns="44450" anchor="ctr" anchorCtr="0"/>
          <a:p>
            <a:pPr eaLnBrk="0" hangingPunct="0"/>
            <a:r>
              <a:rPr lang="en-US" altLang="ja-JP" b="1">
                <a:latin typeface="Arial" panose="020B0604020202020204" pitchFamily="34" charset="0"/>
              </a:rPr>
              <a:t>Why Information Hiding?</a:t>
            </a:r>
            <a:r>
              <a:rPr lang="zh-CN" altLang="en-US" b="1">
                <a:latin typeface="Arial" panose="020B0604020202020204" pitchFamily="34" charset="0"/>
                <a:ea typeface="宋体" panose="02010600030101010101" pitchFamily="2" charset="-122"/>
              </a:rPr>
              <a:t>（重要）</a:t>
            </a:r>
            <a:endParaRPr lang="zh-CN" altLang="en-US" b="1">
              <a:latin typeface="Arial" panose="020B0604020202020204" pitchFamily="34" charset="0"/>
              <a:ea typeface="宋体" panose="02010600030101010101" pitchFamily="2" charset="-122"/>
            </a:endParaRPr>
          </a:p>
        </p:txBody>
      </p:sp>
      <p:sp>
        <p:nvSpPr>
          <p:cNvPr id="73732" name="Rectangle 40"/>
          <p:cNvSpPr>
            <a:spLocks noRot="1"/>
          </p:cNvSpPr>
          <p:nvPr/>
        </p:nvSpPr>
        <p:spPr>
          <a:xfrm>
            <a:off x="719138" y="1052513"/>
            <a:ext cx="7669212" cy="4789487"/>
          </a:xfrm>
          <a:prstGeom prst="rect">
            <a:avLst/>
          </a:prstGeom>
          <a:noFill/>
          <a:ln w="12700">
            <a:noFill/>
          </a:ln>
        </p:spPr>
        <p:txBody>
          <a:bodyPr lIns="90487" tIns="44450" rIns="90487" bIns="44450"/>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reduces the likelihood of </a:t>
            </a:r>
            <a:r>
              <a:rPr lang="en-US" altLang="ja-JP" sz="2800">
                <a:latin typeface="Palatino" pitchFamily="-128" charset="0"/>
              </a:rPr>
              <a:t>“</a:t>
            </a:r>
            <a:r>
              <a:rPr lang="en-US" altLang="ja-JP" sz="2800">
                <a:latin typeface="Arial" panose="020B0604020202020204" pitchFamily="34" charset="0"/>
              </a:rPr>
              <a:t>side effects</a:t>
            </a:r>
            <a:r>
              <a:rPr lang="en-US" altLang="ja-JP" sz="2800">
                <a:latin typeface="Palatino" pitchFamily="-128" charset="0"/>
              </a:rPr>
              <a:t>”</a:t>
            </a:r>
            <a:r>
              <a:rPr lang="zh-CN" altLang="en-US" sz="2800" dirty="0">
                <a:latin typeface="Palatino" pitchFamily="-128" charset="0"/>
              </a:rPr>
              <a:t>（减少副作用、不良反应的可能性）</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solidFill>
                  <a:srgbClr val="FF0000"/>
                </a:solidFill>
                <a:latin typeface="Arial" panose="020B0604020202020204" pitchFamily="34" charset="0"/>
              </a:rPr>
              <a:t>limits the global impact </a:t>
            </a:r>
            <a:r>
              <a:rPr lang="en-US" altLang="ja-JP" sz="2800">
                <a:latin typeface="Arial" panose="020B0604020202020204" pitchFamily="34" charset="0"/>
              </a:rPr>
              <a:t>of local design decisions</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emphasizes communication through controlled interfaces</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solidFill>
                  <a:srgbClr val="FF0000"/>
                </a:solidFill>
                <a:latin typeface="Arial" panose="020B0604020202020204" pitchFamily="34" charset="0"/>
              </a:rPr>
              <a:t>discourages the use of global data</a:t>
            </a:r>
            <a:endParaRPr lang="en-US" altLang="zh-CN" sz="2800">
              <a:solidFill>
                <a:srgbClr val="FF0000"/>
              </a:solidFill>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solidFill>
                  <a:srgbClr val="FF0000"/>
                </a:solidFill>
                <a:latin typeface="Arial" panose="020B0604020202020204" pitchFamily="34" charset="0"/>
              </a:rPr>
              <a:t>leads to encapsulation</a:t>
            </a:r>
            <a:r>
              <a:rPr lang="en-US" altLang="zh-CN" sz="2800">
                <a:latin typeface="Arial" panose="020B0604020202020204" pitchFamily="34" charset="0"/>
              </a:rPr>
              <a:t> </a:t>
            </a:r>
            <a:r>
              <a:rPr lang="en-US" altLang="ja-JP" sz="2800">
                <a:latin typeface="Palatino" pitchFamily="-128" charset="0"/>
              </a:rPr>
              <a:t>—</a:t>
            </a:r>
            <a:r>
              <a:rPr lang="en-US" altLang="ja-JP" sz="2800">
                <a:latin typeface="Arial" panose="020B0604020202020204" pitchFamily="34" charset="0"/>
              </a:rPr>
              <a:t>an attribute of high quality design</a:t>
            </a:r>
            <a:endParaRPr lang="en-US" altLang="zh-CN" sz="28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800">
                <a:latin typeface="Arial" panose="020B0604020202020204" pitchFamily="34" charset="0"/>
              </a:rPr>
              <a:t>results in higher quality software</a:t>
            </a:r>
            <a:endParaRPr lang="en-US" altLang="ja-JP" sz="280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a:xfrm>
            <a:off x="0" y="17463"/>
            <a:ext cx="8191500" cy="633412"/>
          </a:xfrm>
        </p:spPr>
        <p:txBody>
          <a:bodyPr vert="horz" wrap="square" lIns="91440" tIns="45720" rIns="91440" bIns="45720" anchor="ctr" anchorCtr="0"/>
          <a:p>
            <a:r>
              <a:rPr lang="en-US" altLang="zh-CN">
                <a:ea typeface="宋体" panose="02010600030101010101" pitchFamily="2" charset="-122"/>
              </a:rPr>
              <a:t>9.3.7 Functional Independence</a:t>
            </a:r>
            <a:endParaRPr lang="en-US" altLang="zh-CN">
              <a:ea typeface="宋体" panose="02010600030101010101" pitchFamily="2" charset="-122"/>
            </a:endParaRPr>
          </a:p>
        </p:txBody>
      </p:sp>
      <p:sp>
        <p:nvSpPr>
          <p:cNvPr id="75778" name="Rectangle 3"/>
          <p:cNvSpPr>
            <a:spLocks noGrp="1"/>
          </p:cNvSpPr>
          <p:nvPr>
            <p:ph idx="1"/>
          </p:nvPr>
        </p:nvSpPr>
        <p:spPr>
          <a:xfrm>
            <a:off x="395288" y="1016000"/>
            <a:ext cx="7772400" cy="4419600"/>
          </a:xfrm>
          <a:prstGeom prst="rect">
            <a:avLst/>
          </a:prstGeom>
          <a:noFill/>
          <a:ln>
            <a:solidFill>
              <a:srgbClr val="000000"/>
            </a:solidFill>
            <a:miter/>
          </a:ln>
        </p:spPr>
        <p:txBody>
          <a:bodyPr/>
          <a:p>
            <a:pPr>
              <a:lnSpc>
                <a:spcPct val="90000"/>
              </a:lnSpc>
              <a:buFont typeface="Wingdings" panose="05000000000000000000" pitchFamily="2" charset="2"/>
              <a:buChar char="n"/>
            </a:pPr>
            <a:r>
              <a:rPr lang="en-US" altLang="zh-CN" sz="2000">
                <a:latin typeface="Palatino" pitchFamily="-128" charset="0"/>
                <a:ea typeface="宋体" panose="02010600030101010101" pitchFamily="2" charset="-122"/>
              </a:rPr>
              <a:t>The concept of </a:t>
            </a:r>
            <a:r>
              <a:rPr lang="en-US" altLang="zh-CN" sz="2000">
                <a:solidFill>
                  <a:srgbClr val="FF0000"/>
                </a:solidFill>
                <a:latin typeface="Palatino" pitchFamily="-128" charset="0"/>
                <a:ea typeface="宋体" panose="02010600030101010101" pitchFamily="2" charset="-122"/>
              </a:rPr>
              <a:t>functional independence </a:t>
            </a:r>
            <a:r>
              <a:rPr lang="en-US" altLang="zh-CN" sz="2000">
                <a:latin typeface="Palatino" pitchFamily="-128" charset="0"/>
                <a:ea typeface="宋体" panose="02010600030101010101" pitchFamily="2" charset="-122"/>
              </a:rPr>
              <a:t>is a direct outgrowth of separation of concerns, modularity, and the concepts of abstraction and information hiding </a:t>
            </a:r>
            <a:r>
              <a:rPr lang="zh-CN" altLang="en-US" sz="2000" dirty="0">
                <a:latin typeface="Palatino" pitchFamily="-128" charset="0"/>
                <a:ea typeface="宋体" panose="02010600030101010101" pitchFamily="2" charset="-122"/>
              </a:rPr>
              <a:t>功能独立的概念是关注点分离、模块化、抽象和信息隐蔽概念的直接产物</a:t>
            </a:r>
            <a:endParaRPr lang="zh-CN" altLang="en-US" sz="2000" dirty="0">
              <a:latin typeface="Palatino" pitchFamily="-128" charset="0"/>
              <a:ea typeface="宋体" panose="02010600030101010101" pitchFamily="2" charset="-122"/>
            </a:endParaRPr>
          </a:p>
          <a:p>
            <a:pPr>
              <a:lnSpc>
                <a:spcPct val="90000"/>
              </a:lnSpc>
              <a:buFont typeface="Wingdings" panose="05000000000000000000" pitchFamily="2" charset="2"/>
              <a:buChar char="n"/>
            </a:pPr>
            <a:endParaRPr lang="en-US" altLang="zh-CN" sz="2000">
              <a:latin typeface="Palatino" pitchFamily="-128" charset="0"/>
              <a:ea typeface="宋体" panose="02010600030101010101" pitchFamily="2" charset="-122"/>
            </a:endParaRPr>
          </a:p>
          <a:p>
            <a:pPr>
              <a:lnSpc>
                <a:spcPct val="90000"/>
              </a:lnSpc>
              <a:buFont typeface="Wingdings" panose="05000000000000000000" pitchFamily="2" charset="2"/>
              <a:buChar char="n"/>
            </a:pPr>
            <a:r>
              <a:rPr lang="en-US" altLang="zh-CN" sz="2000">
                <a:latin typeface="Palatino" pitchFamily="-128" charset="0"/>
                <a:ea typeface="宋体" panose="02010600030101010101" pitchFamily="2" charset="-122"/>
              </a:rPr>
              <a:t>achieved by developing modules with “single-minded” function(</a:t>
            </a:r>
            <a:r>
              <a:rPr lang="zh-CN" altLang="en-US" sz="2000" dirty="0">
                <a:latin typeface="Palatino" pitchFamily="-128" charset="0"/>
                <a:ea typeface="宋体" panose="02010600030101010101" pitchFamily="2" charset="-122"/>
              </a:rPr>
              <a:t>单一功能</a:t>
            </a:r>
            <a:r>
              <a:rPr lang="en-US" altLang="zh-CN" sz="2000">
                <a:latin typeface="Palatino" pitchFamily="-128" charset="0"/>
                <a:ea typeface="宋体" panose="02010600030101010101" pitchFamily="2" charset="-122"/>
              </a:rPr>
              <a:t>) and an “aversion” to excessive interaction with other modules.</a:t>
            </a:r>
            <a:r>
              <a:rPr lang="zh-CN" altLang="en-US" sz="2000" dirty="0">
                <a:latin typeface="Palatino" pitchFamily="-128" charset="0"/>
                <a:ea typeface="宋体" panose="02010600030101010101" pitchFamily="2" charset="-122"/>
              </a:rPr>
              <a:t>（避免与其他模块过多的交互）</a:t>
            </a:r>
            <a:endParaRPr lang="en-US" altLang="zh-CN" sz="2000">
              <a:latin typeface="Palatino" pitchFamily="-128" charset="0"/>
              <a:ea typeface="宋体" panose="02010600030101010101" pitchFamily="2" charset="-122"/>
            </a:endParaRPr>
          </a:p>
          <a:p>
            <a:pPr>
              <a:lnSpc>
                <a:spcPct val="90000"/>
              </a:lnSpc>
              <a:buFont typeface="Wingdings" panose="05000000000000000000" pitchFamily="2" charset="2"/>
              <a:buChar char="n"/>
            </a:pPr>
            <a:endParaRPr lang="en-US" altLang="zh-CN" sz="200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en-US" altLang="zh-CN" sz="2000">
                <a:latin typeface="Palatino" pitchFamily="-128" charset="0"/>
                <a:ea typeface="宋体" panose="02010600030101010101" pitchFamily="2" charset="-122"/>
              </a:rPr>
              <a:t>Independence is assessed using two qualitative criteria</a:t>
            </a:r>
            <a:r>
              <a:rPr lang="zh-CN" altLang="en-US" sz="2000" dirty="0">
                <a:latin typeface="Palatino" pitchFamily="-128" charset="0"/>
                <a:ea typeface="宋体" panose="02010600030101010101" pitchFamily="2" charset="-122"/>
              </a:rPr>
              <a:t>：</a:t>
            </a:r>
            <a:r>
              <a:rPr lang="en-US" altLang="zh-CN" sz="2000" i="1">
                <a:solidFill>
                  <a:schemeClr val="folHlink"/>
                </a:solidFill>
                <a:latin typeface="Palatino" pitchFamily="-128" charset="0"/>
                <a:ea typeface="宋体" panose="02010600030101010101" pitchFamily="2" charset="-122"/>
              </a:rPr>
              <a:t>Cohesion AND Coupling</a:t>
            </a:r>
            <a:endParaRPr lang="en-US" altLang="zh-CN" sz="2000" i="1">
              <a:solidFill>
                <a:schemeClr val="folHlink"/>
              </a:solidFill>
              <a:latin typeface="Palatino" pitchFamily="-128" charset="0"/>
              <a:ea typeface="宋体" panose="02010600030101010101" pitchFamily="2" charset="-122"/>
            </a:endParaRPr>
          </a:p>
          <a:p>
            <a:pPr lvl="1">
              <a:lnSpc>
                <a:spcPct val="90000"/>
              </a:lnSpc>
              <a:spcBef>
                <a:spcPts val="300"/>
              </a:spcBef>
              <a:buFont typeface="Wingdings" panose="05000000000000000000" pitchFamily="2" charset="2"/>
              <a:buChar char="n"/>
            </a:pPr>
            <a:r>
              <a:rPr lang="zh-CN" altLang="en-US" sz="1800" i="1" dirty="0">
                <a:latin typeface="Palatino" pitchFamily="-128" charset="0"/>
                <a:ea typeface="宋体" panose="02010600030101010101" pitchFamily="2" charset="-122"/>
              </a:rPr>
              <a:t>内聚显示模块相关功能的强度，一个内聚的模块应该只完成一件工作</a:t>
            </a:r>
            <a:endParaRPr lang="zh-CN" altLang="en-US" sz="1800" i="1" dirty="0">
              <a:latin typeface="Palatino" pitchFamily="-128" charset="0"/>
              <a:ea typeface="宋体" panose="02010600030101010101" pitchFamily="2" charset="-122"/>
            </a:endParaRPr>
          </a:p>
          <a:p>
            <a:pPr lvl="1">
              <a:lnSpc>
                <a:spcPct val="90000"/>
              </a:lnSpc>
              <a:spcBef>
                <a:spcPts val="300"/>
              </a:spcBef>
              <a:buFont typeface="Wingdings" panose="05000000000000000000" pitchFamily="2" charset="2"/>
              <a:buChar char="n"/>
            </a:pPr>
            <a:r>
              <a:rPr lang="zh-CN" altLang="en-US" sz="1800" i="1" dirty="0">
                <a:latin typeface="Palatino" pitchFamily="-128" charset="0"/>
                <a:ea typeface="宋体" panose="02010600030101010101" pitchFamily="2" charset="-122"/>
              </a:rPr>
              <a:t>耦合表示多个模块之间的相互联系（的强度）。应当尽力将模块间耦合度降到最低。</a:t>
            </a:r>
            <a:endParaRPr lang="zh-CN" altLang="en-US" sz="1800" i="1" dirty="0">
              <a:latin typeface="Palatino" pitchFamily="-128" charset="0"/>
              <a:ea typeface="宋体" panose="02010600030101010101" pitchFamily="2" charset="-122"/>
            </a:endParaRPr>
          </a:p>
        </p:txBody>
      </p:sp>
      <p:sp>
        <p:nvSpPr>
          <p:cNvPr id="7577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7578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0" y="17463"/>
            <a:ext cx="6705600" cy="633412"/>
          </a:xfrm>
        </p:spPr>
        <p:txBody>
          <a:bodyPr vert="horz" wrap="square" lIns="91440" tIns="45720" rIns="91440" bIns="45720" anchor="ctr" anchorCtr="0"/>
          <a:p>
            <a:r>
              <a:rPr lang="en-US" altLang="zh-CN">
                <a:ea typeface="宋体" panose="02010600030101010101" pitchFamily="2" charset="-122"/>
              </a:rPr>
              <a:t>Functional Independence</a:t>
            </a:r>
            <a:endParaRPr lang="en-US" altLang="zh-CN">
              <a:ea typeface="宋体" panose="02010600030101010101" pitchFamily="2" charset="-122"/>
            </a:endParaRPr>
          </a:p>
        </p:txBody>
      </p:sp>
      <p:sp>
        <p:nvSpPr>
          <p:cNvPr id="205829" name="Rectangle 3"/>
          <p:cNvSpPr>
            <a:spLocks noGrp="1" noChangeArrowheads="1"/>
          </p:cNvSpPr>
          <p:nvPr>
            <p:ph idx="1"/>
          </p:nvPr>
        </p:nvSpPr>
        <p:spPr>
          <a:xfrm>
            <a:off x="395288" y="1016000"/>
            <a:ext cx="8208963" cy="4537075"/>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ts val="300"/>
              </a:spcBef>
              <a:spcAft>
                <a:spcPct val="0"/>
              </a:spcAft>
              <a:buClr>
                <a:srgbClr val="52A930"/>
              </a:buClr>
              <a:buSzTx/>
              <a:buFont typeface="Wingdings" panose="05000000000000000000" pitchFamily="2" charset="2"/>
              <a:buChar char="n"/>
              <a:defRPr/>
            </a:pPr>
            <a:r>
              <a:rPr kumimoji="0" lang="en-US" altLang="zh-CN" sz="2000" b="0" i="1" u="none" strike="noStrike" kern="0" cap="none" spc="0" normalizeH="0" baseline="0" noProof="0" dirty="0" smtClean="0">
                <a:ln>
                  <a:noFill/>
                </a:ln>
                <a:solidFill>
                  <a:schemeClr val="folHlink"/>
                </a:solidFill>
                <a:effectLst/>
                <a:uLnTx/>
                <a:uFillTx/>
                <a:latin typeface="Palatino" pitchFamily="-128" charset="0"/>
                <a:ea typeface="宋体" panose="02010600030101010101" pitchFamily="2" charset="-122"/>
                <a:cs typeface="+mn-cs"/>
              </a:rPr>
              <a:t>Cohesion</a:t>
            </a:r>
            <a:r>
              <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rPr>
              <a:t> is an indication of the relative functional strength of a module.(</a:t>
            </a:r>
            <a:r>
              <a:rPr kumimoji="0" lang="zh-CN" altLang="en-US"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rPr>
              <a:t>显示某个模块相关功能的强度</a:t>
            </a:r>
            <a:r>
              <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rPr>
              <a:t>)</a:t>
            </a:r>
            <a:endPar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endParaRPr>
          </a:p>
          <a:p>
            <a:pPr marL="742950" marR="0" lvl="1" indent="-285750" algn="l" defTabSz="914400" rtl="0" eaLnBrk="0" fontAlgn="base" latinLnBrk="0" hangingPunct="0">
              <a:lnSpc>
                <a:spcPct val="90000"/>
              </a:lnSpc>
              <a:spcBef>
                <a:spcPts val="300"/>
              </a:spcBef>
              <a:spcAft>
                <a:spcPct val="0"/>
              </a:spcAft>
              <a:buClr>
                <a:srgbClr val="52A930"/>
              </a:buClr>
              <a:buSzTx/>
              <a:buFont typeface="Wingdings" panose="05000000000000000000" pitchFamily="2" charset="2"/>
              <a:buChar char="n"/>
              <a:defRPr/>
            </a:pPr>
            <a:r>
              <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ea"/>
              </a:rPr>
              <a:t>A cohesive module performs a single task, requiring little interaction with other components in other parts of a program. Stated simply, a cohesive module should (ideally) do just one thing. </a:t>
            </a:r>
            <a:endPar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ea"/>
            </a:endParaRPr>
          </a:p>
          <a:p>
            <a:pPr marL="457200" marR="0" lvl="1" indent="0" algn="l" defTabSz="914400" rtl="0" eaLnBrk="0" fontAlgn="base" latinLnBrk="0" hangingPunct="0">
              <a:lnSpc>
                <a:spcPct val="90000"/>
              </a:lnSpc>
              <a:spcBef>
                <a:spcPts val="300"/>
              </a:spcBef>
              <a:spcAft>
                <a:spcPct val="0"/>
              </a:spcAft>
              <a:buClr>
                <a:srgbClr val="52A930"/>
              </a:buClr>
              <a:buSzTx/>
              <a:buFontTx/>
              <a:buNone/>
              <a:defRPr/>
            </a:pPr>
            <a:endPar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ea"/>
            </a:endParaRPr>
          </a:p>
          <a:p>
            <a:pPr marL="342900" marR="0" lvl="0" indent="-342900" algn="l" defTabSz="914400" rtl="0" eaLnBrk="0" fontAlgn="base" latinLnBrk="0" hangingPunct="0">
              <a:lnSpc>
                <a:spcPct val="90000"/>
              </a:lnSpc>
              <a:spcBef>
                <a:spcPts val="300"/>
              </a:spcBef>
              <a:spcAft>
                <a:spcPct val="0"/>
              </a:spcAft>
              <a:buClr>
                <a:srgbClr val="52A930"/>
              </a:buClr>
              <a:buSzTx/>
              <a:buFont typeface="Wingdings" panose="05000000000000000000" pitchFamily="2" charset="2"/>
              <a:buChar char="n"/>
              <a:defRPr/>
            </a:pPr>
            <a:r>
              <a:rPr kumimoji="0" lang="en-US" altLang="zh-CN" sz="2000" b="0" i="1" u="none" strike="noStrike" kern="0" cap="none" spc="0" normalizeH="0" baseline="0" noProof="0" dirty="0" smtClean="0">
                <a:ln>
                  <a:noFill/>
                </a:ln>
                <a:solidFill>
                  <a:schemeClr val="folHlink"/>
                </a:solidFill>
                <a:effectLst/>
                <a:uLnTx/>
                <a:uFillTx/>
                <a:latin typeface="Palatino" pitchFamily="-128" charset="0"/>
                <a:ea typeface="宋体" panose="02010600030101010101" pitchFamily="2" charset="-122"/>
                <a:cs typeface="+mn-cs"/>
              </a:rPr>
              <a:t>Coupling</a:t>
            </a:r>
            <a:r>
              <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rPr>
              <a:t> is an indication of the relative interdependence among modules.</a:t>
            </a:r>
            <a:r>
              <a:rPr kumimoji="0" lang="zh-CN" altLang="en-US"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rPr>
              <a:t>（显示模块间相互依赖性）</a:t>
            </a:r>
            <a:endPar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cs"/>
            </a:endParaRPr>
          </a:p>
          <a:p>
            <a:pPr marL="742950" marR="0" lvl="1" indent="-285750" algn="l" defTabSz="914400" rtl="0" eaLnBrk="0" fontAlgn="base" latinLnBrk="0" hangingPunct="0">
              <a:lnSpc>
                <a:spcPct val="90000"/>
              </a:lnSpc>
              <a:spcBef>
                <a:spcPts val="300"/>
              </a:spcBef>
              <a:spcAft>
                <a:spcPct val="0"/>
              </a:spcAft>
              <a:buClr>
                <a:srgbClr val="52A930"/>
              </a:buClr>
              <a:buSzTx/>
              <a:buFont typeface="Wingdings" panose="05000000000000000000" pitchFamily="2" charset="2"/>
              <a:buChar char="n"/>
              <a:defRPr/>
            </a:pPr>
            <a:r>
              <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ea"/>
              </a:rPr>
              <a:t>Coupling depends on the interface complexity between modules, the point at which entry or reference is made to a module, and what data pass across the interface.</a:t>
            </a:r>
            <a:endParaRPr kumimoji="0" lang="en-US" altLang="zh-CN" sz="2000" b="0" i="0" u="none" strike="noStrike" kern="0" cap="none" spc="0" normalizeH="0" baseline="0" noProof="0" dirty="0" smtClean="0">
              <a:ln>
                <a:noFill/>
              </a:ln>
              <a:solidFill>
                <a:schemeClr val="tx1"/>
              </a:solidFill>
              <a:effectLst/>
              <a:uLnTx/>
              <a:uFillTx/>
              <a:latin typeface="Palatino" pitchFamily="-128" charset="0"/>
              <a:ea typeface="宋体" panose="02010600030101010101" pitchFamily="2" charset="-122"/>
              <a:cs typeface="+mn-ea"/>
            </a:endParaRPr>
          </a:p>
        </p:txBody>
      </p:sp>
      <p:sp>
        <p:nvSpPr>
          <p:cNvPr id="7680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7680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p:txBody>
          <a:bodyPr vert="horz" wrap="square" lIns="91440" tIns="45720" rIns="91440" bIns="45720" anchor="ctr" anchorCtr="0"/>
          <a:p>
            <a:r>
              <a:rPr lang="en-US" altLang="zh-CN">
                <a:ea typeface="宋体" panose="02010600030101010101" pitchFamily="2" charset="-122"/>
              </a:rPr>
              <a:t>Design</a:t>
            </a:r>
            <a:endParaRPr lang="en-US" altLang="zh-CN">
              <a:ea typeface="宋体" panose="02010600030101010101" pitchFamily="2" charset="-122"/>
            </a:endParaRPr>
          </a:p>
        </p:txBody>
      </p:sp>
      <p:sp>
        <p:nvSpPr>
          <p:cNvPr id="16386" name="Rectangle 3"/>
          <p:cNvSpPr>
            <a:spLocks noGrp="1"/>
          </p:cNvSpPr>
          <p:nvPr>
            <p:ph idx="1"/>
          </p:nvPr>
        </p:nvSpPr>
        <p:spPr>
          <a:xfrm>
            <a:off x="323850" y="765175"/>
            <a:ext cx="8820150" cy="5292725"/>
          </a:xfrm>
          <a:prstGeom prst="rect">
            <a:avLst/>
          </a:prstGeom>
          <a:noFill/>
          <a:ln>
            <a:solidFill>
              <a:srgbClr val="000000"/>
            </a:solidFill>
            <a:miter/>
          </a:ln>
        </p:spPr>
        <p:txBody>
          <a:bodyPr/>
          <a:p>
            <a:pPr>
              <a:buNone/>
            </a:pPr>
            <a:r>
              <a:rPr lang="en-US" altLang="zh-CN" sz="2400">
                <a:latin typeface="Palatino" pitchFamily="-128" charset="0"/>
                <a:ea typeface="宋体" panose="02010600030101010101" pitchFamily="2" charset="-122"/>
              </a:rPr>
              <a:t>   Mitch </a:t>
            </a:r>
            <a:r>
              <a:rPr lang="en-US" altLang="zh-CN" sz="2400" err="1">
                <a:latin typeface="Palatino" pitchFamily="-128" charset="0"/>
                <a:ea typeface="宋体" panose="02010600030101010101" pitchFamily="2" charset="-122"/>
              </a:rPr>
              <a:t>Kapor</a:t>
            </a:r>
            <a:r>
              <a:rPr lang="en-US" altLang="zh-CN" sz="2400">
                <a:latin typeface="Palatino" pitchFamily="-128" charset="0"/>
                <a:ea typeface="宋体" panose="02010600030101010101" pitchFamily="2" charset="-122"/>
              </a:rPr>
              <a:t>, the creator of Lotus 1-2-3, presented</a:t>
            </a:r>
            <a:r>
              <a:rPr lang="en-US" altLang="zh-CN" sz="2400">
                <a:solidFill>
                  <a:srgbClr val="000000"/>
                </a:solidFill>
                <a:latin typeface="Palatino" pitchFamily="-128" charset="0"/>
                <a:ea typeface="宋体" panose="02010600030101010101" pitchFamily="2" charset="-122"/>
              </a:rPr>
              <a:t> a “software design manifesto” in </a:t>
            </a:r>
            <a:r>
              <a:rPr lang="en-US" altLang="zh-CN" sz="2400" i="1">
                <a:solidFill>
                  <a:srgbClr val="000000"/>
                </a:solidFill>
                <a:latin typeface="Palatino" pitchFamily="-128" charset="0"/>
                <a:ea typeface="宋体" panose="02010600030101010101" pitchFamily="2" charset="-122"/>
              </a:rPr>
              <a:t>Dr. Dobbs Journal. </a:t>
            </a:r>
            <a:r>
              <a:rPr lang="en-US" altLang="zh-CN" sz="2400">
                <a:solidFill>
                  <a:srgbClr val="000000"/>
                </a:solidFill>
                <a:latin typeface="Palatino" pitchFamily="-128" charset="0"/>
                <a:ea typeface="宋体" panose="02010600030101010101" pitchFamily="2" charset="-122"/>
              </a:rPr>
              <a:t>He said:</a:t>
            </a:r>
            <a:endParaRPr lang="en-US" altLang="zh-CN" sz="2400">
              <a:solidFill>
                <a:srgbClr val="000000"/>
              </a:solidFill>
              <a:latin typeface="Palatino" pitchFamily="-128" charset="0"/>
              <a:ea typeface="宋体" panose="02010600030101010101" pitchFamily="2" charset="-122"/>
            </a:endParaRPr>
          </a:p>
          <a:p>
            <a:pPr lvl="1">
              <a:buFont typeface="Wingdings" panose="05000000000000000000" pitchFamily="2" charset="2"/>
              <a:buChar char="n"/>
            </a:pPr>
            <a:r>
              <a:rPr lang="en-US" altLang="zh-CN" sz="2000">
                <a:solidFill>
                  <a:srgbClr val="000000"/>
                </a:solidFill>
                <a:latin typeface="Palatino" pitchFamily="-128" charset="0"/>
                <a:ea typeface="宋体" panose="02010600030101010101" pitchFamily="2" charset="-122"/>
              </a:rPr>
              <a:t>Good software design should exhibit:</a:t>
            </a:r>
            <a:endParaRPr lang="en-US" altLang="zh-CN" sz="2000">
              <a:solidFill>
                <a:srgbClr val="000000"/>
              </a:solidFill>
              <a:latin typeface="Palatino" pitchFamily="-128" charset="0"/>
              <a:ea typeface="宋体" panose="02010600030101010101" pitchFamily="2" charset="-122"/>
            </a:endParaRPr>
          </a:p>
          <a:p>
            <a:pPr lvl="1">
              <a:buFont typeface="Wingdings" panose="05000000000000000000" pitchFamily="2" charset="2"/>
              <a:buChar char="n"/>
            </a:pPr>
            <a:r>
              <a:rPr lang="en-US" altLang="zh-CN" sz="2000" i="1">
                <a:solidFill>
                  <a:srgbClr val="FF0000"/>
                </a:solidFill>
                <a:latin typeface="Palatino" pitchFamily="-128" charset="0"/>
                <a:ea typeface="宋体" panose="02010600030101010101" pitchFamily="2" charset="-122"/>
              </a:rPr>
              <a:t>Firmness</a:t>
            </a:r>
            <a:r>
              <a:rPr lang="en-US" altLang="zh-CN" sz="2000" i="1">
                <a:solidFill>
                  <a:schemeClr val="folHlink"/>
                </a:solidFill>
                <a:latin typeface="Palatino" pitchFamily="-128" charset="0"/>
                <a:ea typeface="宋体" panose="02010600030101010101" pitchFamily="2" charset="-122"/>
              </a:rPr>
              <a:t>:</a:t>
            </a:r>
            <a:r>
              <a:rPr lang="en-US" altLang="zh-CN" sz="2000">
                <a:solidFill>
                  <a:srgbClr val="000000"/>
                </a:solidFill>
                <a:latin typeface="Palatino" pitchFamily="-128" charset="0"/>
                <a:ea typeface="宋体" panose="02010600030101010101" pitchFamily="2" charset="-122"/>
              </a:rPr>
              <a:t> A program should not have any bugs that inhibit its function. (</a:t>
            </a:r>
            <a:r>
              <a:rPr lang="zh-CN" altLang="en-US" sz="2000" dirty="0">
                <a:solidFill>
                  <a:srgbClr val="000000"/>
                </a:solidFill>
                <a:latin typeface="Palatino" pitchFamily="-128" charset="0"/>
                <a:ea typeface="宋体" panose="02010600030101010101" pitchFamily="2" charset="-122"/>
              </a:rPr>
              <a:t>坚固</a:t>
            </a:r>
            <a:r>
              <a:rPr lang="en-US" altLang="zh-CN" sz="2000">
                <a:solidFill>
                  <a:srgbClr val="000000"/>
                </a:solidFill>
                <a:latin typeface="Palatino" pitchFamily="-128" charset="0"/>
                <a:ea typeface="宋体" panose="02010600030101010101" pitchFamily="2" charset="-122"/>
              </a:rPr>
              <a:t>)</a:t>
            </a:r>
            <a:r>
              <a:rPr lang="zh-CN" altLang="en-US" sz="2000" dirty="0">
                <a:solidFill>
                  <a:srgbClr val="000000"/>
                </a:solidFill>
                <a:latin typeface="Palatino" pitchFamily="-128" charset="0"/>
                <a:ea typeface="宋体" panose="02010600030101010101" pitchFamily="2" charset="-122"/>
              </a:rPr>
              <a:t>可靠</a:t>
            </a:r>
            <a:endParaRPr lang="zh-CN" altLang="en-US" sz="2000" dirty="0">
              <a:solidFill>
                <a:srgbClr val="000000"/>
              </a:solidFill>
              <a:latin typeface="Palatino" pitchFamily="-128" charset="0"/>
              <a:ea typeface="宋体" panose="02010600030101010101" pitchFamily="2" charset="-122"/>
            </a:endParaRPr>
          </a:p>
          <a:p>
            <a:pPr lvl="1">
              <a:buFont typeface="Wingdings" panose="05000000000000000000" pitchFamily="2" charset="2"/>
              <a:buChar char="n"/>
            </a:pPr>
            <a:r>
              <a:rPr lang="en-US" altLang="zh-CN" sz="2000" i="1">
                <a:solidFill>
                  <a:srgbClr val="FF0000"/>
                </a:solidFill>
                <a:latin typeface="Palatino" pitchFamily="-128" charset="0"/>
                <a:ea typeface="宋体" panose="02010600030101010101" pitchFamily="2" charset="-122"/>
              </a:rPr>
              <a:t>Commodity</a:t>
            </a:r>
            <a:r>
              <a:rPr lang="en-US" altLang="zh-CN" sz="2000" i="1">
                <a:solidFill>
                  <a:schemeClr val="folHlink"/>
                </a:solidFill>
                <a:latin typeface="Palatino" pitchFamily="-128" charset="0"/>
                <a:ea typeface="宋体" panose="02010600030101010101" pitchFamily="2" charset="-122"/>
              </a:rPr>
              <a:t>:</a:t>
            </a:r>
            <a:r>
              <a:rPr lang="en-US" altLang="zh-CN" sz="2000">
                <a:solidFill>
                  <a:srgbClr val="000000"/>
                </a:solidFill>
                <a:latin typeface="Palatino" pitchFamily="-128" charset="0"/>
                <a:ea typeface="宋体" panose="02010600030101010101" pitchFamily="2" charset="-122"/>
              </a:rPr>
              <a:t> A program should be suitable for the purposes for which it was intended.</a:t>
            </a:r>
            <a:r>
              <a:rPr lang="zh-CN" altLang="en-US" sz="2000" dirty="0">
                <a:solidFill>
                  <a:srgbClr val="000000"/>
                </a:solidFill>
                <a:latin typeface="Palatino" pitchFamily="-128" charset="0"/>
                <a:ea typeface="宋体" panose="02010600030101010101" pitchFamily="2" charset="-122"/>
              </a:rPr>
              <a:t>（适用）实现所有用户需求功能</a:t>
            </a:r>
            <a:endParaRPr lang="en-US" altLang="zh-CN" sz="2000">
              <a:solidFill>
                <a:srgbClr val="000000"/>
              </a:solidFill>
              <a:latin typeface="Palatino" pitchFamily="-128" charset="0"/>
              <a:ea typeface="宋体" panose="02010600030101010101" pitchFamily="2" charset="-122"/>
            </a:endParaRPr>
          </a:p>
          <a:p>
            <a:pPr lvl="1">
              <a:buFont typeface="Wingdings" panose="05000000000000000000" pitchFamily="2" charset="2"/>
              <a:buChar char="n"/>
            </a:pPr>
            <a:r>
              <a:rPr lang="en-US" altLang="zh-CN" sz="2000" i="1">
                <a:solidFill>
                  <a:srgbClr val="FF0000"/>
                </a:solidFill>
                <a:latin typeface="Palatino" pitchFamily="-128" charset="0"/>
                <a:ea typeface="宋体" panose="02010600030101010101" pitchFamily="2" charset="-122"/>
              </a:rPr>
              <a:t>Delight</a:t>
            </a:r>
            <a:r>
              <a:rPr lang="en-US" altLang="zh-CN" sz="2000" i="1">
                <a:solidFill>
                  <a:schemeClr val="folHlink"/>
                </a:solidFill>
                <a:latin typeface="Palatino" pitchFamily="-128" charset="0"/>
                <a:ea typeface="宋体" panose="02010600030101010101" pitchFamily="2" charset="-122"/>
              </a:rPr>
              <a:t>:</a:t>
            </a:r>
            <a:r>
              <a:rPr lang="en-US" altLang="zh-CN" sz="2000">
                <a:solidFill>
                  <a:schemeClr val="folHlink"/>
                </a:solidFill>
                <a:latin typeface="Palatino" pitchFamily="-128" charset="0"/>
                <a:ea typeface="宋体" panose="02010600030101010101" pitchFamily="2" charset="-122"/>
              </a:rPr>
              <a:t> </a:t>
            </a:r>
            <a:r>
              <a:rPr lang="en-US" altLang="zh-CN" sz="2000">
                <a:solidFill>
                  <a:srgbClr val="000000"/>
                </a:solidFill>
                <a:latin typeface="Palatino" pitchFamily="-128" charset="0"/>
                <a:ea typeface="宋体" panose="02010600030101010101" pitchFamily="2" charset="-122"/>
              </a:rPr>
              <a:t>The experience of using the program should be pleasurable one.</a:t>
            </a:r>
            <a:r>
              <a:rPr lang="zh-CN" altLang="en-US" sz="2000" dirty="0">
                <a:solidFill>
                  <a:srgbClr val="000000"/>
                </a:solidFill>
                <a:latin typeface="Palatino" pitchFamily="-128" charset="0"/>
                <a:ea typeface="宋体" panose="02010600030101010101" pitchFamily="2" charset="-122"/>
              </a:rPr>
              <a:t>（愉悦）良好的用户体验</a:t>
            </a:r>
            <a:endParaRPr lang="zh-CN" altLang="en-US" sz="2000" dirty="0">
              <a:solidFill>
                <a:srgbClr val="000000"/>
              </a:solidFill>
              <a:latin typeface="Palatino" pitchFamily="-128" charset="0"/>
              <a:ea typeface="宋体" panose="02010600030101010101" pitchFamily="2" charset="-122"/>
            </a:endParaRPr>
          </a:p>
          <a:p>
            <a:pPr lvl="1">
              <a:buFont typeface="Wingdings" panose="05000000000000000000" pitchFamily="2" charset="2"/>
              <a:buChar char="n"/>
            </a:pPr>
            <a:endParaRPr lang="en-US" altLang="zh-CN" sz="2000">
              <a:solidFill>
                <a:srgbClr val="000000"/>
              </a:solidFill>
              <a:latin typeface="Palatino" pitchFamily="-128" charset="0"/>
              <a:ea typeface="宋体" panose="02010600030101010101" pitchFamily="2" charset="-122"/>
            </a:endParaRPr>
          </a:p>
          <a:p>
            <a:pPr>
              <a:buNone/>
            </a:pPr>
            <a:r>
              <a:rPr lang="en-US" altLang="zh-CN" sz="2400" b="1">
                <a:latin typeface="Palatino" pitchFamily="-128" charset="0"/>
                <a:ea typeface="宋体" panose="02010600030101010101" pitchFamily="2" charset="-122"/>
              </a:rPr>
              <a:t>The goal of design </a:t>
            </a:r>
            <a:r>
              <a:rPr lang="en-US" altLang="zh-CN" sz="2400">
                <a:latin typeface="Palatino" pitchFamily="-128" charset="0"/>
                <a:ea typeface="宋体" panose="02010600030101010101" pitchFamily="2" charset="-122"/>
              </a:rPr>
              <a:t>is to produce a model or representation that exhibits firmness, commodity, and delight</a:t>
            </a:r>
            <a:endParaRPr lang="en-US" altLang="zh-CN" sz="2400">
              <a:latin typeface="Palatino" pitchFamily="-128" charset="0"/>
              <a:ea typeface="宋体" panose="02010600030101010101" pitchFamily="2" charset="-122"/>
            </a:endParaRPr>
          </a:p>
          <a:p>
            <a:pPr>
              <a:buNone/>
            </a:pPr>
            <a:r>
              <a:rPr lang="zh-CN" altLang="en-US" sz="2400" dirty="0">
                <a:latin typeface="Palatino" pitchFamily="-128" charset="0"/>
                <a:ea typeface="宋体" panose="02010600030101010101" pitchFamily="2" charset="-122"/>
              </a:rPr>
              <a:t>   设计出坚固</a:t>
            </a:r>
            <a:r>
              <a:rPr lang="en-US" altLang="zh-CN" sz="2400">
                <a:latin typeface="Palatino" pitchFamily="-128" charset="0"/>
                <a:ea typeface="宋体" panose="02010600030101010101" pitchFamily="2" charset="-122"/>
              </a:rPr>
              <a:t>-</a:t>
            </a:r>
            <a:r>
              <a:rPr lang="zh-CN" altLang="en-US" sz="2400" dirty="0">
                <a:latin typeface="Palatino" pitchFamily="-128" charset="0"/>
                <a:ea typeface="宋体" panose="02010600030101010101" pitchFamily="2" charset="-122"/>
              </a:rPr>
              <a:t>适用</a:t>
            </a:r>
            <a:r>
              <a:rPr lang="en-US" altLang="zh-CN" sz="2400">
                <a:latin typeface="Palatino" pitchFamily="-128" charset="0"/>
                <a:ea typeface="宋体" panose="02010600030101010101" pitchFamily="2" charset="-122"/>
              </a:rPr>
              <a:t>-</a:t>
            </a:r>
            <a:r>
              <a:rPr lang="zh-CN" altLang="en-US" sz="2400" dirty="0">
                <a:latin typeface="Palatino" pitchFamily="-128" charset="0"/>
                <a:ea typeface="宋体" panose="02010600030101010101" pitchFamily="2" charset="-122"/>
              </a:rPr>
              <a:t>愉悦的模型</a:t>
            </a:r>
            <a:endParaRPr lang="zh-CN" altLang="en-US" sz="2400" dirty="0">
              <a:latin typeface="Palatino" pitchFamily="-128" charset="0"/>
              <a:ea typeface="宋体" panose="02010600030101010101" pitchFamily="2" charset="-122"/>
            </a:endParaRPr>
          </a:p>
          <a:p>
            <a:pPr lvl="1">
              <a:buFont typeface="Wingdings" panose="05000000000000000000" pitchFamily="2" charset="2"/>
              <a:buChar char="n"/>
            </a:pPr>
            <a:endParaRPr lang="en-US" altLang="zh-CN" sz="2000">
              <a:solidFill>
                <a:srgbClr val="000000"/>
              </a:solidFill>
              <a:latin typeface="Palatino" pitchFamily="-128" charset="0"/>
              <a:ea typeface="宋体" panose="02010600030101010101" pitchFamily="2" charset="-122"/>
            </a:endParaRPr>
          </a:p>
        </p:txBody>
      </p:sp>
      <p:sp>
        <p:nvSpPr>
          <p:cNvPr id="1638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38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a:spLocks noGrp="1"/>
          </p:cNvSpPr>
          <p:nvPr>
            <p:ph type="title"/>
          </p:nvPr>
        </p:nvSpPr>
        <p:spPr>
          <a:xfrm>
            <a:off x="0" y="17463"/>
            <a:ext cx="4895850" cy="633412"/>
          </a:xfrm>
        </p:spPr>
        <p:txBody>
          <a:bodyPr vert="horz" wrap="square" lIns="91440" tIns="45720" rIns="91440" bIns="45720" anchor="ctr" anchorCtr="0"/>
          <a:p>
            <a:r>
              <a:rPr lang="en-US" altLang="zh-CN" sz="2400" i="1">
                <a:solidFill>
                  <a:schemeClr val="folHlink"/>
                </a:solidFill>
                <a:latin typeface="Palatino" pitchFamily="-128" charset="0"/>
                <a:ea typeface="宋体" panose="02010600030101010101" pitchFamily="2" charset="-122"/>
              </a:rPr>
              <a:t>Cohesion</a:t>
            </a:r>
            <a:r>
              <a:rPr lang="en-US" altLang="zh-CN">
                <a:ea typeface="宋体" panose="02010600030101010101" pitchFamily="2" charset="-122"/>
              </a:rPr>
              <a:t> &amp; </a:t>
            </a:r>
            <a:r>
              <a:rPr lang="en-US" altLang="zh-CN" sz="2400" i="1">
                <a:solidFill>
                  <a:schemeClr val="folHlink"/>
                </a:solidFill>
                <a:latin typeface="Palatino" pitchFamily="-128" charset="0"/>
                <a:ea typeface="宋体" panose="02010600030101010101" pitchFamily="2" charset="-122"/>
              </a:rPr>
              <a:t>Coupling</a:t>
            </a:r>
            <a:endParaRPr lang="en-US" altLang="zh-CN">
              <a:ea typeface="宋体" panose="02010600030101010101" pitchFamily="2" charset="-122"/>
            </a:endParaRPr>
          </a:p>
        </p:txBody>
      </p:sp>
      <p:sp>
        <p:nvSpPr>
          <p:cNvPr id="77826" name="Rectangle 3"/>
          <p:cNvSpPr>
            <a:spLocks noGrp="1"/>
          </p:cNvSpPr>
          <p:nvPr>
            <p:ph type="body"/>
          </p:nvPr>
        </p:nvSpPr>
        <p:spPr>
          <a:xfrm>
            <a:off x="395288" y="1016000"/>
            <a:ext cx="8208962" cy="4537075"/>
          </a:xfrm>
          <a:prstGeom prst="rect">
            <a:avLst/>
          </a:prstGeom>
          <a:solidFill>
            <a:srgbClr val="FFFFFF"/>
          </a:solidFill>
          <a:ln w="9525" cap="flat" cmpd="sng">
            <a:solidFill>
              <a:srgbClr val="000000"/>
            </a:solidFill>
            <a:prstDash val="solid"/>
            <a:round/>
            <a:headEnd type="none" w="med" len="med"/>
            <a:tailEnd type="none" w="med" len="med"/>
          </a:ln>
        </p:spPr>
        <p:txBody>
          <a:bodyPr/>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补充内容</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全局变量，局部变量</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形参与实参</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公有与私有变量</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en-US" altLang="zh-CN" sz="2400" err="1">
                <a:latin typeface="Palatino" pitchFamily="-128" charset="0"/>
                <a:ea typeface="宋体" panose="02010600030101010101" pitchFamily="2" charset="-122"/>
              </a:rPr>
              <a:t>Goto</a:t>
            </a:r>
            <a:r>
              <a:rPr lang="en-US" altLang="zh-CN" sz="2400">
                <a:latin typeface="Palatino" pitchFamily="-128" charset="0"/>
                <a:ea typeface="宋体" panose="02010600030101010101" pitchFamily="2" charset="-122"/>
              </a:rPr>
              <a:t> </a:t>
            </a:r>
            <a:r>
              <a:rPr lang="zh-CN" altLang="en-US" sz="2400" dirty="0">
                <a:latin typeface="Palatino" pitchFamily="-128" charset="0"/>
                <a:ea typeface="宋体" panose="02010600030101010101" pitchFamily="2" charset="-122"/>
              </a:rPr>
              <a:t>语句</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递归调用与退出，堆栈</a:t>
            </a:r>
            <a:endParaRPr lang="zh-CN" altLang="en-US" sz="2400" dirty="0">
              <a:latin typeface="Palatino" pitchFamily="-128" charset="0"/>
              <a:ea typeface="宋体" panose="02010600030101010101" pitchFamily="2" charset="-122"/>
            </a:endParaRPr>
          </a:p>
          <a:p>
            <a:pPr>
              <a:lnSpc>
                <a:spcPct val="90000"/>
              </a:lnSpc>
              <a:spcBef>
                <a:spcPts val="300"/>
              </a:spcBef>
              <a:buFont typeface="Wingdings" panose="05000000000000000000" pitchFamily="2" charset="2"/>
              <a:buChar char="n"/>
            </a:pPr>
            <a:r>
              <a:rPr lang="zh-CN" altLang="en-US" sz="2400" dirty="0">
                <a:latin typeface="Palatino" pitchFamily="-128" charset="0"/>
                <a:ea typeface="宋体" panose="02010600030101010101" pitchFamily="2" charset="-122"/>
              </a:rPr>
              <a:t>。。。</a:t>
            </a:r>
            <a:endParaRPr lang="zh-CN" altLang="en-US" sz="2400" dirty="0">
              <a:latin typeface="Palatino" pitchFamily="-128" charset="0"/>
              <a:ea typeface="宋体" panose="02010600030101010101" pitchFamily="2" charset="-122"/>
            </a:endParaRPr>
          </a:p>
        </p:txBody>
      </p:sp>
      <p:sp>
        <p:nvSpPr>
          <p:cNvPr id="7782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7782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3154" name="Rectangle 2"/>
          <p:cNvSpPr>
            <a:spLocks noGrp="1" noChangeArrowheads="1"/>
          </p:cNvSpPr>
          <p:nvPr>
            <p:ph type="title" idx="4294967295"/>
          </p:nvPr>
        </p:nvSpPr>
        <p:spPr>
          <a:xfrm>
            <a:off x="358775" y="0"/>
            <a:ext cx="8307388" cy="477838"/>
          </a:xfrm>
        </p:spPr>
        <p:txBody>
          <a:bodyPr vert="horz" wrap="squar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Coupling</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en-US" sz="1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78850" name="Text Box 28"/>
          <p:cNvSpPr txBox="1"/>
          <p:nvPr/>
        </p:nvSpPr>
        <p:spPr>
          <a:xfrm>
            <a:off x="685800" y="781050"/>
            <a:ext cx="7924800" cy="1249363"/>
          </a:xfrm>
          <a:prstGeom prst="rect">
            <a:avLst/>
          </a:prstGeom>
          <a:noFill/>
          <a:ln w="9525">
            <a:noFill/>
          </a:ln>
        </p:spPr>
        <p:txBody>
          <a:bodyPr>
            <a:spAutoFit/>
          </a:bodyPr>
          <a:p>
            <a:pPr eaLnBrk="0" hangingPunct="0"/>
            <a:endParaRPr lang="zh-CN" altLang="zh-CN" sz="2800" dirty="0">
              <a:latin typeface="Times" pitchFamily="-128" charset="0"/>
              <a:ea typeface="宋体" panose="02010600030101010101" pitchFamily="2" charset="-122"/>
            </a:endParaRPr>
          </a:p>
          <a:p>
            <a:pPr eaLnBrk="0" hangingPunct="0"/>
            <a:r>
              <a:rPr lang="en-US" altLang="zh-CN" sz="2400" b="1">
                <a:latin typeface="Times" pitchFamily="-128" charset="0"/>
                <a:ea typeface="楷体_GB2312" pitchFamily="49" charset="-122"/>
              </a:rPr>
              <a:t>Coupling is a measure of interconnection among modules in a software structure. (Yourdon &amp; Constantine,1978)</a:t>
            </a:r>
            <a:endParaRPr lang="en-US" altLang="zh-CN" sz="2400" b="1">
              <a:latin typeface="Times" pitchFamily="-128" charset="0"/>
              <a:ea typeface="楷体_GB2312" pitchFamily="49" charset="-122"/>
            </a:endParaRPr>
          </a:p>
        </p:txBody>
      </p:sp>
      <p:graphicFrame>
        <p:nvGraphicFramePr>
          <p:cNvPr id="78851" name="Object 30"/>
          <p:cNvGraphicFramePr/>
          <p:nvPr/>
        </p:nvGraphicFramePr>
        <p:xfrm>
          <a:off x="671513" y="2684463"/>
          <a:ext cx="7905750" cy="3287712"/>
        </p:xfrm>
        <a:graphic>
          <a:graphicData uri="http://schemas.openxmlformats.org/presentationml/2006/ole">
            <mc:AlternateContent xmlns:mc="http://schemas.openxmlformats.org/markup-compatibility/2006">
              <mc:Choice xmlns:v="urn:schemas-microsoft-com:vml" Requires="v">
                <p:oleObj spid="_x0000_s3077" name="" r:id="rId1" imgW="4450080" imgH="892810" progId="Word.Document.8">
                  <p:embed/>
                </p:oleObj>
              </mc:Choice>
              <mc:Fallback>
                <p:oleObj name="" r:id="rId1" imgW="4450080" imgH="892810" progId="Word.Document.8">
                  <p:embed/>
                  <p:pic>
                    <p:nvPicPr>
                      <p:cNvPr id="0" name="图片 3076"/>
                      <p:cNvPicPr/>
                      <p:nvPr/>
                    </p:nvPicPr>
                    <p:blipFill>
                      <a:blip r:embed="rId2"/>
                      <a:stretch>
                        <a:fillRect/>
                      </a:stretch>
                    </p:blipFill>
                    <p:spPr>
                      <a:xfrm>
                        <a:off x="671513" y="2684463"/>
                        <a:ext cx="7905750" cy="3287712"/>
                      </a:xfrm>
                      <a:prstGeom prst="rect">
                        <a:avLst/>
                      </a:prstGeom>
                      <a:noFill/>
                      <a:ln w="38100">
                        <a:noFill/>
                        <a:miter/>
                      </a:ln>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4898" name="Rectangle 2"/>
          <p:cNvSpPr>
            <a:spLocks noGrp="1" noChangeArrowheads="1"/>
          </p:cNvSpPr>
          <p:nvPr>
            <p:ph type="title" idx="4294967295"/>
          </p:nvPr>
        </p:nvSpPr>
        <p:spPr>
          <a:xfrm>
            <a:off x="242888" y="193675"/>
            <a:ext cx="8307388" cy="477838"/>
          </a:xfrm>
        </p:spPr>
        <p:txBody>
          <a:bodyPr vert="horz" wrap="squar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The Types of Coupling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endParaRPr>
          </a:p>
        </p:txBody>
      </p:sp>
      <p:grpSp>
        <p:nvGrpSpPr>
          <p:cNvPr id="80898" name="Group 3"/>
          <p:cNvGrpSpPr/>
          <p:nvPr/>
        </p:nvGrpSpPr>
        <p:grpSpPr>
          <a:xfrm>
            <a:off x="576263" y="1844675"/>
            <a:ext cx="7569200" cy="2287588"/>
            <a:chOff x="384" y="1296"/>
            <a:chExt cx="4768" cy="1442"/>
          </a:xfrm>
        </p:grpSpPr>
        <p:grpSp>
          <p:nvGrpSpPr>
            <p:cNvPr id="80899" name="Group 4"/>
            <p:cNvGrpSpPr/>
            <p:nvPr/>
          </p:nvGrpSpPr>
          <p:grpSpPr>
            <a:xfrm>
              <a:off x="679" y="1739"/>
              <a:ext cx="1276" cy="454"/>
              <a:chOff x="2268" y="4481"/>
              <a:chExt cx="2551" cy="567"/>
            </a:xfrm>
          </p:grpSpPr>
          <p:sp>
            <p:nvSpPr>
              <p:cNvPr id="464901" name="Rectangle 5"/>
              <p:cNvSpPr>
                <a:spLocks noChangeArrowheads="1"/>
              </p:cNvSpPr>
              <p:nvPr/>
            </p:nvSpPr>
            <p:spPr bwMode="auto">
              <a:xfrm>
                <a:off x="2268" y="4481"/>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64902" name="Rectangle 6"/>
              <p:cNvSpPr>
                <a:spLocks noChangeArrowheads="1"/>
              </p:cNvSpPr>
              <p:nvPr/>
            </p:nvSpPr>
            <p:spPr bwMode="auto">
              <a:xfrm>
                <a:off x="3969" y="4481"/>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64903" name="Line 7"/>
              <p:cNvSpPr>
                <a:spLocks noChangeShapeType="1"/>
              </p:cNvSpPr>
              <p:nvPr/>
            </p:nvSpPr>
            <p:spPr bwMode="auto">
              <a:xfrm>
                <a:off x="3119" y="4566"/>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64904" name="Line 8"/>
              <p:cNvSpPr>
                <a:spLocks noChangeShapeType="1"/>
              </p:cNvSpPr>
              <p:nvPr/>
            </p:nvSpPr>
            <p:spPr bwMode="auto">
              <a:xfrm flipH="1">
                <a:off x="3119" y="4651"/>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64905" name="Line 9"/>
              <p:cNvSpPr>
                <a:spLocks noChangeShapeType="1"/>
              </p:cNvSpPr>
              <p:nvPr/>
            </p:nvSpPr>
            <p:spPr bwMode="auto">
              <a:xfrm>
                <a:off x="3119" y="4764"/>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64906" name="Line 10"/>
              <p:cNvSpPr>
                <a:spLocks noChangeShapeType="1"/>
              </p:cNvSpPr>
              <p:nvPr/>
            </p:nvSpPr>
            <p:spPr bwMode="auto">
              <a:xfrm flipH="1">
                <a:off x="3119" y="4877"/>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64907" name="Line 11"/>
              <p:cNvSpPr>
                <a:spLocks noChangeShapeType="1"/>
              </p:cNvSpPr>
              <p:nvPr/>
            </p:nvSpPr>
            <p:spPr bwMode="auto">
              <a:xfrm>
                <a:off x="3119" y="4991"/>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grpSp>
          <p:nvGrpSpPr>
            <p:cNvPr id="80907" name="Group 12"/>
            <p:cNvGrpSpPr/>
            <p:nvPr/>
          </p:nvGrpSpPr>
          <p:grpSpPr>
            <a:xfrm>
              <a:off x="2266" y="1739"/>
              <a:ext cx="1275" cy="454"/>
              <a:chOff x="4389" y="4410"/>
              <a:chExt cx="2551" cy="567"/>
            </a:xfrm>
          </p:grpSpPr>
          <p:sp>
            <p:nvSpPr>
              <p:cNvPr id="464909" name="Rectangle 13"/>
              <p:cNvSpPr>
                <a:spLocks noChangeArrowheads="1"/>
              </p:cNvSpPr>
              <p:nvPr/>
            </p:nvSpPr>
            <p:spPr bwMode="auto">
              <a:xfrm>
                <a:off x="4389" y="4410"/>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64910" name="Rectangle 14"/>
              <p:cNvSpPr>
                <a:spLocks noChangeArrowheads="1"/>
              </p:cNvSpPr>
              <p:nvPr/>
            </p:nvSpPr>
            <p:spPr bwMode="auto">
              <a:xfrm>
                <a:off x="6090" y="4410"/>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64911" name="Line 15"/>
              <p:cNvSpPr>
                <a:spLocks noChangeShapeType="1"/>
              </p:cNvSpPr>
              <p:nvPr/>
            </p:nvSpPr>
            <p:spPr bwMode="auto">
              <a:xfrm>
                <a:off x="5240" y="4495"/>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64912" name="Line 16"/>
              <p:cNvSpPr>
                <a:spLocks noChangeShapeType="1"/>
              </p:cNvSpPr>
              <p:nvPr/>
            </p:nvSpPr>
            <p:spPr bwMode="auto">
              <a:xfrm flipH="1">
                <a:off x="5240" y="4806"/>
                <a:ext cx="850" cy="0"/>
              </a:xfrm>
              <a:prstGeom prst="line">
                <a:avLst/>
              </a:prstGeom>
              <a:noFill/>
              <a:ln w="12700">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grpSp>
          <p:nvGrpSpPr>
            <p:cNvPr id="80912" name="Group 17"/>
            <p:cNvGrpSpPr/>
            <p:nvPr/>
          </p:nvGrpSpPr>
          <p:grpSpPr>
            <a:xfrm>
              <a:off x="3853" y="1739"/>
              <a:ext cx="1276" cy="454"/>
              <a:chOff x="7329" y="4410"/>
              <a:chExt cx="2551" cy="567"/>
            </a:xfrm>
          </p:grpSpPr>
          <p:sp>
            <p:nvSpPr>
              <p:cNvPr id="464914" name="Rectangle 18"/>
              <p:cNvSpPr>
                <a:spLocks noChangeArrowheads="1"/>
              </p:cNvSpPr>
              <p:nvPr/>
            </p:nvSpPr>
            <p:spPr bwMode="auto">
              <a:xfrm>
                <a:off x="7329" y="4410"/>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64915" name="Rectangle 19"/>
              <p:cNvSpPr>
                <a:spLocks noChangeArrowheads="1"/>
              </p:cNvSpPr>
              <p:nvPr/>
            </p:nvSpPr>
            <p:spPr bwMode="auto">
              <a:xfrm>
                <a:off x="9030" y="4410"/>
                <a:ext cx="850" cy="567"/>
              </a:xfrm>
              <a:prstGeom prst="rect">
                <a:avLst/>
              </a:prstGeom>
              <a:solidFill>
                <a:srgbClr val="FFFFFF"/>
              </a:solid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
          <p:nvSpPr>
            <p:cNvPr id="80915" name="Text Box 20"/>
            <p:cNvSpPr txBox="1"/>
            <p:nvPr/>
          </p:nvSpPr>
          <p:spPr>
            <a:xfrm>
              <a:off x="384" y="1296"/>
              <a:ext cx="1658" cy="375"/>
            </a:xfrm>
            <a:prstGeom prst="rect">
              <a:avLst/>
            </a:prstGeom>
            <a:noFill/>
            <a:ln w="9525">
              <a:noFill/>
            </a:ln>
          </p:spPr>
          <p:txBody>
            <a:bodyPr lIns="54000" rIns="54000"/>
            <a:p>
              <a:pPr algn="just" eaLnBrk="0" hangingPunct="0">
                <a:lnSpc>
                  <a:spcPct val="130000"/>
                </a:lnSpc>
              </a:pPr>
              <a:r>
                <a:rPr lang="en-US" altLang="zh-CN" sz="1800" b="1">
                  <a:latin typeface="Times" pitchFamily="-128" charset="0"/>
                  <a:ea typeface="宋体" panose="02010600030101010101" pitchFamily="2" charset="-122"/>
                </a:rPr>
                <a:t>Great deal of dependence</a:t>
              </a:r>
              <a:endParaRPr lang="en-US" altLang="zh-CN" sz="1600" b="1">
                <a:latin typeface="Times" pitchFamily="-128" charset="0"/>
                <a:ea typeface="宋体" panose="02010600030101010101" pitchFamily="2" charset="-122"/>
              </a:endParaRPr>
            </a:p>
          </p:txBody>
        </p:sp>
        <p:sp>
          <p:nvSpPr>
            <p:cNvPr id="464917" name="Line 21"/>
            <p:cNvSpPr>
              <a:spLocks noChangeShapeType="1"/>
            </p:cNvSpPr>
            <p:nvPr/>
          </p:nvSpPr>
          <p:spPr bwMode="auto">
            <a:xfrm>
              <a:off x="2202" y="1491"/>
              <a:ext cx="1477" cy="1"/>
            </a:xfrm>
            <a:prstGeom prst="line">
              <a:avLst/>
            </a:prstGeom>
            <a:noFill/>
            <a:ln w="15875">
              <a:solidFill>
                <a:srgbClr val="000000"/>
              </a:solidFill>
              <a:round/>
              <a:tailEnd type="arrow" w="sm" len="lg"/>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80917" name="Text Box 22"/>
            <p:cNvSpPr txBox="1"/>
            <p:nvPr/>
          </p:nvSpPr>
          <p:spPr>
            <a:xfrm>
              <a:off x="3814" y="1296"/>
              <a:ext cx="1300" cy="375"/>
            </a:xfrm>
            <a:prstGeom prst="rect">
              <a:avLst/>
            </a:prstGeom>
            <a:noFill/>
            <a:ln w="9525">
              <a:noFill/>
            </a:ln>
          </p:spPr>
          <p:txBody>
            <a:bodyPr/>
            <a:p>
              <a:pPr algn="ctr" eaLnBrk="0" hangingPunct="0">
                <a:lnSpc>
                  <a:spcPct val="120000"/>
                </a:lnSpc>
              </a:pPr>
              <a:r>
                <a:rPr lang="en-US" altLang="zh-CN" sz="1800" b="1">
                  <a:latin typeface="Times" pitchFamily="-128" charset="0"/>
                  <a:ea typeface="宋体" panose="02010600030101010101" pitchFamily="2" charset="-122"/>
                </a:rPr>
                <a:t>Independent</a:t>
              </a:r>
              <a:endParaRPr lang="en-US" altLang="zh-CN" sz="1800" b="1">
                <a:latin typeface="Times" pitchFamily="-128" charset="0"/>
                <a:ea typeface="宋体" panose="02010600030101010101" pitchFamily="2" charset="-122"/>
              </a:endParaRPr>
            </a:p>
          </p:txBody>
        </p:sp>
        <p:sp>
          <p:nvSpPr>
            <p:cNvPr id="80918" name="Text Box 23"/>
            <p:cNvSpPr txBox="1"/>
            <p:nvPr/>
          </p:nvSpPr>
          <p:spPr>
            <a:xfrm>
              <a:off x="615" y="2238"/>
              <a:ext cx="1418" cy="500"/>
            </a:xfrm>
            <a:prstGeom prst="rect">
              <a:avLst/>
            </a:prstGeom>
            <a:noFill/>
            <a:ln w="9525">
              <a:noFill/>
            </a:ln>
          </p:spPr>
          <p:txBody>
            <a:bodyPr/>
            <a:p>
              <a:pPr algn="just" eaLnBrk="0" hangingPunct="0"/>
              <a:r>
                <a:rPr lang="zh-CN" altLang="en-US" sz="2400" dirty="0">
                  <a:latin typeface="Times" pitchFamily="-128" charset="0"/>
                  <a:ea typeface="宋体" panose="02010600030101010101" pitchFamily="2" charset="-122"/>
                  <a:sym typeface="Wingdings" panose="05000000000000000000" pitchFamily="2" charset="2"/>
                </a:rPr>
                <a:t></a:t>
              </a:r>
              <a:r>
                <a:rPr lang="zh-CN" altLang="en-US" sz="2400" dirty="0">
                  <a:latin typeface="Times" pitchFamily="-128" charset="0"/>
                  <a:ea typeface="宋体" panose="02010600030101010101" pitchFamily="2" charset="-122"/>
                </a:rPr>
                <a:t> </a:t>
              </a:r>
              <a:r>
                <a:rPr lang="zh-CN" altLang="en-US" sz="1800" b="1" dirty="0">
                  <a:latin typeface="Times" pitchFamily="-128" charset="0"/>
                  <a:ea typeface="宋体" panose="02010600030101010101" pitchFamily="2" charset="-122"/>
                </a:rPr>
                <a:t> </a:t>
              </a:r>
              <a:r>
                <a:rPr lang="en-US" altLang="zh-CN" sz="1800" b="1">
                  <a:latin typeface="Times" pitchFamily="-128" charset="0"/>
                  <a:ea typeface="宋体" panose="02010600030101010101" pitchFamily="2" charset="-122"/>
                </a:rPr>
                <a:t>Highly coupled</a:t>
              </a:r>
              <a:endParaRPr lang="en-US" altLang="zh-CN" sz="1800" b="1">
                <a:latin typeface="Times" pitchFamily="-128" charset="0"/>
                <a:ea typeface="宋体" panose="02010600030101010101" pitchFamily="2" charset="-122"/>
              </a:endParaRPr>
            </a:p>
          </p:txBody>
        </p:sp>
        <p:sp>
          <p:nvSpPr>
            <p:cNvPr id="80919" name="Text Box 24"/>
            <p:cNvSpPr txBox="1"/>
            <p:nvPr/>
          </p:nvSpPr>
          <p:spPr>
            <a:xfrm>
              <a:off x="2146" y="2238"/>
              <a:ext cx="1418" cy="500"/>
            </a:xfrm>
            <a:prstGeom prst="rect">
              <a:avLst/>
            </a:prstGeom>
            <a:noFill/>
            <a:ln w="9525">
              <a:noFill/>
            </a:ln>
          </p:spPr>
          <p:txBody>
            <a:bodyPr/>
            <a:p>
              <a:pPr algn="ctr" eaLnBrk="0" hangingPunct="0"/>
              <a:r>
                <a:rPr lang="en-US" altLang="zh-CN" sz="1800" b="1">
                  <a:latin typeface="Times" pitchFamily="-128" charset="0"/>
                  <a:ea typeface="宋体" panose="02010600030101010101" pitchFamily="2" charset="-122"/>
                </a:rPr>
                <a:t>Loosely coupled</a:t>
              </a:r>
              <a:endParaRPr lang="en-US" altLang="zh-CN" sz="1000">
                <a:latin typeface="Times" pitchFamily="-128" charset="0"/>
                <a:ea typeface="宋体" panose="02010600030101010101" pitchFamily="2" charset="-122"/>
              </a:endParaRPr>
            </a:p>
          </p:txBody>
        </p:sp>
        <p:sp>
          <p:nvSpPr>
            <p:cNvPr id="80920" name="Text Box 25"/>
            <p:cNvSpPr txBox="1"/>
            <p:nvPr/>
          </p:nvSpPr>
          <p:spPr>
            <a:xfrm>
              <a:off x="4088" y="2238"/>
              <a:ext cx="1064" cy="500"/>
            </a:xfrm>
            <a:prstGeom prst="rect">
              <a:avLst/>
            </a:prstGeom>
            <a:noFill/>
            <a:ln w="9525">
              <a:noFill/>
            </a:ln>
          </p:spPr>
          <p:txBody>
            <a:bodyPr/>
            <a:p>
              <a:pPr algn="just" eaLnBrk="0" hangingPunct="0"/>
              <a:r>
                <a:rPr lang="en-US" altLang="zh-CN" sz="1800" b="1">
                  <a:latin typeface="Times" pitchFamily="-128" charset="0"/>
                  <a:ea typeface="宋体" panose="02010600030101010101" pitchFamily="2" charset="-122"/>
                </a:rPr>
                <a:t>Uncoupled  </a:t>
              </a:r>
              <a:r>
                <a:rPr lang="en-US" altLang="zh-CN" sz="2400">
                  <a:latin typeface="Times" pitchFamily="-128" charset="0"/>
                  <a:ea typeface="宋体" panose="02010600030101010101" pitchFamily="2" charset="-122"/>
                  <a:sym typeface="Wingdings" panose="05000000000000000000" pitchFamily="2" charset="2"/>
                </a:rPr>
                <a:t></a:t>
              </a:r>
              <a:endParaRPr lang="en-US" altLang="zh-CN" sz="1800" b="1">
                <a:latin typeface="Times" pitchFamily="-128" charset="0"/>
                <a:ea typeface="宋体" panose="02010600030101010101" pitchFamily="2" charset="-122"/>
              </a:endParaRPr>
            </a:p>
          </p:txBody>
        </p:sp>
      </p:grpSp>
      <p:graphicFrame>
        <p:nvGraphicFramePr>
          <p:cNvPr id="80921" name="Object 26"/>
          <p:cNvGraphicFramePr/>
          <p:nvPr/>
        </p:nvGraphicFramePr>
        <p:xfrm>
          <a:off x="1187450" y="4365625"/>
          <a:ext cx="6378575" cy="609600"/>
        </p:xfrm>
        <a:graphic>
          <a:graphicData uri="http://schemas.openxmlformats.org/presentationml/2006/ole">
            <mc:AlternateContent xmlns:mc="http://schemas.openxmlformats.org/markup-compatibility/2006">
              <mc:Choice xmlns:v="urn:schemas-microsoft-com:vml" Requires="v">
                <p:oleObj spid="_x0000_s3076" name="" r:id="rId1" imgW="7254240" imgH="628650" progId="Word.Document.8">
                  <p:embed/>
                </p:oleObj>
              </mc:Choice>
              <mc:Fallback>
                <p:oleObj name="" r:id="rId1" imgW="7254240" imgH="628650" progId="Word.Document.8">
                  <p:embed/>
                  <p:pic>
                    <p:nvPicPr>
                      <p:cNvPr id="0" name="图片 3075"/>
                      <p:cNvPicPr/>
                      <p:nvPr/>
                    </p:nvPicPr>
                    <p:blipFill>
                      <a:blip r:embed="rId2"/>
                      <a:stretch>
                        <a:fillRect/>
                      </a:stretch>
                    </p:blipFill>
                    <p:spPr>
                      <a:xfrm>
                        <a:off x="1187450" y="4365625"/>
                        <a:ext cx="6378575" cy="609600"/>
                      </a:xfrm>
                      <a:prstGeom prst="rect">
                        <a:avLst/>
                      </a:prstGeom>
                      <a:noFill/>
                      <a:ln w="38100">
                        <a:noFill/>
                        <a:miter/>
                      </a:ln>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0018" name="Rectangle 2"/>
          <p:cNvSpPr>
            <a:spLocks noGrp="1"/>
          </p:cNvSpPr>
          <p:nvPr>
            <p:ph type="title" idx="4294967295"/>
          </p:nvPr>
        </p:nvSpPr>
        <p:spPr>
          <a:xfrm>
            <a:off x="2627313" y="190500"/>
            <a:ext cx="5005388" cy="477838"/>
          </a:xfrm>
        </p:spPr>
        <p:txBody>
          <a:bodyPr vert="horz" wrap="square" lIns="63500" tIns="25400" rIns="63500" bIns="25400" anchor="t">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Content Coupling (1)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34179" name="Rectangle 3"/>
          <p:cNvSpPr>
            <a:spLocks noGrp="1" noChangeArrowheads="1"/>
          </p:cNvSpPr>
          <p:nvPr>
            <p:ph type="body" idx="4294967295"/>
          </p:nvPr>
        </p:nvSpPr>
        <p:spPr>
          <a:xfrm>
            <a:off x="304800" y="2286000"/>
            <a:ext cx="3657600" cy="1193800"/>
          </a:xfrm>
          <a:prstGeom prst="rect">
            <a:avLst/>
          </a:prstGeom>
        </p:spPr>
        <p:txBody>
          <a:bodyPr vert="horz" wrap="square" lIns="90487" tIns="44450" rIns="90487" bIns="44450" numCol="1" anchor="t" anchorCtr="0" compatLnSpc="1">
            <a:spAutoFit/>
          </a:bodyPr>
          <a:p>
            <a:pPr marL="857250" marR="0" indent="-857250" algn="l" defTabSz="914400" rtl="0" eaLnBrk="0" fontAlgn="base" latinLnBrk="0" hangingPunct="0">
              <a:lnSpc>
                <a:spcPct val="100000"/>
              </a:lnSpc>
              <a:spcBef>
                <a:spcPct val="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例1：</a:t>
            </a:r>
            <a:r>
              <a:rPr kumimoji="0" lang="en-US" altLang="zh-CN" sz="2400" b="1" i="0" u="none" strike="noStrike" kern="0" cap="none" spc="0" normalizeH="0" baseline="0" noProof="1">
                <a:solidFill>
                  <a:schemeClr val="tx1"/>
                </a:solidFill>
                <a:effectLst>
                  <a:outerShdw blurRad="38100" dist="38100" dir="2700000">
                    <a:srgbClr val="C0C0C0"/>
                  </a:outerShdw>
                </a:effectLst>
                <a:latin typeface="+mn-lt"/>
                <a:ea typeface="楷体_GB2312" pitchFamily="49" charset="-122"/>
                <a:cs typeface="+mn-cs"/>
              </a:rPr>
              <a:t>A</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访问</a:t>
            </a:r>
            <a:r>
              <a:rPr kumimoji="0" lang="en-US" altLang="zh-CN" sz="2400" b="1" i="0" u="none" strike="noStrike" kern="0" cap="none" spc="0" normalizeH="0" baseline="0" noProof="1">
                <a:solidFill>
                  <a:schemeClr val="tx1"/>
                </a:solidFill>
                <a:effectLst>
                  <a:outerShdw blurRad="38100" dist="38100" dir="2700000">
                    <a:srgbClr val="C0C0C0"/>
                  </a:outerShdw>
                </a:effectLst>
                <a:latin typeface="+mn-lt"/>
                <a:ea typeface="楷体_GB2312" pitchFamily="49" charset="-122"/>
                <a:cs typeface="+mn-cs"/>
              </a:rPr>
              <a:t>C</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的内部数据或不通过正常入口而转入</a:t>
            </a:r>
            <a:r>
              <a:rPr kumimoji="0" lang="en-US" altLang="zh-CN" sz="2400" b="1" i="0" u="none" strike="noStrike" kern="0" cap="none" spc="0" normalizeH="0" baseline="0" noProof="1">
                <a:solidFill>
                  <a:schemeClr val="tx1"/>
                </a:solidFill>
                <a:effectLst>
                  <a:outerShdw blurRad="38100" dist="38100" dir="2700000">
                    <a:srgbClr val="C0C0C0"/>
                  </a:outerShdw>
                </a:effectLst>
                <a:latin typeface="+mn-lt"/>
                <a:ea typeface="楷体_GB2312" pitchFamily="49" charset="-122"/>
                <a:cs typeface="+mn-cs"/>
              </a:rPr>
              <a:t>C</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的内部。</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endParaRPr>
          </a:p>
        </p:txBody>
      </p:sp>
      <p:grpSp>
        <p:nvGrpSpPr>
          <p:cNvPr id="82947" name="Group 4"/>
          <p:cNvGrpSpPr/>
          <p:nvPr/>
        </p:nvGrpSpPr>
        <p:grpSpPr>
          <a:xfrm>
            <a:off x="4343400" y="1828800"/>
            <a:ext cx="3886200" cy="4302125"/>
            <a:chOff x="3024" y="5814"/>
            <a:chExt cx="3402" cy="4168"/>
          </a:xfrm>
        </p:grpSpPr>
        <p:grpSp>
          <p:nvGrpSpPr>
            <p:cNvPr id="82948" name="Group 5"/>
            <p:cNvGrpSpPr/>
            <p:nvPr/>
          </p:nvGrpSpPr>
          <p:grpSpPr>
            <a:xfrm>
              <a:off x="4309" y="5814"/>
              <a:ext cx="1248" cy="652"/>
              <a:chOff x="4309" y="5814"/>
              <a:chExt cx="1248" cy="652"/>
            </a:xfrm>
          </p:grpSpPr>
          <p:sp>
            <p:nvSpPr>
              <p:cNvPr id="82949" name="Text Box 6"/>
              <p:cNvSpPr txBox="1"/>
              <p:nvPr/>
            </p:nvSpPr>
            <p:spPr>
              <a:xfrm>
                <a:off x="4536" y="5814"/>
                <a:ext cx="794" cy="340"/>
              </a:xfrm>
              <a:prstGeom prst="rect">
                <a:avLst/>
              </a:prstGeom>
              <a:noFill/>
              <a:ln w="9525">
                <a:noFill/>
              </a:ln>
            </p:spPr>
            <p:txBody>
              <a:bodyPr lIns="54000" tIns="10800" rIns="54000" bIns="10800"/>
              <a:p>
                <a:pPr algn="ctr" eaLnBrk="0" hangingPunct="0"/>
                <a:r>
                  <a:rPr lang="zh-CN" altLang="en-US" sz="2000" b="1" dirty="0">
                    <a:latin typeface="Times" pitchFamily="-128" charset="0"/>
                    <a:ea typeface="宋体" panose="02010600030101010101" pitchFamily="2" charset="-122"/>
                  </a:rPr>
                  <a:t>……</a:t>
                </a:r>
                <a:endParaRPr lang="zh-CN" altLang="en-US" sz="1000" dirty="0">
                  <a:latin typeface="Times" pitchFamily="-128" charset="0"/>
                  <a:ea typeface="宋体" panose="02010600030101010101" pitchFamily="2" charset="-122"/>
                </a:endParaRPr>
              </a:p>
            </p:txBody>
          </p:sp>
          <p:sp>
            <p:nvSpPr>
              <p:cNvPr id="434183" name="Line 7"/>
              <p:cNvSpPr>
                <a:spLocks noChangeShapeType="1"/>
              </p:cNvSpPr>
              <p:nvPr/>
            </p:nvSpPr>
            <p:spPr bwMode="auto">
              <a:xfrm>
                <a:off x="4933" y="6126"/>
                <a:ext cx="0" cy="17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4184" name="Line 8"/>
              <p:cNvSpPr>
                <a:spLocks noChangeShapeType="1"/>
              </p:cNvSpPr>
              <p:nvPr/>
            </p:nvSpPr>
            <p:spPr bwMode="auto">
              <a:xfrm>
                <a:off x="4536" y="6296"/>
                <a:ext cx="794" cy="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4185" name="Line 9"/>
              <p:cNvSpPr>
                <a:spLocks noChangeShapeType="1"/>
              </p:cNvSpPr>
              <p:nvPr/>
            </p:nvSpPr>
            <p:spPr bwMode="auto">
              <a:xfrm flipH="1">
                <a:off x="4309" y="6296"/>
                <a:ext cx="227" cy="17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4186" name="Line 10"/>
              <p:cNvSpPr>
                <a:spLocks noChangeShapeType="1"/>
              </p:cNvSpPr>
              <p:nvPr/>
            </p:nvSpPr>
            <p:spPr bwMode="auto">
              <a:xfrm>
                <a:off x="5330" y="6296"/>
                <a:ext cx="227" cy="17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sp>
          <p:nvSpPr>
            <p:cNvPr id="82954" name="Text Box 11"/>
            <p:cNvSpPr txBox="1"/>
            <p:nvPr/>
          </p:nvSpPr>
          <p:spPr>
            <a:xfrm>
              <a:off x="4026" y="6466"/>
              <a:ext cx="567" cy="567"/>
            </a:xfrm>
            <a:prstGeom prst="rect">
              <a:avLst/>
            </a:prstGeom>
            <a:solidFill>
              <a:srgbClr val="FFFFFF"/>
            </a:solidFill>
            <a:ln w="15875" cap="flat" cmpd="sng">
              <a:solidFill>
                <a:srgbClr val="000000"/>
              </a:solidFill>
              <a:prstDash val="solid"/>
              <a:miter/>
              <a:headEnd type="none" w="med" len="med"/>
              <a:tailEnd type="none" w="med" len="med"/>
            </a:ln>
          </p:spPr>
          <p:txBody>
            <a:bodyPr lIns="18000" tIns="54000" rIns="18000" bIns="18000"/>
            <a:p>
              <a:pPr algn="ctr" eaLnBrk="0" hangingPunct="0"/>
              <a:r>
                <a:rPr lang="en-US" altLang="zh-CN" sz="2000" b="1">
                  <a:latin typeface="Times" pitchFamily="-128" charset="0"/>
                  <a:ea typeface="宋体" panose="02010600030101010101" pitchFamily="2" charset="-122"/>
                </a:rPr>
                <a:t>A</a:t>
              </a:r>
              <a:endParaRPr lang="en-US" altLang="zh-CN" sz="1400">
                <a:latin typeface="Times" pitchFamily="-128" charset="0"/>
                <a:ea typeface="宋体" panose="02010600030101010101" pitchFamily="2" charset="-122"/>
              </a:endParaRPr>
            </a:p>
          </p:txBody>
        </p:sp>
        <p:sp>
          <p:nvSpPr>
            <p:cNvPr id="82955" name="Text Box 12"/>
            <p:cNvSpPr txBox="1"/>
            <p:nvPr/>
          </p:nvSpPr>
          <p:spPr>
            <a:xfrm>
              <a:off x="5330" y="6466"/>
              <a:ext cx="567" cy="567"/>
            </a:xfrm>
            <a:prstGeom prst="rect">
              <a:avLst/>
            </a:prstGeom>
            <a:solidFill>
              <a:srgbClr val="FFFFFF"/>
            </a:solidFill>
            <a:ln w="15875" cap="flat" cmpd="sng">
              <a:solidFill>
                <a:srgbClr val="000000"/>
              </a:solidFill>
              <a:prstDash val="solid"/>
              <a:miter/>
              <a:headEnd type="none" w="med" len="med"/>
              <a:tailEnd type="none" w="med" len="med"/>
            </a:ln>
          </p:spPr>
          <p:txBody>
            <a:bodyPr lIns="18000" tIns="54000" rIns="18000" bIns="18000"/>
            <a:p>
              <a:pPr algn="ctr" eaLnBrk="0" hangingPunct="0"/>
              <a:r>
                <a:rPr lang="en-US" altLang="zh-CN" sz="2000" b="1">
                  <a:latin typeface="Times" pitchFamily="-128" charset="0"/>
                  <a:ea typeface="宋体" panose="02010600030101010101" pitchFamily="2" charset="-122"/>
                </a:rPr>
                <a:t>B</a:t>
              </a:r>
              <a:endParaRPr lang="en-US" altLang="zh-CN" sz="1400">
                <a:latin typeface="Times" pitchFamily="-128" charset="0"/>
                <a:ea typeface="宋体" panose="02010600030101010101" pitchFamily="2" charset="-122"/>
              </a:endParaRPr>
            </a:p>
          </p:txBody>
        </p:sp>
        <p:sp>
          <p:nvSpPr>
            <p:cNvPr id="82956" name="Text Box 13"/>
            <p:cNvSpPr txBox="1"/>
            <p:nvPr/>
          </p:nvSpPr>
          <p:spPr>
            <a:xfrm>
              <a:off x="4914" y="7374"/>
              <a:ext cx="567" cy="567"/>
            </a:xfrm>
            <a:prstGeom prst="rect">
              <a:avLst/>
            </a:prstGeom>
            <a:solidFill>
              <a:srgbClr val="FFFFFF"/>
            </a:solidFill>
            <a:ln w="15875" cap="flat" cmpd="sng">
              <a:solidFill>
                <a:srgbClr val="000000"/>
              </a:solidFill>
              <a:prstDash val="solid"/>
              <a:miter/>
              <a:headEnd type="none" w="med" len="med"/>
              <a:tailEnd type="none" w="med" len="med"/>
            </a:ln>
          </p:spPr>
          <p:txBody>
            <a:bodyPr lIns="18000" tIns="54000" rIns="18000" bIns="18000"/>
            <a:p>
              <a:pPr algn="ctr" eaLnBrk="0" hangingPunct="0"/>
              <a:r>
                <a:rPr lang="en-US" altLang="zh-CN" sz="2000" b="1">
                  <a:latin typeface="Times" pitchFamily="-128" charset="0"/>
                  <a:ea typeface="宋体" panose="02010600030101010101" pitchFamily="2" charset="-122"/>
                </a:rPr>
                <a:t>C</a:t>
              </a:r>
              <a:endParaRPr lang="en-US" altLang="zh-CN" sz="1400">
                <a:latin typeface="Times" pitchFamily="-128" charset="0"/>
                <a:ea typeface="宋体" panose="02010600030101010101" pitchFamily="2" charset="-122"/>
              </a:endParaRPr>
            </a:p>
          </p:txBody>
        </p:sp>
        <p:sp>
          <p:nvSpPr>
            <p:cNvPr id="82957" name="Text Box 14"/>
            <p:cNvSpPr txBox="1"/>
            <p:nvPr/>
          </p:nvSpPr>
          <p:spPr>
            <a:xfrm>
              <a:off x="5859" y="7374"/>
              <a:ext cx="567" cy="567"/>
            </a:xfrm>
            <a:prstGeom prst="rect">
              <a:avLst/>
            </a:prstGeom>
            <a:solidFill>
              <a:srgbClr val="FFFFFF"/>
            </a:solidFill>
            <a:ln w="15875" cap="flat" cmpd="sng">
              <a:solidFill>
                <a:srgbClr val="000000"/>
              </a:solidFill>
              <a:prstDash val="solid"/>
              <a:miter/>
              <a:headEnd type="none" w="med" len="med"/>
              <a:tailEnd type="none" w="med" len="med"/>
            </a:ln>
          </p:spPr>
          <p:txBody>
            <a:bodyPr lIns="18000" tIns="54000" rIns="18000" bIns="18000"/>
            <a:p>
              <a:pPr algn="ctr" eaLnBrk="0" hangingPunct="0"/>
              <a:r>
                <a:rPr lang="en-US" altLang="zh-CN" sz="2000" b="1">
                  <a:latin typeface="Times" pitchFamily="-128" charset="0"/>
                  <a:ea typeface="宋体" panose="02010600030101010101" pitchFamily="2" charset="-122"/>
                </a:rPr>
                <a:t>D</a:t>
              </a:r>
              <a:endParaRPr lang="en-US" altLang="zh-CN" sz="1400">
                <a:latin typeface="Times" pitchFamily="-128" charset="0"/>
                <a:ea typeface="宋体" panose="02010600030101010101" pitchFamily="2" charset="-122"/>
              </a:endParaRPr>
            </a:p>
          </p:txBody>
        </p:sp>
        <p:sp>
          <p:nvSpPr>
            <p:cNvPr id="434191" name="Line 15"/>
            <p:cNvSpPr>
              <a:spLocks noChangeShapeType="1"/>
            </p:cNvSpPr>
            <p:nvPr/>
          </p:nvSpPr>
          <p:spPr bwMode="auto">
            <a:xfrm flipH="1">
              <a:off x="5199" y="7033"/>
              <a:ext cx="414" cy="34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4192" name="Line 16"/>
            <p:cNvSpPr>
              <a:spLocks noChangeShapeType="1"/>
            </p:cNvSpPr>
            <p:nvPr/>
          </p:nvSpPr>
          <p:spPr bwMode="auto">
            <a:xfrm flipH="1" flipV="1">
              <a:off x="5613" y="7033"/>
              <a:ext cx="414" cy="340"/>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4193" name="Arc 17"/>
            <p:cNvSpPr/>
            <p:nvPr/>
          </p:nvSpPr>
          <p:spPr bwMode="auto">
            <a:xfrm flipH="1" flipV="1">
              <a:off x="4389" y="6906"/>
              <a:ext cx="499" cy="7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prstDash val="sysDot"/>
              <a:round/>
              <a:head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82961" name="Text Box 18"/>
            <p:cNvSpPr txBox="1"/>
            <p:nvPr/>
          </p:nvSpPr>
          <p:spPr>
            <a:xfrm>
              <a:off x="3024" y="7374"/>
              <a:ext cx="1155" cy="1672"/>
            </a:xfrm>
            <a:prstGeom prst="rect">
              <a:avLst/>
            </a:prstGeom>
            <a:solidFill>
              <a:srgbClr val="FFFFFF"/>
            </a:solidFill>
            <a:ln w="15875" cap="flat" cmpd="sng">
              <a:solidFill>
                <a:srgbClr val="000000"/>
              </a:solidFill>
              <a:prstDash val="solid"/>
              <a:miter/>
              <a:headEnd type="none" w="med" len="med"/>
              <a:tailEnd type="none" w="med" len="med"/>
            </a:ln>
          </p:spPr>
          <p:txBody>
            <a:bodyPr lIns="18000" tIns="10800" rIns="18000" bIns="10800"/>
            <a:p>
              <a:pPr algn="just" eaLnBrk="0" hangingPunct="0">
                <a:lnSpc>
                  <a:spcPct val="90000"/>
                </a:lnSpc>
              </a:pPr>
              <a:r>
                <a:rPr lang="en-US" altLang="zh-CN" sz="2000" b="1">
                  <a:latin typeface="Times" pitchFamily="-128" charset="0"/>
                  <a:ea typeface="宋体" panose="02010600030101010101" pitchFamily="2" charset="-122"/>
                </a:rPr>
                <a:t>A:</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err="1">
                  <a:latin typeface="Times" pitchFamily="-128" charset="0"/>
                  <a:ea typeface="宋体" panose="02010600030101010101" pitchFamily="2" charset="-122"/>
                </a:rPr>
                <a:t>goto</a:t>
              </a:r>
              <a:r>
                <a:rPr lang="en-US" altLang="zh-CN" sz="2000" b="1">
                  <a:latin typeface="Times" pitchFamily="-128" charset="0"/>
                  <a:ea typeface="宋体" panose="02010600030101010101" pitchFamily="2" charset="-122"/>
                </a:rPr>
                <a:t> C1</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p:txBody>
        </p:sp>
        <p:sp>
          <p:nvSpPr>
            <p:cNvPr id="434195" name="Line 19"/>
            <p:cNvSpPr>
              <a:spLocks noChangeShapeType="1"/>
            </p:cNvSpPr>
            <p:nvPr/>
          </p:nvSpPr>
          <p:spPr bwMode="auto">
            <a:xfrm flipH="1">
              <a:off x="3444" y="6906"/>
              <a:ext cx="735" cy="624"/>
            </a:xfrm>
            <a:prstGeom prst="line">
              <a:avLst/>
            </a:prstGeom>
            <a:noFill/>
            <a:ln w="15875">
              <a:solidFill>
                <a:srgbClr val="000000"/>
              </a:solidFill>
              <a:prstDash val="sysDot"/>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82963" name="Text Box 20"/>
            <p:cNvSpPr txBox="1"/>
            <p:nvPr/>
          </p:nvSpPr>
          <p:spPr>
            <a:xfrm>
              <a:off x="4599" y="8310"/>
              <a:ext cx="1155" cy="1672"/>
            </a:xfrm>
            <a:prstGeom prst="rect">
              <a:avLst/>
            </a:prstGeom>
            <a:solidFill>
              <a:srgbClr val="FFFFFF"/>
            </a:solidFill>
            <a:ln w="15875" cap="flat" cmpd="sng">
              <a:solidFill>
                <a:srgbClr val="000000"/>
              </a:solidFill>
              <a:prstDash val="solid"/>
              <a:miter/>
              <a:headEnd type="none" w="med" len="med"/>
              <a:tailEnd type="none" w="med" len="med"/>
            </a:ln>
          </p:spPr>
          <p:txBody>
            <a:bodyPr lIns="18000" tIns="10800" rIns="18000" bIns="10800"/>
            <a:p>
              <a:pPr algn="just" eaLnBrk="0" hangingPunct="0">
                <a:lnSpc>
                  <a:spcPct val="90000"/>
                </a:lnSpc>
              </a:pPr>
              <a:r>
                <a:rPr lang="en-US" altLang="zh-CN" sz="2000" b="1">
                  <a:latin typeface="Times" pitchFamily="-128" charset="0"/>
                  <a:ea typeface="宋体" panose="02010600030101010101" pitchFamily="2" charset="-122"/>
                </a:rPr>
                <a:t>C:</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C1:</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   ……</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   ……</a:t>
              </a:r>
              <a:endParaRPr lang="en-US" altLang="zh-CN" sz="2000">
                <a:latin typeface="Times" pitchFamily="-128" charset="0"/>
                <a:ea typeface="宋体" panose="02010600030101010101" pitchFamily="2" charset="-122"/>
              </a:endParaRPr>
            </a:p>
          </p:txBody>
        </p:sp>
        <p:sp>
          <p:nvSpPr>
            <p:cNvPr id="434197" name="Line 21"/>
            <p:cNvSpPr>
              <a:spLocks noChangeShapeType="1"/>
            </p:cNvSpPr>
            <p:nvPr/>
          </p:nvSpPr>
          <p:spPr bwMode="auto">
            <a:xfrm flipH="1">
              <a:off x="4914" y="7842"/>
              <a:ext cx="210" cy="624"/>
            </a:xfrm>
            <a:prstGeom prst="line">
              <a:avLst/>
            </a:prstGeom>
            <a:noFill/>
            <a:ln w="15875">
              <a:solidFill>
                <a:srgbClr val="000000"/>
              </a:solidFill>
              <a:prstDash val="sysDot"/>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sp>
        <p:nvSpPr>
          <p:cNvPr id="82965" name="Text Box 22"/>
          <p:cNvSpPr txBox="1"/>
          <p:nvPr/>
        </p:nvSpPr>
        <p:spPr>
          <a:xfrm>
            <a:off x="304800" y="1016000"/>
            <a:ext cx="8839200" cy="519113"/>
          </a:xfrm>
          <a:prstGeom prst="rect">
            <a:avLst/>
          </a:prstGeom>
          <a:noFill/>
          <a:ln w="9525">
            <a:noFill/>
          </a:ln>
        </p:spPr>
        <p:txBody>
          <a:bodyPr>
            <a:spAutoFit/>
          </a:bodyPr>
          <a:p>
            <a:pPr eaLnBrk="0" hangingPunct="0">
              <a:spcBef>
                <a:spcPct val="50000"/>
              </a:spcBef>
            </a:pPr>
            <a:r>
              <a:rPr lang="zh-CN" altLang="en-US" sz="2400" b="1" dirty="0">
                <a:latin typeface="Times" pitchFamily="-128" charset="0"/>
                <a:ea typeface="楷体_GB2312" pitchFamily="49" charset="-122"/>
                <a:sym typeface="Symbol" panose="05050102010706020507" pitchFamily="18" charset="2"/>
              </a:rPr>
              <a:t> </a:t>
            </a:r>
            <a:r>
              <a:rPr lang="zh-CN" altLang="en-US" sz="2800" b="1" dirty="0">
                <a:latin typeface="Times" pitchFamily="-128" charset="0"/>
                <a:ea typeface="楷体_GB2312" pitchFamily="49" charset="-122"/>
              </a:rPr>
              <a:t>内容耦合</a:t>
            </a:r>
            <a:r>
              <a:rPr lang="zh-CN" altLang="en-US" sz="2400" b="1" dirty="0">
                <a:latin typeface="Times" pitchFamily="-128" charset="0"/>
                <a:ea typeface="楷体_GB2312" pitchFamily="49" charset="-122"/>
              </a:rPr>
              <a:t>(</a:t>
            </a:r>
            <a:r>
              <a:rPr lang="en-US" altLang="zh-CN" sz="2400" b="1">
                <a:latin typeface="Times" pitchFamily="-128" charset="0"/>
                <a:ea typeface="楷体_GB2312" pitchFamily="49" charset="-122"/>
              </a:rPr>
              <a:t>Content Coupling): One module modifies another.</a:t>
            </a:r>
            <a:endParaRPr lang="en-US" altLang="zh-CN" sz="2400" b="1">
              <a:latin typeface="Times" pitchFamily="-128" charset="0"/>
              <a:ea typeface="楷体_GB2312"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5202" name="Rectangle 2"/>
          <p:cNvSpPr>
            <a:spLocks noGrp="1" noChangeArrowheads="1"/>
          </p:cNvSpPr>
          <p:nvPr>
            <p:ph type="title" idx="4294967295"/>
          </p:nvPr>
        </p:nvSpPr>
        <p:spPr>
          <a:xfrm>
            <a:off x="1611313" y="152400"/>
            <a:ext cx="4937125"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Content Coupling (2)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35203" name="Rectangle 3"/>
          <p:cNvSpPr>
            <a:spLocks noGrp="1" noChangeArrowheads="1"/>
          </p:cNvSpPr>
          <p:nvPr>
            <p:ph type="body" idx="4294967295"/>
          </p:nvPr>
        </p:nvSpPr>
        <p:spPr>
          <a:xfrm>
            <a:off x="498475" y="1144588"/>
            <a:ext cx="3276600" cy="1371600"/>
          </a:xfrm>
          <a:prstGeom prst="rect">
            <a:avLst/>
          </a:prstGeom>
        </p:spPr>
        <p:txBody>
          <a:bodyPr vert="horz" wrap="square" lIns="90487" tIns="44450" rIns="90487" bIns="44450" numCol="1" anchor="t" anchorCtr="0" compatLnSpc="1"/>
          <a:p>
            <a:pPr marL="0" marR="0" indent="0" algn="l" defTabSz="914400" rtl="0" eaLnBrk="0" fontAlgn="base" latinLnBrk="0" hangingPunct="0">
              <a:lnSpc>
                <a:spcPct val="100000"/>
              </a:lnSpc>
              <a:spcBef>
                <a:spcPct val="2000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例2：部分代码重叠（常出现在汇编程序中）</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endParaRPr>
          </a:p>
        </p:txBody>
      </p:sp>
      <p:grpSp>
        <p:nvGrpSpPr>
          <p:cNvPr id="84995" name="Group 4"/>
          <p:cNvGrpSpPr/>
          <p:nvPr/>
        </p:nvGrpSpPr>
        <p:grpSpPr>
          <a:xfrm>
            <a:off x="4572000" y="990600"/>
            <a:ext cx="2087563" cy="1266825"/>
            <a:chOff x="1871" y="10239"/>
            <a:chExt cx="1821" cy="1106"/>
          </a:xfrm>
        </p:grpSpPr>
        <p:sp>
          <p:nvSpPr>
            <p:cNvPr id="84996" name="Text Box 5"/>
            <p:cNvSpPr txBox="1"/>
            <p:nvPr/>
          </p:nvSpPr>
          <p:spPr>
            <a:xfrm>
              <a:off x="3062" y="10721"/>
              <a:ext cx="630" cy="624"/>
            </a:xfrm>
            <a:prstGeom prst="rect">
              <a:avLst/>
            </a:prstGeom>
            <a:noFill/>
            <a:ln w="9525">
              <a:noFill/>
            </a:ln>
          </p:spPr>
          <p:txBody>
            <a:bodyPr/>
            <a:p>
              <a:pPr algn="ctr" eaLnBrk="0" hangingPunct="0">
                <a:lnSpc>
                  <a:spcPct val="200000"/>
                </a:lnSpc>
              </a:pPr>
              <a:r>
                <a:rPr lang="en-US" altLang="zh-CN" sz="2000" b="1">
                  <a:latin typeface="Times" pitchFamily="-128" charset="0"/>
                  <a:ea typeface="宋体" panose="02010600030101010101" pitchFamily="2" charset="-122"/>
                </a:rPr>
                <a:t>B</a:t>
              </a:r>
              <a:endParaRPr lang="en-US" altLang="zh-CN" sz="1400" b="1">
                <a:latin typeface="Times" pitchFamily="-128" charset="0"/>
                <a:ea typeface="宋体" panose="02010600030101010101" pitchFamily="2" charset="-122"/>
              </a:endParaRPr>
            </a:p>
          </p:txBody>
        </p:sp>
        <p:sp>
          <p:nvSpPr>
            <p:cNvPr id="84997" name="Text Box 6"/>
            <p:cNvSpPr txBox="1"/>
            <p:nvPr/>
          </p:nvSpPr>
          <p:spPr>
            <a:xfrm>
              <a:off x="1871" y="10239"/>
              <a:ext cx="630" cy="624"/>
            </a:xfrm>
            <a:prstGeom prst="rect">
              <a:avLst/>
            </a:prstGeom>
            <a:noFill/>
            <a:ln w="9525">
              <a:noFill/>
            </a:ln>
          </p:spPr>
          <p:txBody>
            <a:bodyPr/>
            <a:p>
              <a:pPr algn="ctr" eaLnBrk="0" hangingPunct="0">
                <a:lnSpc>
                  <a:spcPct val="180000"/>
                </a:lnSpc>
              </a:pPr>
              <a:r>
                <a:rPr lang="zh-CN" altLang="en-US" sz="2000" b="1" dirty="0">
                  <a:latin typeface="Times" pitchFamily="-128" charset="0"/>
                  <a:ea typeface="宋体" panose="02010600030101010101" pitchFamily="2" charset="-122"/>
                </a:rPr>
                <a:t>   </a:t>
              </a:r>
              <a:r>
                <a:rPr lang="en-US" altLang="zh-CN" sz="2000" b="1">
                  <a:latin typeface="Times" pitchFamily="-128" charset="0"/>
                  <a:ea typeface="宋体" panose="02010600030101010101" pitchFamily="2" charset="-122"/>
                </a:rPr>
                <a:t>A</a:t>
              </a:r>
              <a:endParaRPr lang="en-US" altLang="zh-CN" sz="1400" b="1">
                <a:latin typeface="Times" pitchFamily="-128" charset="0"/>
                <a:ea typeface="宋体" panose="02010600030101010101" pitchFamily="2" charset="-122"/>
              </a:endParaRPr>
            </a:p>
          </p:txBody>
        </p:sp>
        <p:sp>
          <p:nvSpPr>
            <p:cNvPr id="435207" name="Rectangle 7"/>
            <p:cNvSpPr>
              <a:spLocks noChangeArrowheads="1"/>
            </p:cNvSpPr>
            <p:nvPr/>
          </p:nvSpPr>
          <p:spPr bwMode="auto">
            <a:xfrm>
              <a:off x="1985" y="10352"/>
              <a:ext cx="1134" cy="680"/>
            </a:xfrm>
            <a:prstGeom prst="rect">
              <a:avLst/>
            </a:prstGeom>
            <a:no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35208" name="Rectangle 8"/>
            <p:cNvSpPr>
              <a:spLocks noChangeArrowheads="1"/>
            </p:cNvSpPr>
            <p:nvPr/>
          </p:nvSpPr>
          <p:spPr bwMode="auto">
            <a:xfrm>
              <a:off x="2495" y="10664"/>
              <a:ext cx="1134" cy="680"/>
            </a:xfrm>
            <a:prstGeom prst="rect">
              <a:avLst/>
            </a:prstGeom>
            <a:no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35209" name="Rectangle 9" descr="深色上对角线"/>
            <p:cNvSpPr>
              <a:spLocks noChangeArrowheads="1"/>
            </p:cNvSpPr>
            <p:nvPr/>
          </p:nvSpPr>
          <p:spPr bwMode="auto">
            <a:xfrm>
              <a:off x="2495" y="10664"/>
              <a:ext cx="624" cy="369"/>
            </a:xfrm>
            <a:prstGeom prst="rect">
              <a:avLst/>
            </a:prstGeom>
            <a:pattFill prst="dkUpDiag">
              <a:fgClr>
                <a:srgbClr val="0000FF"/>
              </a:fgClr>
              <a:bgClr>
                <a:srgbClr val="FFFFFF"/>
              </a:bgClr>
            </a:patt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
        <p:nvSpPr>
          <p:cNvPr id="435210" name="Text Box 10"/>
          <p:cNvSpPr txBox="1">
            <a:spLocks noChangeArrowheads="1"/>
          </p:cNvSpPr>
          <p:nvPr/>
        </p:nvSpPr>
        <p:spPr bwMode="auto">
          <a:xfrm>
            <a:off x="552450" y="2947988"/>
            <a:ext cx="3200400" cy="701675"/>
          </a:xfrm>
          <a:prstGeom prst="rect">
            <a:avLst/>
          </a:prstGeom>
          <a:noFill/>
          <a:ln w="9525">
            <a:noFill/>
            <a:miter lim="800000"/>
          </a:ln>
          <a:effectLst/>
        </p:spPr>
        <p:txBody>
          <a:bodyPr>
            <a:spAutoFit/>
          </a:bodyPr>
          <a:p>
            <a:pPr marR="0" defTabSz="914400" eaLnBrk="0" hangingPunct="0">
              <a:spcBef>
                <a:spcPct val="50000"/>
              </a:spcBef>
            </a:pPr>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mn-ea"/>
              </a:rPr>
              <a:t>例3：一个模块有多个入口（功能）</a:t>
            </a:r>
            <a:endPar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mn-ea"/>
            </a:endParaRPr>
          </a:p>
        </p:txBody>
      </p:sp>
      <p:grpSp>
        <p:nvGrpSpPr>
          <p:cNvPr id="85002" name="Group 11"/>
          <p:cNvGrpSpPr/>
          <p:nvPr/>
        </p:nvGrpSpPr>
        <p:grpSpPr>
          <a:xfrm>
            <a:off x="4343400" y="2819400"/>
            <a:ext cx="2652713" cy="2860675"/>
            <a:chOff x="2736" y="1776"/>
            <a:chExt cx="1671" cy="1802"/>
          </a:xfrm>
        </p:grpSpPr>
        <p:sp>
          <p:nvSpPr>
            <p:cNvPr id="85003" name="Text Box 12"/>
            <p:cNvSpPr txBox="1"/>
            <p:nvPr/>
          </p:nvSpPr>
          <p:spPr>
            <a:xfrm>
              <a:off x="3017" y="1776"/>
              <a:ext cx="1390" cy="1802"/>
            </a:xfrm>
            <a:prstGeom prst="rect">
              <a:avLst/>
            </a:prstGeom>
            <a:solidFill>
              <a:srgbClr val="FFFFFF"/>
            </a:solidFill>
            <a:ln w="15875" cap="flat" cmpd="sng">
              <a:solidFill>
                <a:srgbClr val="000000"/>
              </a:solidFill>
              <a:prstDash val="solid"/>
              <a:miter/>
              <a:headEnd type="none" w="med" len="med"/>
              <a:tailEnd type="none" w="med" len="med"/>
            </a:ln>
          </p:spPr>
          <p:txBody>
            <a:bodyPr/>
            <a:p>
              <a:pPr algn="just" eaLnBrk="0" hangingPunct="0">
                <a:lnSpc>
                  <a:spcPct val="90000"/>
                </a:lnSpc>
              </a:pPr>
              <a:r>
                <a:rPr lang="en-US" altLang="zh-CN" sz="2000" b="1">
                  <a:latin typeface="Times" pitchFamily="-128" charset="0"/>
                  <a:ea typeface="宋体" panose="02010600030101010101" pitchFamily="2" charset="-122"/>
                </a:rPr>
                <a:t>A:</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entry 1:</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entry 2:</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90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p:txBody>
        </p:sp>
        <p:sp>
          <p:nvSpPr>
            <p:cNvPr id="435213" name="AutoShape 13"/>
            <p:cNvSpPr>
              <a:spLocks noChangeArrowheads="1"/>
            </p:cNvSpPr>
            <p:nvPr/>
          </p:nvSpPr>
          <p:spPr bwMode="auto">
            <a:xfrm flipV="1">
              <a:off x="2736" y="2269"/>
              <a:ext cx="245" cy="22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0000"/>
            </a:solidFill>
            <a:ln w="9525">
              <a:solidFill>
                <a:srgbClr val="000000"/>
              </a:solidFill>
              <a:miter lim="800000"/>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5214" name="AutoShape 14"/>
            <p:cNvSpPr>
              <a:spLocks noChangeArrowheads="1"/>
            </p:cNvSpPr>
            <p:nvPr/>
          </p:nvSpPr>
          <p:spPr bwMode="auto">
            <a:xfrm flipV="1">
              <a:off x="2736" y="2786"/>
              <a:ext cx="245" cy="22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0000"/>
            </a:solidFill>
            <a:ln w="9525">
              <a:solidFill>
                <a:srgbClr val="000000"/>
              </a:solidFill>
              <a:miter lim="800000"/>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sp>
        <p:nvSpPr>
          <p:cNvPr id="85006" name="Text Box 15"/>
          <p:cNvSpPr txBox="1"/>
          <p:nvPr/>
        </p:nvSpPr>
        <p:spPr>
          <a:xfrm>
            <a:off x="457200" y="5410200"/>
            <a:ext cx="3581400" cy="641350"/>
          </a:xfrm>
          <a:prstGeom prst="rect">
            <a:avLst/>
          </a:prstGeom>
          <a:noFill/>
          <a:ln w="9525">
            <a:noFill/>
          </a:ln>
        </p:spPr>
        <p:txBody>
          <a:bodyPr>
            <a:spAutoFit/>
          </a:bodyPr>
          <a:p>
            <a:pPr eaLnBrk="0" hangingPunct="0">
              <a:spcBef>
                <a:spcPct val="50000"/>
              </a:spcBef>
            </a:pPr>
            <a:r>
              <a:rPr lang="zh-CN" altLang="en-US" sz="3600" b="1" dirty="0">
                <a:latin typeface="Times" pitchFamily="-128" charset="0"/>
                <a:ea typeface="宋体" panose="02010600030101010101" pitchFamily="2" charset="-122"/>
                <a:sym typeface="Wingdings" panose="05000000000000000000" pitchFamily="2" charset="2"/>
              </a:rPr>
              <a:t></a:t>
            </a:r>
            <a:r>
              <a:rPr lang="zh-CN" altLang="en-US" sz="3600" b="1" dirty="0">
                <a:latin typeface="Times" pitchFamily="-128" charset="0"/>
                <a:ea typeface="宋体" panose="02010600030101010101" pitchFamily="2" charset="-122"/>
              </a:rPr>
              <a:t>  </a:t>
            </a:r>
            <a:r>
              <a:rPr lang="zh-CN" altLang="en-US" sz="2400" b="1" dirty="0">
                <a:latin typeface="Times" pitchFamily="-128" charset="0"/>
                <a:ea typeface="宋体" panose="02010600030101010101" pitchFamily="2" charset="-122"/>
              </a:rPr>
              <a:t> </a:t>
            </a:r>
            <a:r>
              <a:rPr lang="en-US" altLang="zh-CN" sz="2400" b="1">
                <a:latin typeface="Times" pitchFamily="-128" charset="0"/>
                <a:ea typeface="宋体" panose="02010600030101010101" pitchFamily="2" charset="-122"/>
              </a:rPr>
              <a:t>The least desirable</a:t>
            </a:r>
            <a:endParaRPr lang="en-US" altLang="zh-CN" sz="2400" b="1">
              <a:latin typeface="Times" pitchFamily="-12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6226" name="Rectangle 2"/>
          <p:cNvSpPr>
            <a:spLocks noGrp="1" noChangeArrowheads="1"/>
          </p:cNvSpPr>
          <p:nvPr>
            <p:ph type="title" idx="4294967295"/>
          </p:nvPr>
        </p:nvSpPr>
        <p:spPr>
          <a:xfrm>
            <a:off x="1871663" y="290513"/>
            <a:ext cx="4600575"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Common Coupling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36227" name="Rectangle 3"/>
          <p:cNvSpPr>
            <a:spLocks noGrp="1" noChangeArrowheads="1"/>
          </p:cNvSpPr>
          <p:nvPr>
            <p:ph type="body" idx="4294967295"/>
          </p:nvPr>
        </p:nvSpPr>
        <p:spPr>
          <a:xfrm>
            <a:off x="436563" y="808038"/>
            <a:ext cx="8382000" cy="830263"/>
          </a:xfrm>
          <a:prstGeom prst="rect">
            <a:avLst/>
          </a:prstGeom>
        </p:spPr>
        <p:txBody>
          <a:bodyPr vert="horz" wrap="square" lIns="90487" tIns="44450" rIns="90487" bIns="44450" numCol="1" anchor="t" anchorCtr="0" compatLnSpc="1">
            <a:spAutoFit/>
          </a:bodyPr>
          <a:p>
            <a:pPr marL="285750" marR="0" indent="-285750" algn="l" defTabSz="914400" rtl="0" eaLnBrk="0" fontAlgn="base" latinLnBrk="0" hangingPunct="0">
              <a:lnSpc>
                <a:spcPct val="100000"/>
              </a:lnSpc>
              <a:spcBef>
                <a:spcPct val="20000"/>
              </a:spcBef>
              <a:spcAft>
                <a:spcPct val="0"/>
              </a:spcAft>
              <a:buClr>
                <a:srgbClr val="52A930"/>
              </a:buClr>
              <a:buSzTx/>
              <a:buFontTx/>
              <a:buNone/>
            </a:pPr>
            <a:r>
              <a:rPr kumimoji="0" lang="zh-CN" altLang="en-US" sz="2800" b="1" i="0" u="none" strike="noStrike" kern="0" cap="none" spc="0" normalizeH="0" baseline="0" noProof="1" dirty="0">
                <a:solidFill>
                  <a:schemeClr val="accent2"/>
                </a:solidFill>
                <a:effectLst>
                  <a:outerShdw blurRad="38100" dist="38100" dir="2700000">
                    <a:srgbClr val="C0C0C0"/>
                  </a:outerShdw>
                </a:effectLst>
                <a:latin typeface="+mn-lt"/>
                <a:ea typeface="楷体_GB2312" pitchFamily="49" charset="-122"/>
                <a:cs typeface="+mn-cs"/>
                <a:sym typeface="Symbol" panose="05050102010706020507" pitchFamily="18" charset="2"/>
              </a:rPr>
              <a:t> </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公共耦合</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 </a:t>
            </a:r>
            <a:r>
              <a:rPr kumimoji="0" lang="zh-CN" altLang="en-US" sz="2000" b="1"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Common </a:t>
            </a:r>
            <a:r>
              <a:rPr kumimoji="0" lang="en-US" altLang="zh-CN" sz="2000" b="1" i="0" u="none" strike="noStrike" kern="0" cap="none" spc="0" normalizeH="0" baseline="0" noProof="1" err="1">
                <a:solidFill>
                  <a:schemeClr val="tx1"/>
                </a:solidFill>
                <a:effectLst>
                  <a:outerShdw blurRad="38100" dist="38100" dir="2700000">
                    <a:srgbClr val="C0C0C0"/>
                  </a:outerShdw>
                </a:effectLst>
                <a:latin typeface="+mn-lt"/>
                <a:ea typeface="+mn-ea"/>
                <a:cs typeface="+mn-cs"/>
              </a:rPr>
              <a:t>coupling)：Data</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 are accessible from a common data store.</a:t>
            </a:r>
            <a:endParaRPr kumimoji="0" lang="en-US" altLang="zh-CN" sz="2400" b="1" i="0" u="none" strike="noStrike" kern="0" cap="none" spc="0" normalizeH="0" baseline="0" noProof="1">
              <a:solidFill>
                <a:schemeClr val="tx1"/>
              </a:solidFill>
              <a:effectLst>
                <a:outerShdw blurRad="38100" dist="38100" dir="2700000">
                  <a:srgbClr val="C0C0C0"/>
                </a:outerShdw>
              </a:effectLst>
              <a:latin typeface="+mn-lt"/>
              <a:ea typeface="楷体_GB2312" pitchFamily="49" charset="-122"/>
              <a:cs typeface="+mn-cs"/>
            </a:endParaRPr>
          </a:p>
        </p:txBody>
      </p:sp>
      <p:grpSp>
        <p:nvGrpSpPr>
          <p:cNvPr id="87043" name="Group 4"/>
          <p:cNvGrpSpPr/>
          <p:nvPr/>
        </p:nvGrpSpPr>
        <p:grpSpPr>
          <a:xfrm>
            <a:off x="685800" y="1524000"/>
            <a:ext cx="3729038" cy="3562350"/>
            <a:chOff x="1452" y="1134"/>
            <a:chExt cx="2937" cy="2805"/>
          </a:xfrm>
        </p:grpSpPr>
        <p:sp>
          <p:nvSpPr>
            <p:cNvPr id="87044" name="Text Box 5"/>
            <p:cNvSpPr txBox="1"/>
            <p:nvPr/>
          </p:nvSpPr>
          <p:spPr>
            <a:xfrm>
              <a:off x="2184" y="1134"/>
              <a:ext cx="1575" cy="669"/>
            </a:xfrm>
            <a:prstGeom prst="rect">
              <a:avLst/>
            </a:prstGeom>
            <a:solidFill>
              <a:srgbClr val="FFFFFF"/>
            </a:solidFill>
            <a:ln w="15875" cap="flat" cmpd="sng">
              <a:solidFill>
                <a:srgbClr val="000000"/>
              </a:solidFill>
              <a:prstDash val="solid"/>
              <a:miter/>
              <a:headEnd type="none" w="med" len="med"/>
              <a:tailEnd type="none" w="med" len="med"/>
            </a:ln>
          </p:spPr>
          <p:txBody>
            <a:bodyPr/>
            <a:p>
              <a:pPr algn="just" eaLnBrk="0" hangingPunct="0">
                <a:lnSpc>
                  <a:spcPct val="120000"/>
                </a:lnSpc>
              </a:pPr>
              <a:r>
                <a:rPr lang="en-US" altLang="zh-CN" sz="2000" b="1">
                  <a:latin typeface="Times" pitchFamily="-128" charset="0"/>
                  <a:ea typeface="宋体" panose="02010600030101010101" pitchFamily="2" charset="-122"/>
                </a:rPr>
                <a:t>Global :  V1</a:t>
              </a:r>
              <a:endParaRPr lang="en-US" altLang="zh-CN" sz="2000" b="1">
                <a:latin typeface="Times" pitchFamily="-128" charset="0"/>
                <a:ea typeface="宋体" panose="02010600030101010101" pitchFamily="2" charset="-122"/>
              </a:endParaRPr>
            </a:p>
            <a:p>
              <a:pPr algn="just" eaLnBrk="0" hangingPunct="0">
                <a:lnSpc>
                  <a:spcPct val="120000"/>
                </a:lnSpc>
              </a:pPr>
              <a:r>
                <a:rPr lang="en-US" altLang="zh-CN" sz="2000" b="1">
                  <a:latin typeface="Times" pitchFamily="-128" charset="0"/>
                  <a:ea typeface="宋体" panose="02010600030101010101" pitchFamily="2" charset="-122"/>
                </a:rPr>
                <a:t>                V2</a:t>
              </a:r>
              <a:endParaRPr lang="en-US" altLang="zh-CN" sz="1000" b="1">
                <a:latin typeface="Times" pitchFamily="-128" charset="0"/>
                <a:ea typeface="宋体" panose="02010600030101010101" pitchFamily="2" charset="-122"/>
              </a:endParaRPr>
            </a:p>
          </p:txBody>
        </p:sp>
        <p:sp>
          <p:nvSpPr>
            <p:cNvPr id="87045" name="Text Box 6"/>
            <p:cNvSpPr txBox="1"/>
            <p:nvPr/>
          </p:nvSpPr>
          <p:spPr>
            <a:xfrm>
              <a:off x="1452" y="2223"/>
              <a:ext cx="1257" cy="1716"/>
            </a:xfrm>
            <a:prstGeom prst="rect">
              <a:avLst/>
            </a:prstGeom>
            <a:solidFill>
              <a:srgbClr val="FFFFFF"/>
            </a:solidFill>
            <a:ln w="15875" cap="flat" cmpd="sng">
              <a:solidFill>
                <a:srgbClr val="000000"/>
              </a:solidFill>
              <a:prstDash val="solid"/>
              <a:miter/>
              <a:headEnd type="none" w="med" len="med"/>
              <a:tailEnd type="none" w="med" len="med"/>
            </a:ln>
          </p:spPr>
          <p:txBody>
            <a:bodyPr lIns="54000" rIns="18000"/>
            <a:p>
              <a:pPr algn="just" eaLnBrk="0" hangingPunct="0">
                <a:lnSpc>
                  <a:spcPct val="115000"/>
                </a:lnSpc>
              </a:pPr>
              <a:r>
                <a:rPr lang="en-US" altLang="zh-CN" sz="2000" b="1">
                  <a:latin typeface="Times" pitchFamily="-128" charset="0"/>
                  <a:ea typeface="宋体" panose="02010600030101010101" pitchFamily="2" charset="-122"/>
                </a:rPr>
                <a:t>A:</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A1=V1+V2</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1000" b="1">
                <a:latin typeface="Times" pitchFamily="-128" charset="0"/>
                <a:ea typeface="宋体" panose="02010600030101010101" pitchFamily="2" charset="-122"/>
              </a:endParaRPr>
            </a:p>
          </p:txBody>
        </p:sp>
        <p:sp>
          <p:nvSpPr>
            <p:cNvPr id="87046" name="Text Box 7"/>
            <p:cNvSpPr txBox="1"/>
            <p:nvPr/>
          </p:nvSpPr>
          <p:spPr>
            <a:xfrm>
              <a:off x="3129" y="2223"/>
              <a:ext cx="1260" cy="1716"/>
            </a:xfrm>
            <a:prstGeom prst="rect">
              <a:avLst/>
            </a:prstGeom>
            <a:solidFill>
              <a:srgbClr val="FFFFFF"/>
            </a:solidFill>
            <a:ln w="15875" cap="flat" cmpd="sng">
              <a:solidFill>
                <a:srgbClr val="000000"/>
              </a:solidFill>
              <a:prstDash val="solid"/>
              <a:miter/>
              <a:headEnd type="none" w="med" len="med"/>
              <a:tailEnd type="none" w="med" len="med"/>
            </a:ln>
          </p:spPr>
          <p:txBody>
            <a:bodyPr/>
            <a:p>
              <a:pPr algn="just" eaLnBrk="0" hangingPunct="0">
                <a:lnSpc>
                  <a:spcPct val="115000"/>
                </a:lnSpc>
              </a:pPr>
              <a:r>
                <a:rPr lang="en-US" altLang="zh-CN" sz="2000" b="1">
                  <a:latin typeface="Times" pitchFamily="-128" charset="0"/>
                  <a:ea typeface="宋体" panose="02010600030101010101" pitchFamily="2" charset="-122"/>
                </a:rPr>
                <a:t>B:</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V1=B1</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p:txBody>
        </p:sp>
        <p:sp>
          <p:nvSpPr>
            <p:cNvPr id="436232" name="Line 8"/>
            <p:cNvSpPr>
              <a:spLocks noChangeShapeType="1"/>
            </p:cNvSpPr>
            <p:nvPr/>
          </p:nvSpPr>
          <p:spPr bwMode="auto">
            <a:xfrm>
              <a:off x="2356" y="1797"/>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6233" name="Line 9"/>
            <p:cNvSpPr>
              <a:spLocks noChangeShapeType="1"/>
            </p:cNvSpPr>
            <p:nvPr/>
          </p:nvSpPr>
          <p:spPr bwMode="auto">
            <a:xfrm flipV="1">
              <a:off x="3444" y="1797"/>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grpSp>
        <p:nvGrpSpPr>
          <p:cNvPr id="87049" name="Group 10"/>
          <p:cNvGrpSpPr/>
          <p:nvPr/>
        </p:nvGrpSpPr>
        <p:grpSpPr>
          <a:xfrm>
            <a:off x="4800600" y="1524000"/>
            <a:ext cx="3735388" cy="3562350"/>
            <a:chOff x="5334" y="1134"/>
            <a:chExt cx="2940" cy="2805"/>
          </a:xfrm>
        </p:grpSpPr>
        <p:sp>
          <p:nvSpPr>
            <p:cNvPr id="87050" name="Text Box 11"/>
            <p:cNvSpPr txBox="1"/>
            <p:nvPr/>
          </p:nvSpPr>
          <p:spPr>
            <a:xfrm>
              <a:off x="6066" y="1134"/>
              <a:ext cx="1575" cy="669"/>
            </a:xfrm>
            <a:prstGeom prst="rect">
              <a:avLst/>
            </a:prstGeom>
            <a:solidFill>
              <a:srgbClr val="FFFFFF"/>
            </a:solidFill>
            <a:ln w="15875" cap="flat" cmpd="sng">
              <a:solidFill>
                <a:srgbClr val="000000"/>
              </a:solidFill>
              <a:prstDash val="solid"/>
              <a:miter/>
              <a:headEnd type="none" w="med" len="med"/>
              <a:tailEnd type="none" w="med" len="med"/>
            </a:ln>
          </p:spPr>
          <p:txBody>
            <a:bodyPr/>
            <a:p>
              <a:pPr algn="just" eaLnBrk="0" hangingPunct="0">
                <a:lnSpc>
                  <a:spcPct val="120000"/>
                </a:lnSpc>
              </a:pPr>
              <a:r>
                <a:rPr lang="en-US" altLang="zh-CN" sz="2000" b="1">
                  <a:latin typeface="Times" pitchFamily="-128" charset="0"/>
                  <a:ea typeface="宋体" panose="02010600030101010101" pitchFamily="2" charset="-122"/>
                </a:rPr>
                <a:t>Global :  V1</a:t>
              </a:r>
              <a:endParaRPr lang="en-US" altLang="zh-CN" sz="2000" b="1">
                <a:latin typeface="Times" pitchFamily="-128" charset="0"/>
                <a:ea typeface="宋体" panose="02010600030101010101" pitchFamily="2" charset="-122"/>
              </a:endParaRPr>
            </a:p>
            <a:p>
              <a:pPr algn="just" eaLnBrk="0" hangingPunct="0">
                <a:lnSpc>
                  <a:spcPct val="120000"/>
                </a:lnSpc>
              </a:pPr>
              <a:r>
                <a:rPr lang="en-US" altLang="zh-CN" sz="2000" b="1">
                  <a:latin typeface="Times" pitchFamily="-128" charset="0"/>
                  <a:ea typeface="宋体" panose="02010600030101010101" pitchFamily="2" charset="-122"/>
                </a:rPr>
                <a:t>                V2</a:t>
              </a:r>
              <a:endParaRPr lang="en-US" altLang="zh-CN" sz="2000" b="1">
                <a:latin typeface="Times" pitchFamily="-128" charset="0"/>
                <a:ea typeface="宋体" panose="02010600030101010101" pitchFamily="2" charset="-122"/>
              </a:endParaRPr>
            </a:p>
          </p:txBody>
        </p:sp>
        <p:sp>
          <p:nvSpPr>
            <p:cNvPr id="87051" name="Text Box 12"/>
            <p:cNvSpPr txBox="1"/>
            <p:nvPr/>
          </p:nvSpPr>
          <p:spPr>
            <a:xfrm>
              <a:off x="5334" y="2223"/>
              <a:ext cx="1257" cy="1716"/>
            </a:xfrm>
            <a:prstGeom prst="rect">
              <a:avLst/>
            </a:prstGeom>
            <a:solidFill>
              <a:srgbClr val="FFFFFF"/>
            </a:solidFill>
            <a:ln w="15875" cap="flat" cmpd="sng">
              <a:solidFill>
                <a:srgbClr val="000000"/>
              </a:solidFill>
              <a:prstDash val="solid"/>
              <a:miter/>
              <a:headEnd type="none" w="med" len="med"/>
              <a:tailEnd type="none" w="med" len="med"/>
            </a:ln>
          </p:spPr>
          <p:txBody>
            <a:bodyPr lIns="54000" rIns="18000"/>
            <a:p>
              <a:pPr algn="just" eaLnBrk="0" hangingPunct="0">
                <a:lnSpc>
                  <a:spcPct val="115000"/>
                </a:lnSpc>
              </a:pPr>
              <a:r>
                <a:rPr lang="en-US" altLang="zh-CN" sz="2000" b="1">
                  <a:latin typeface="Times" pitchFamily="-128" charset="0"/>
                  <a:ea typeface="宋体" panose="02010600030101010101" pitchFamily="2" charset="-122"/>
                </a:rPr>
                <a:t>A:</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V1++</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p:txBody>
        </p:sp>
        <p:sp>
          <p:nvSpPr>
            <p:cNvPr id="87052" name="Text Box 13"/>
            <p:cNvSpPr txBox="1"/>
            <p:nvPr/>
          </p:nvSpPr>
          <p:spPr>
            <a:xfrm>
              <a:off x="7014" y="2223"/>
              <a:ext cx="1260" cy="1716"/>
            </a:xfrm>
            <a:prstGeom prst="rect">
              <a:avLst/>
            </a:prstGeom>
            <a:solidFill>
              <a:srgbClr val="FFFFFF"/>
            </a:solidFill>
            <a:ln w="15875" cap="flat" cmpd="sng">
              <a:solidFill>
                <a:srgbClr val="000000"/>
              </a:solidFill>
              <a:prstDash val="solid"/>
              <a:miter/>
              <a:headEnd type="none" w="med" len="med"/>
              <a:tailEnd type="none" w="med" len="med"/>
            </a:ln>
          </p:spPr>
          <p:txBody>
            <a:bodyPr lIns="54000" rIns="18000"/>
            <a:p>
              <a:pPr algn="just" eaLnBrk="0" hangingPunct="0">
                <a:lnSpc>
                  <a:spcPct val="115000"/>
                </a:lnSpc>
              </a:pPr>
              <a:r>
                <a:rPr lang="en-US" altLang="zh-CN" sz="2000" b="1">
                  <a:latin typeface="Times" pitchFamily="-128" charset="0"/>
                  <a:ea typeface="宋体" panose="02010600030101010101" pitchFamily="2" charset="-122"/>
                </a:rPr>
                <a:t>B:</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V2=B1+V1</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2000" b="1">
                <a:latin typeface="Times" pitchFamily="-128" charset="0"/>
                <a:ea typeface="宋体" panose="02010600030101010101" pitchFamily="2" charset="-122"/>
              </a:endParaRPr>
            </a:p>
            <a:p>
              <a:pPr algn="just" eaLnBrk="0" hangingPunct="0">
                <a:lnSpc>
                  <a:spcPct val="115000"/>
                </a:lnSpc>
              </a:pPr>
              <a:r>
                <a:rPr lang="en-US" altLang="zh-CN" sz="2000" b="1">
                  <a:latin typeface="Times" pitchFamily="-128" charset="0"/>
                  <a:ea typeface="宋体" panose="02010600030101010101" pitchFamily="2" charset="-122"/>
                </a:rPr>
                <a:t>…………</a:t>
              </a:r>
              <a:endParaRPr lang="en-US" altLang="zh-CN" sz="1000" b="1">
                <a:latin typeface="Times" pitchFamily="-128" charset="0"/>
                <a:ea typeface="宋体" panose="02010600030101010101" pitchFamily="2" charset="-122"/>
              </a:endParaRPr>
            </a:p>
          </p:txBody>
        </p:sp>
        <p:sp>
          <p:nvSpPr>
            <p:cNvPr id="436238" name="Line 14"/>
            <p:cNvSpPr>
              <a:spLocks noChangeShapeType="1"/>
            </p:cNvSpPr>
            <p:nvPr/>
          </p:nvSpPr>
          <p:spPr bwMode="auto">
            <a:xfrm>
              <a:off x="6238" y="1797"/>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6239" name="Line 15"/>
            <p:cNvSpPr>
              <a:spLocks noChangeShapeType="1"/>
            </p:cNvSpPr>
            <p:nvPr/>
          </p:nvSpPr>
          <p:spPr bwMode="auto">
            <a:xfrm flipV="1">
              <a:off x="7326" y="1797"/>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6240" name="Line 16"/>
            <p:cNvSpPr>
              <a:spLocks noChangeShapeType="1"/>
            </p:cNvSpPr>
            <p:nvPr/>
          </p:nvSpPr>
          <p:spPr bwMode="auto">
            <a:xfrm flipV="1">
              <a:off x="6384" y="1803"/>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6241" name="Line 17"/>
            <p:cNvSpPr>
              <a:spLocks noChangeShapeType="1"/>
            </p:cNvSpPr>
            <p:nvPr/>
          </p:nvSpPr>
          <p:spPr bwMode="auto">
            <a:xfrm>
              <a:off x="7144" y="1803"/>
              <a:ext cx="0" cy="425"/>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sp>
        <p:nvSpPr>
          <p:cNvPr id="87057" name="Text Box 18"/>
          <p:cNvSpPr txBox="1"/>
          <p:nvPr/>
        </p:nvSpPr>
        <p:spPr>
          <a:xfrm>
            <a:off x="1176338" y="5210175"/>
            <a:ext cx="7324725" cy="1131888"/>
          </a:xfrm>
          <a:prstGeom prst="rect">
            <a:avLst/>
          </a:prstGeom>
          <a:noFill/>
          <a:ln w="9525">
            <a:noFill/>
          </a:ln>
        </p:spPr>
        <p:txBody>
          <a:bodyPr>
            <a:spAutoFit/>
          </a:bodyPr>
          <a:p>
            <a:pPr eaLnBrk="0" hangingPunct="0"/>
            <a:r>
              <a:rPr lang="zh-CN" altLang="en-US" sz="2000" b="1" dirty="0">
                <a:solidFill>
                  <a:schemeClr val="hlink"/>
                </a:solidFill>
                <a:latin typeface="Times" pitchFamily="-128" charset="0"/>
                <a:ea typeface="楷体_GB2312" pitchFamily="49" charset="-122"/>
              </a:rPr>
              <a:t>问题：</a:t>
            </a:r>
            <a:r>
              <a:rPr lang="zh-CN" altLang="en-US" sz="2000" b="1" dirty="0">
                <a:solidFill>
                  <a:schemeClr val="hlink"/>
                </a:solidFill>
                <a:latin typeface="Times" pitchFamily="-128" charset="0"/>
                <a:ea typeface="楷体_GB2312" pitchFamily="49" charset="-122"/>
                <a:sym typeface="Symbol" panose="05050102010706020507" pitchFamily="18" charset="2"/>
              </a:rPr>
              <a:t>  </a:t>
            </a:r>
            <a:r>
              <a:rPr lang="zh-CN" altLang="en-US" sz="2000" b="1" dirty="0">
                <a:solidFill>
                  <a:schemeClr val="hlink"/>
                </a:solidFill>
                <a:latin typeface="Times" pitchFamily="-128" charset="0"/>
                <a:ea typeface="楷体_GB2312" pitchFamily="49" charset="-122"/>
              </a:rPr>
              <a:t>公共部分的改动将影响所有调用它的模块；</a:t>
            </a:r>
            <a:endParaRPr lang="zh-CN" altLang="en-US" sz="2000" b="1" dirty="0">
              <a:solidFill>
                <a:schemeClr val="hlink"/>
              </a:solidFill>
              <a:latin typeface="Times" pitchFamily="-128" charset="0"/>
              <a:ea typeface="楷体_GB2312" pitchFamily="49" charset="-122"/>
            </a:endParaRPr>
          </a:p>
          <a:p>
            <a:pPr lvl="1" eaLnBrk="0" hangingPunct="0">
              <a:buFontTx/>
            </a:pPr>
            <a:r>
              <a:rPr lang="zh-CN" altLang="en-US" sz="2000" b="1" dirty="0">
                <a:solidFill>
                  <a:schemeClr val="hlink"/>
                </a:solidFill>
                <a:latin typeface="Times" pitchFamily="-128" charset="0"/>
                <a:ea typeface="楷体_GB2312" pitchFamily="49" charset="-122"/>
                <a:sym typeface="Symbol" panose="05050102010706020507" pitchFamily="18" charset="2"/>
              </a:rPr>
              <a:t>        </a:t>
            </a:r>
            <a:r>
              <a:rPr lang="zh-CN" altLang="en-US" sz="2000" b="1" dirty="0">
                <a:solidFill>
                  <a:schemeClr val="hlink"/>
                </a:solidFill>
                <a:latin typeface="Times" pitchFamily="-128" charset="0"/>
                <a:ea typeface="楷体_GB2312" pitchFamily="49" charset="-122"/>
              </a:rPr>
              <a:t>公共部分的数据存取无法控制；</a:t>
            </a:r>
            <a:endParaRPr lang="zh-CN" altLang="en-US" sz="2000" b="1" dirty="0">
              <a:solidFill>
                <a:schemeClr val="hlink"/>
              </a:solidFill>
              <a:latin typeface="Times" pitchFamily="-128" charset="0"/>
              <a:ea typeface="楷体_GB2312" pitchFamily="49" charset="-122"/>
            </a:endParaRPr>
          </a:p>
          <a:p>
            <a:pPr lvl="1" eaLnBrk="0" hangingPunct="0">
              <a:buFontTx/>
            </a:pPr>
            <a:r>
              <a:rPr lang="zh-CN" altLang="en-US" sz="2000" b="1" dirty="0">
                <a:solidFill>
                  <a:schemeClr val="hlink"/>
                </a:solidFill>
                <a:latin typeface="Times" pitchFamily="-128" charset="0"/>
                <a:ea typeface="楷体_GB2312" pitchFamily="49" charset="-122"/>
                <a:sym typeface="Symbol" panose="05050102010706020507" pitchFamily="18" charset="2"/>
              </a:rPr>
              <a:t>        </a:t>
            </a:r>
            <a:r>
              <a:rPr lang="zh-CN" altLang="en-US" sz="2000" b="1" dirty="0">
                <a:solidFill>
                  <a:schemeClr val="hlink"/>
                </a:solidFill>
                <a:latin typeface="Times" pitchFamily="-128" charset="0"/>
                <a:ea typeface="楷体_GB2312" pitchFamily="49" charset="-122"/>
              </a:rPr>
              <a:t>复杂程度随耦合模块的个数增加而增加。</a:t>
            </a:r>
            <a:endParaRPr lang="zh-CN" altLang="en-US" sz="2000" dirty="0">
              <a:solidFill>
                <a:schemeClr val="hlink"/>
              </a:solidFill>
              <a:latin typeface="Webdings" panose="05030102010509060703" pitchFamily="18" charset="2"/>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7250" name="Rectangle 2"/>
          <p:cNvSpPr>
            <a:spLocks noGrp="1" noChangeArrowheads="1"/>
          </p:cNvSpPr>
          <p:nvPr>
            <p:ph type="title" idx="4294967295"/>
          </p:nvPr>
        </p:nvSpPr>
        <p:spPr>
          <a:xfrm>
            <a:off x="895350" y="169863"/>
            <a:ext cx="7646988" cy="477838"/>
          </a:xfrm>
        </p:spPr>
        <p:txBody>
          <a:bodyPr vert="horz" wrap="squar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Control Coupling and Data Coupling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 </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37251" name="Rectangle 3"/>
          <p:cNvSpPr>
            <a:spLocks noGrp="1" noChangeArrowheads="1"/>
          </p:cNvSpPr>
          <p:nvPr>
            <p:ph type="body" idx="4294967295"/>
          </p:nvPr>
        </p:nvSpPr>
        <p:spPr>
          <a:xfrm>
            <a:off x="642938" y="819150"/>
            <a:ext cx="7772400" cy="830263"/>
          </a:xfrm>
          <a:prstGeom prst="rect">
            <a:avLst/>
          </a:prstGeom>
        </p:spPr>
        <p:txBody>
          <a:bodyPr vert="horz" wrap="square" lIns="90487" tIns="44450" rIns="90487" bIns="44450" numCol="1" anchor="t" anchorCtr="0" compatLnSpc="1">
            <a:spAutoFit/>
          </a:bodyPr>
          <a:p>
            <a:pPr marL="285750" marR="0" indent="-285750" algn="l" defTabSz="914400" rtl="0" eaLnBrk="0" fontAlgn="base" latinLnBrk="0" hangingPunct="0">
              <a:lnSpc>
                <a:spcPct val="100000"/>
              </a:lnSpc>
              <a:spcBef>
                <a:spcPct val="20000"/>
              </a:spcBef>
              <a:spcAft>
                <a:spcPct val="0"/>
              </a:spcAft>
              <a:buClr>
                <a:srgbClr val="52A930"/>
              </a:buClr>
              <a:buSzTx/>
              <a:buFontTx/>
              <a:buNone/>
            </a:pP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sym typeface="Symbol" panose="05050102010706020507" pitchFamily="18" charset="2"/>
              </a:rPr>
              <a:t></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控制耦合</a:t>
            </a:r>
            <a:r>
              <a:rPr kumimoji="0" lang="zh-CN" altLang="en-US" sz="2000" b="1"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Control </a:t>
            </a:r>
            <a:r>
              <a:rPr kumimoji="0" lang="en-US" altLang="zh-CN" sz="2000" b="1" i="0" u="none" strike="noStrike" kern="0" cap="none" spc="0" normalizeH="0" baseline="0" noProof="1" err="1">
                <a:solidFill>
                  <a:schemeClr val="tx1"/>
                </a:solidFill>
                <a:effectLst>
                  <a:outerShdw blurRad="38100" dist="38100" dir="2700000">
                    <a:srgbClr val="C0C0C0"/>
                  </a:outerShdw>
                </a:effectLst>
                <a:latin typeface="+mn-lt"/>
                <a:ea typeface="+mn-ea"/>
                <a:cs typeface="+mn-cs"/>
              </a:rPr>
              <a:t>coupling)：One</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 module passes parameters to control the activity of another module.</a:t>
            </a:r>
            <a:endPar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p:txBody>
      </p:sp>
      <p:grpSp>
        <p:nvGrpSpPr>
          <p:cNvPr id="89091" name="Group 4"/>
          <p:cNvGrpSpPr/>
          <p:nvPr/>
        </p:nvGrpSpPr>
        <p:grpSpPr>
          <a:xfrm>
            <a:off x="609600" y="1371600"/>
            <a:ext cx="5607050" cy="2382838"/>
            <a:chOff x="2495" y="5786"/>
            <a:chExt cx="4417" cy="1875"/>
          </a:xfrm>
        </p:grpSpPr>
        <p:sp>
          <p:nvSpPr>
            <p:cNvPr id="89092" name="Text Box 5"/>
            <p:cNvSpPr txBox="1"/>
            <p:nvPr/>
          </p:nvSpPr>
          <p:spPr>
            <a:xfrm>
              <a:off x="2495" y="6608"/>
              <a:ext cx="624" cy="624"/>
            </a:xfrm>
            <a:prstGeom prst="rect">
              <a:avLst/>
            </a:prstGeom>
            <a:solidFill>
              <a:srgbClr val="FFFFFF"/>
            </a:solidFill>
            <a:ln w="15875" cap="flat" cmpd="sng">
              <a:solidFill>
                <a:srgbClr val="000000"/>
              </a:solidFill>
              <a:prstDash val="solid"/>
              <a:miter/>
              <a:headEnd type="none" w="med" len="med"/>
              <a:tailEnd type="none" w="med" len="med"/>
            </a:ln>
          </p:spPr>
          <p:txBody>
            <a:bodyPr tIns="10800"/>
            <a:p>
              <a:pPr algn="ctr" eaLnBrk="0" hangingPunct="0">
                <a:lnSpc>
                  <a:spcPct val="200000"/>
                </a:lnSpc>
              </a:pPr>
              <a:r>
                <a:rPr lang="en-US" altLang="zh-CN" sz="2000" b="1">
                  <a:latin typeface="Times" pitchFamily="-128" charset="0"/>
                  <a:ea typeface="宋体" panose="02010600030101010101" pitchFamily="2" charset="-122"/>
                </a:rPr>
                <a:t>A</a:t>
              </a:r>
              <a:endParaRPr lang="en-US" altLang="zh-CN" sz="1400" b="1">
                <a:latin typeface="Times" pitchFamily="-128" charset="0"/>
                <a:ea typeface="宋体" panose="02010600030101010101" pitchFamily="2" charset="-122"/>
              </a:endParaRPr>
            </a:p>
          </p:txBody>
        </p:sp>
        <p:grpSp>
          <p:nvGrpSpPr>
            <p:cNvPr id="89093" name="Group 6"/>
            <p:cNvGrpSpPr/>
            <p:nvPr/>
          </p:nvGrpSpPr>
          <p:grpSpPr>
            <a:xfrm>
              <a:off x="4082" y="5786"/>
              <a:ext cx="2830" cy="1875"/>
              <a:chOff x="4077" y="5814"/>
              <a:chExt cx="2830" cy="1875"/>
            </a:xfrm>
          </p:grpSpPr>
          <p:sp>
            <p:nvSpPr>
              <p:cNvPr id="89094" name="Text Box 7"/>
              <p:cNvSpPr txBox="1"/>
              <p:nvPr/>
            </p:nvSpPr>
            <p:spPr>
              <a:xfrm>
                <a:off x="4082" y="5814"/>
                <a:ext cx="510" cy="567"/>
              </a:xfrm>
              <a:prstGeom prst="rect">
                <a:avLst/>
              </a:prstGeom>
              <a:noFill/>
              <a:ln w="9525">
                <a:noFill/>
              </a:ln>
            </p:spPr>
            <p:txBody>
              <a:bodyPr lIns="18000" tIns="10800" rIns="18000" bIns="10800"/>
              <a:p>
                <a:pPr algn="ctr" eaLnBrk="0" hangingPunct="0">
                  <a:lnSpc>
                    <a:spcPct val="220000"/>
                  </a:lnSpc>
                </a:pPr>
                <a:r>
                  <a:rPr lang="en-US" altLang="zh-CN" sz="2000" b="1">
                    <a:latin typeface="Times" pitchFamily="-128" charset="0"/>
                    <a:ea typeface="宋体" panose="02010600030101010101" pitchFamily="2" charset="-122"/>
                  </a:rPr>
                  <a:t>B</a:t>
                </a:r>
                <a:endParaRPr lang="en-US" altLang="zh-CN" sz="1400" b="1">
                  <a:latin typeface="Times" pitchFamily="-128" charset="0"/>
                  <a:ea typeface="宋体" panose="02010600030101010101" pitchFamily="2" charset="-122"/>
                </a:endParaRPr>
              </a:p>
            </p:txBody>
          </p:sp>
          <p:grpSp>
            <p:nvGrpSpPr>
              <p:cNvPr id="89095" name="Group 8"/>
              <p:cNvGrpSpPr/>
              <p:nvPr/>
            </p:nvGrpSpPr>
            <p:grpSpPr>
              <a:xfrm>
                <a:off x="4253" y="6182"/>
                <a:ext cx="1757" cy="1361"/>
                <a:chOff x="4253" y="6182"/>
                <a:chExt cx="1757" cy="1361"/>
              </a:xfrm>
            </p:grpSpPr>
            <p:grpSp>
              <p:nvGrpSpPr>
                <p:cNvPr id="89096" name="Group 9"/>
                <p:cNvGrpSpPr/>
                <p:nvPr/>
              </p:nvGrpSpPr>
              <p:grpSpPr>
                <a:xfrm>
                  <a:off x="4253" y="6409"/>
                  <a:ext cx="624" cy="1077"/>
                  <a:chOff x="4287" y="6438"/>
                  <a:chExt cx="630" cy="1092"/>
                </a:xfrm>
              </p:grpSpPr>
              <p:sp>
                <p:nvSpPr>
                  <p:cNvPr id="437258" name="AutoShape 10"/>
                  <p:cNvSpPr>
                    <a:spLocks noChangeArrowheads="1"/>
                  </p:cNvSpPr>
                  <p:nvPr/>
                </p:nvSpPr>
                <p:spPr bwMode="auto">
                  <a:xfrm>
                    <a:off x="4287" y="6438"/>
                    <a:ext cx="630" cy="1092"/>
                  </a:xfrm>
                  <a:prstGeom prst="diamond">
                    <a:avLst/>
                  </a:prstGeom>
                  <a:no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89098" name="Text Box 11"/>
                  <p:cNvSpPr txBox="1"/>
                  <p:nvPr/>
                </p:nvSpPr>
                <p:spPr>
                  <a:xfrm>
                    <a:off x="4287" y="6806"/>
                    <a:ext cx="630" cy="414"/>
                  </a:xfrm>
                  <a:prstGeom prst="rect">
                    <a:avLst/>
                  </a:prstGeom>
                  <a:noFill/>
                  <a:ln w="9525">
                    <a:noFill/>
                  </a:ln>
                </p:spPr>
                <p:txBody>
                  <a:bodyPr lIns="54000" tIns="10800" rIns="54000" bIns="10800"/>
                  <a:p>
                    <a:pPr algn="ctr" eaLnBrk="0" hangingPunct="0">
                      <a:lnSpc>
                        <a:spcPct val="130000"/>
                      </a:lnSpc>
                    </a:pPr>
                    <a:r>
                      <a:rPr lang="en-US" altLang="zh-CN" sz="2000" b="1">
                        <a:latin typeface="Times" pitchFamily="-128" charset="0"/>
                        <a:ea typeface="宋体" panose="02010600030101010101" pitchFamily="2" charset="-122"/>
                      </a:rPr>
                      <a:t>Flag</a:t>
                    </a:r>
                    <a:endParaRPr lang="en-US" altLang="zh-CN" sz="1000" b="1">
                      <a:latin typeface="Times" pitchFamily="-128" charset="0"/>
                      <a:ea typeface="宋体" panose="02010600030101010101" pitchFamily="2" charset="-122"/>
                    </a:endParaRPr>
                  </a:p>
                </p:txBody>
              </p:sp>
            </p:grpSp>
            <p:sp>
              <p:nvSpPr>
                <p:cNvPr id="437260" name="Line 12"/>
                <p:cNvSpPr>
                  <a:spLocks noChangeShapeType="1"/>
                </p:cNvSpPr>
                <p:nvPr/>
              </p:nvSpPr>
              <p:spPr bwMode="auto">
                <a:xfrm>
                  <a:off x="4876" y="6948"/>
                  <a:ext cx="567"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89100" name="Text Box 13"/>
                <p:cNvSpPr txBox="1"/>
                <p:nvPr/>
              </p:nvSpPr>
              <p:spPr>
                <a:xfrm>
                  <a:off x="5439" y="6750"/>
                  <a:ext cx="567" cy="340"/>
                </a:xfrm>
                <a:prstGeom prst="rect">
                  <a:avLst/>
                </a:prstGeom>
                <a:solidFill>
                  <a:srgbClr val="FFFFFF"/>
                </a:solidFill>
                <a:ln w="15875" cap="flat" cmpd="sng">
                  <a:solidFill>
                    <a:srgbClr val="000000"/>
                  </a:solidFill>
                  <a:prstDash val="solid"/>
                  <a:miter/>
                  <a:headEnd type="none" w="med" len="med"/>
                  <a:tailEnd type="none" w="med" len="med"/>
                </a:ln>
              </p:spPr>
              <p:txBody>
                <a:bodyPr tIns="10800" bIns="10800"/>
                <a:p>
                  <a:pPr algn="ctr" eaLnBrk="0" hangingPunct="0">
                    <a:lnSpc>
                      <a:spcPct val="120000"/>
                    </a:lnSpc>
                  </a:pPr>
                  <a:r>
                    <a:rPr lang="en-US" altLang="zh-CN" sz="2000" b="1">
                      <a:latin typeface="Times" pitchFamily="-128" charset="0"/>
                      <a:ea typeface="宋体" panose="02010600030101010101" pitchFamily="2" charset="-122"/>
                    </a:rPr>
                    <a:t>F2</a:t>
                  </a:r>
                  <a:endParaRPr lang="en-US" altLang="zh-CN" sz="1000" b="1">
                    <a:latin typeface="Times" pitchFamily="-128" charset="0"/>
                    <a:ea typeface="宋体" panose="02010600030101010101" pitchFamily="2" charset="-122"/>
                  </a:endParaRPr>
                </a:p>
              </p:txBody>
            </p:sp>
            <p:sp>
              <p:nvSpPr>
                <p:cNvPr id="89101" name="Text Box 14"/>
                <p:cNvSpPr txBox="1"/>
                <p:nvPr/>
              </p:nvSpPr>
              <p:spPr>
                <a:xfrm>
                  <a:off x="5439" y="7203"/>
                  <a:ext cx="567" cy="340"/>
                </a:xfrm>
                <a:prstGeom prst="rect">
                  <a:avLst/>
                </a:prstGeom>
                <a:solidFill>
                  <a:srgbClr val="FFFFFF"/>
                </a:solidFill>
                <a:ln w="15875" cap="flat" cmpd="sng">
                  <a:solidFill>
                    <a:srgbClr val="000000"/>
                  </a:solidFill>
                  <a:prstDash val="solid"/>
                  <a:miter/>
                  <a:headEnd type="none" w="med" len="med"/>
                  <a:tailEnd type="none" w="med" len="med"/>
                </a:ln>
              </p:spPr>
              <p:txBody>
                <a:bodyPr tIns="10800" bIns="10800"/>
                <a:p>
                  <a:pPr algn="ctr" eaLnBrk="0" hangingPunct="0">
                    <a:lnSpc>
                      <a:spcPct val="120000"/>
                    </a:lnSpc>
                  </a:pPr>
                  <a:r>
                    <a:rPr lang="en-US" altLang="zh-CN" sz="2000" b="1">
                      <a:latin typeface="Times" pitchFamily="-128" charset="0"/>
                      <a:ea typeface="宋体" panose="02010600030101010101" pitchFamily="2" charset="-122"/>
                    </a:rPr>
                    <a:t>F1</a:t>
                  </a:r>
                  <a:endParaRPr lang="en-US" altLang="zh-CN" sz="1000" b="1">
                    <a:latin typeface="Times" pitchFamily="-128" charset="0"/>
                    <a:ea typeface="宋体" panose="02010600030101010101" pitchFamily="2" charset="-122"/>
                  </a:endParaRPr>
                </a:p>
              </p:txBody>
            </p:sp>
            <p:sp>
              <p:nvSpPr>
                <p:cNvPr id="89102" name="Text Box 15"/>
                <p:cNvSpPr txBox="1"/>
                <p:nvPr/>
              </p:nvSpPr>
              <p:spPr>
                <a:xfrm>
                  <a:off x="5439" y="6182"/>
                  <a:ext cx="567" cy="340"/>
                </a:xfrm>
                <a:prstGeom prst="rect">
                  <a:avLst/>
                </a:prstGeom>
                <a:solidFill>
                  <a:srgbClr val="FFFFFF"/>
                </a:solidFill>
                <a:ln w="15875" cap="flat" cmpd="sng">
                  <a:solidFill>
                    <a:srgbClr val="000000"/>
                  </a:solidFill>
                  <a:prstDash val="solid"/>
                  <a:miter/>
                  <a:headEnd type="none" w="med" len="med"/>
                  <a:tailEnd type="none" w="med" len="med"/>
                </a:ln>
              </p:spPr>
              <p:txBody>
                <a:bodyPr tIns="10800" bIns="10800"/>
                <a:p>
                  <a:pPr algn="ctr" eaLnBrk="0" hangingPunct="0">
                    <a:lnSpc>
                      <a:spcPct val="120000"/>
                    </a:lnSpc>
                  </a:pPr>
                  <a:r>
                    <a:rPr lang="en-US" altLang="zh-CN" sz="2000" b="1">
                      <a:latin typeface="Times" pitchFamily="-128" charset="0"/>
                      <a:ea typeface="宋体" panose="02010600030101010101" pitchFamily="2" charset="-122"/>
                    </a:rPr>
                    <a:t>Fn</a:t>
                  </a:r>
                  <a:endParaRPr lang="en-US" altLang="zh-CN" sz="1000" b="1">
                    <a:latin typeface="Times" pitchFamily="-128" charset="0"/>
                    <a:ea typeface="宋体" panose="02010600030101010101" pitchFamily="2" charset="-122"/>
                  </a:endParaRPr>
                </a:p>
              </p:txBody>
            </p:sp>
            <p:sp>
              <p:nvSpPr>
                <p:cNvPr id="89103" name="Text Box 16"/>
                <p:cNvSpPr txBox="1"/>
                <p:nvPr/>
              </p:nvSpPr>
              <p:spPr>
                <a:xfrm>
                  <a:off x="5443" y="6466"/>
                  <a:ext cx="567" cy="312"/>
                </a:xfrm>
                <a:prstGeom prst="rect">
                  <a:avLst/>
                </a:prstGeom>
                <a:noFill/>
                <a:ln w="9525">
                  <a:noFill/>
                </a:ln>
              </p:spPr>
              <p:txBody>
                <a:bodyPr lIns="18000" tIns="10800" rIns="18000" bIns="10800"/>
                <a:p>
                  <a:pPr algn="ctr" eaLnBrk="0" hangingPunct="0"/>
                  <a:r>
                    <a:rPr lang="zh-CN" altLang="en-US" sz="2000" b="1" dirty="0">
                      <a:latin typeface="Times" pitchFamily="-128" charset="0"/>
                      <a:ea typeface="宋体" panose="02010600030101010101" pitchFamily="2" charset="-122"/>
                    </a:rPr>
                    <a:t>……</a:t>
                  </a:r>
                  <a:endParaRPr lang="zh-CN" altLang="en-US" sz="1000" b="1" dirty="0">
                    <a:latin typeface="Times" pitchFamily="-128" charset="0"/>
                    <a:ea typeface="宋体" panose="02010600030101010101" pitchFamily="2" charset="-122"/>
                  </a:endParaRPr>
                </a:p>
              </p:txBody>
            </p:sp>
            <p:sp>
              <p:nvSpPr>
                <p:cNvPr id="437265" name="Line 17"/>
                <p:cNvSpPr>
                  <a:spLocks noChangeShapeType="1"/>
                </p:cNvSpPr>
                <p:nvPr/>
              </p:nvSpPr>
              <p:spPr bwMode="auto">
                <a:xfrm>
                  <a:off x="5160" y="6353"/>
                  <a:ext cx="283"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7266" name="Line 18"/>
                <p:cNvSpPr>
                  <a:spLocks noChangeShapeType="1"/>
                </p:cNvSpPr>
                <p:nvPr/>
              </p:nvSpPr>
              <p:spPr bwMode="auto">
                <a:xfrm>
                  <a:off x="5160" y="7374"/>
                  <a:ext cx="283"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7267" name="Line 19"/>
                <p:cNvSpPr>
                  <a:spLocks noChangeShapeType="1"/>
                </p:cNvSpPr>
                <p:nvPr/>
              </p:nvSpPr>
              <p:spPr bwMode="auto">
                <a:xfrm>
                  <a:off x="5160" y="6347"/>
                  <a:ext cx="0" cy="1032"/>
                </a:xfrm>
                <a:prstGeom prst="line">
                  <a:avLst/>
                </a:prstGeom>
                <a:noFill/>
                <a:ln w="15875">
                  <a:solidFill>
                    <a:srgbClr val="000000"/>
                  </a:solidFill>
                  <a:roun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sp>
            <p:nvSpPr>
              <p:cNvPr id="89107" name="Text Box 20"/>
              <p:cNvSpPr txBox="1"/>
              <p:nvPr/>
            </p:nvSpPr>
            <p:spPr>
              <a:xfrm>
                <a:off x="6067" y="6750"/>
                <a:ext cx="840" cy="468"/>
              </a:xfrm>
              <a:prstGeom prst="rect">
                <a:avLst/>
              </a:prstGeom>
              <a:noFill/>
              <a:ln w="9525">
                <a:noFill/>
              </a:ln>
            </p:spPr>
            <p:txBody>
              <a:bodyPr/>
              <a:p>
                <a:pPr algn="just" eaLnBrk="0" hangingPunct="0"/>
                <a:r>
                  <a:rPr lang="zh-CN" altLang="en-US" sz="2000" b="1" dirty="0">
                    <a:latin typeface="Times" pitchFamily="-128" charset="0"/>
                    <a:ea typeface="宋体" panose="02010600030101010101" pitchFamily="2" charset="-122"/>
                  </a:rPr>
                  <a:t>……</a:t>
                </a:r>
                <a:endParaRPr lang="zh-CN" altLang="en-US" sz="1000" b="1" dirty="0">
                  <a:latin typeface="Times" pitchFamily="-128" charset="0"/>
                  <a:ea typeface="宋体" panose="02010600030101010101" pitchFamily="2" charset="-122"/>
                </a:endParaRPr>
              </a:p>
            </p:txBody>
          </p:sp>
          <p:sp>
            <p:nvSpPr>
              <p:cNvPr id="437269" name="Rectangle 21"/>
              <p:cNvSpPr>
                <a:spLocks noChangeArrowheads="1"/>
              </p:cNvSpPr>
              <p:nvPr/>
            </p:nvSpPr>
            <p:spPr bwMode="auto">
              <a:xfrm>
                <a:off x="4077" y="5973"/>
                <a:ext cx="2625" cy="1716"/>
              </a:xfrm>
              <a:prstGeom prst="rect">
                <a:avLst/>
              </a:prstGeom>
              <a:no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
          <p:nvSpPr>
            <p:cNvPr id="437270" name="Line 22"/>
            <p:cNvSpPr>
              <a:spLocks noChangeShapeType="1"/>
            </p:cNvSpPr>
            <p:nvPr/>
          </p:nvSpPr>
          <p:spPr bwMode="auto">
            <a:xfrm>
              <a:off x="3119" y="6920"/>
              <a:ext cx="1134"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89110" name="Text Box 23"/>
            <p:cNvSpPr txBox="1"/>
            <p:nvPr/>
          </p:nvSpPr>
          <p:spPr>
            <a:xfrm>
              <a:off x="3339" y="6523"/>
              <a:ext cx="510" cy="397"/>
            </a:xfrm>
            <a:prstGeom prst="rect">
              <a:avLst/>
            </a:prstGeom>
            <a:noFill/>
            <a:ln w="9525">
              <a:noFill/>
            </a:ln>
          </p:spPr>
          <p:txBody>
            <a:bodyPr lIns="18000" tIns="10800" rIns="18000" bIns="10800"/>
            <a:p>
              <a:pPr algn="just" eaLnBrk="0" hangingPunct="0">
                <a:lnSpc>
                  <a:spcPct val="140000"/>
                </a:lnSpc>
              </a:pPr>
              <a:r>
                <a:rPr lang="en-US" altLang="zh-CN" sz="2000" b="1">
                  <a:latin typeface="Times" pitchFamily="-128" charset="0"/>
                  <a:ea typeface="宋体" panose="02010600030101010101" pitchFamily="2" charset="-122"/>
                </a:rPr>
                <a:t>Flag</a:t>
              </a:r>
              <a:endParaRPr lang="en-US" altLang="zh-CN" sz="1000" b="1">
                <a:latin typeface="Times" pitchFamily="-128" charset="0"/>
                <a:ea typeface="宋体" panose="02010600030101010101" pitchFamily="2" charset="-122"/>
              </a:endParaRPr>
            </a:p>
          </p:txBody>
        </p:sp>
      </p:grpSp>
      <p:sp>
        <p:nvSpPr>
          <p:cNvPr id="89111" name="Text Box 24"/>
          <p:cNvSpPr txBox="1"/>
          <p:nvPr/>
        </p:nvSpPr>
        <p:spPr>
          <a:xfrm>
            <a:off x="6553200" y="1752600"/>
            <a:ext cx="2057400" cy="1800225"/>
          </a:xfrm>
          <a:prstGeom prst="rect">
            <a:avLst/>
          </a:prstGeom>
          <a:noFill/>
          <a:ln w="9525">
            <a:noFill/>
          </a:ln>
        </p:spPr>
        <p:txBody>
          <a:bodyPr>
            <a:spAutoFit/>
          </a:bodyPr>
          <a:p>
            <a:pPr eaLnBrk="0" hangingPunct="0">
              <a:spcBef>
                <a:spcPct val="50000"/>
              </a:spcBef>
            </a:pPr>
            <a:r>
              <a:rPr lang="zh-CN" altLang="en-US" sz="2800" b="1" dirty="0">
                <a:latin typeface="Times" pitchFamily="-128" charset="0"/>
                <a:ea typeface="楷体_GB2312" pitchFamily="49" charset="-122"/>
              </a:rPr>
              <a:t>接口单一，但仍然影响被控模块的内部逻辑。</a:t>
            </a:r>
            <a:endParaRPr lang="zh-CN" altLang="en-US" sz="2800" b="1" dirty="0">
              <a:latin typeface="Times" pitchFamily="-128" charset="0"/>
              <a:ea typeface="楷体_GB2312" pitchFamily="49" charset="-122"/>
            </a:endParaRPr>
          </a:p>
        </p:txBody>
      </p:sp>
      <p:sp>
        <p:nvSpPr>
          <p:cNvPr id="437273" name="Rectangle 25"/>
          <p:cNvSpPr>
            <a:spLocks noChangeArrowheads="1"/>
          </p:cNvSpPr>
          <p:nvPr/>
        </p:nvSpPr>
        <p:spPr bwMode="auto">
          <a:xfrm>
            <a:off x="609600" y="3779838"/>
            <a:ext cx="7772400" cy="914400"/>
          </a:xfrm>
          <a:prstGeom prst="rect">
            <a:avLst/>
          </a:prstGeom>
          <a:noFill/>
          <a:ln w="9525">
            <a:noFill/>
            <a:miter lim="800000"/>
          </a:ln>
        </p:spPr>
        <p:txBody>
          <a:bodyPr/>
          <a:p>
            <a:pPr marL="285750" marR="0" indent="-285750" algn="l" defTabSz="914400" rtl="0" eaLnBrk="0" fontAlgn="base" latinLnBrk="0" hangingPunct="0">
              <a:lnSpc>
                <a:spcPct val="90000"/>
              </a:lnSpc>
              <a:spcBef>
                <a:spcPct val="30000"/>
              </a:spcBef>
              <a:spcAft>
                <a:spcPct val="0"/>
              </a:spcAft>
              <a:buClr>
                <a:schemeClr val="tx2"/>
              </a:buClr>
              <a:buFont typeface="Zapf Dingbats" charset="2"/>
              <a:buNone/>
            </a:pPr>
            <a:r>
              <a:rPr kumimoji="0" lang="zh-CN" altLang="en-US" sz="2400" b="0" i="0" u="none" strike="noStrike" kern="1200" cap="none" spc="0" normalizeH="0" baseline="0" noProof="1" dirty="0">
                <a:solidFill>
                  <a:schemeClr val="tx1"/>
                </a:solidFill>
                <a:effectLst>
                  <a:outerShdw blurRad="38100" dist="38100" dir="2700000">
                    <a:srgbClr val="C0C0C0"/>
                  </a:outerShdw>
                </a:effectLst>
                <a:latin typeface="Avant Garde" charset="0"/>
                <a:ea typeface="楷体_GB2312" pitchFamily="49" charset="-122"/>
                <a:cs typeface="+mn-cs"/>
                <a:sym typeface="Symbol" panose="05050102010706020507" pitchFamily="18" charset="2"/>
              </a:rPr>
              <a:t> </a:t>
            </a:r>
            <a:r>
              <a:rPr kumimoji="0" lang="zh-CN" altLang="en-US" sz="2000" b="0" i="0" u="none" strike="noStrike" kern="1200" cap="none" spc="0" normalizeH="0" baseline="0" noProof="1" dirty="0">
                <a:solidFill>
                  <a:schemeClr val="tx1"/>
                </a:solidFill>
                <a:effectLst>
                  <a:outerShdw blurRad="38100" dist="38100" dir="2700000">
                    <a:srgbClr val="C0C0C0"/>
                  </a:outerShdw>
                </a:effectLst>
                <a:latin typeface="Avant Garde" charset="0"/>
                <a:ea typeface="楷体_GB2312" pitchFamily="49" charset="-122"/>
                <a:cs typeface="+mn-cs"/>
                <a:sym typeface="+mn-ea"/>
              </a:rPr>
              <a:t>数据耦合</a:t>
            </a:r>
            <a:r>
              <a:rPr kumimoji="0" lang="zh-CN" altLang="en-US" sz="1800" b="0" i="0" u="none" strike="noStrike" kern="1200" cap="none" spc="0" normalizeH="0" baseline="0" noProof="1" dirty="0">
                <a:solidFill>
                  <a:schemeClr val="tx1"/>
                </a:solidFill>
                <a:effectLst>
                  <a:outerShdw blurRad="38100" dist="38100" dir="2700000">
                    <a:srgbClr val="C0C0C0"/>
                  </a:outerShdw>
                </a:effectLst>
                <a:latin typeface="Avant Garde" charset="0"/>
                <a:ea typeface="楷体_GB2312" pitchFamily="49" charset="-122"/>
                <a:cs typeface="+mn-cs"/>
                <a:sym typeface="+mn-ea"/>
              </a:rPr>
              <a:t>(</a:t>
            </a:r>
            <a:r>
              <a:rPr kumimoji="0" lang="en-US" altLang="zh-CN" sz="1800" b="0" i="0" u="none" strike="noStrike" kern="1200" cap="none" spc="0" normalizeH="0" baseline="0" noProof="1">
                <a:solidFill>
                  <a:schemeClr val="tx1"/>
                </a:solidFill>
                <a:effectLst>
                  <a:outerShdw blurRad="38100" dist="38100" dir="2700000">
                    <a:srgbClr val="C0C0C0"/>
                  </a:outerShdw>
                </a:effectLst>
                <a:latin typeface="Avant Garde" charset="0"/>
                <a:ea typeface="楷体_GB2312" pitchFamily="49" charset="-122"/>
                <a:cs typeface="+mn-cs"/>
                <a:sym typeface="+mn-ea"/>
              </a:rPr>
              <a:t>Data coupling): Only data are passed. It is easy to trace data and make changes.</a:t>
            </a:r>
            <a:endParaRPr kumimoji="0" lang="en-US" altLang="zh-CN" sz="1800" b="0" i="0" u="none" strike="noStrike" kern="1200" cap="none" spc="0" normalizeH="0" baseline="0" noProof="1">
              <a:solidFill>
                <a:schemeClr val="tx1"/>
              </a:solidFill>
              <a:effectLst>
                <a:outerShdw blurRad="38100" dist="38100" dir="2700000">
                  <a:srgbClr val="C0C0C0"/>
                </a:outerShdw>
              </a:effectLst>
              <a:latin typeface="Avant Garde" charset="0"/>
              <a:ea typeface="楷体_GB2312" pitchFamily="49" charset="-122"/>
              <a:cs typeface="+mn-cs"/>
              <a:sym typeface="+mn-ea"/>
            </a:endParaRPr>
          </a:p>
        </p:txBody>
      </p:sp>
      <p:sp>
        <p:nvSpPr>
          <p:cNvPr id="89113" name="Text Box 26"/>
          <p:cNvSpPr txBox="1"/>
          <p:nvPr/>
        </p:nvSpPr>
        <p:spPr>
          <a:xfrm>
            <a:off x="1550988" y="4518025"/>
            <a:ext cx="5105400" cy="641350"/>
          </a:xfrm>
          <a:prstGeom prst="rect">
            <a:avLst/>
          </a:prstGeom>
          <a:noFill/>
          <a:ln w="9525">
            <a:noFill/>
          </a:ln>
        </p:spPr>
        <p:txBody>
          <a:bodyPr>
            <a:spAutoFit/>
          </a:bodyPr>
          <a:p>
            <a:pPr eaLnBrk="0" hangingPunct="0"/>
            <a:r>
              <a:rPr lang="zh-CN" altLang="en-US" sz="3600" b="1" dirty="0">
                <a:latin typeface="Times" pitchFamily="-128" charset="0"/>
                <a:ea typeface="楷体_GB2312" pitchFamily="49" charset="-122"/>
                <a:sym typeface="Wingdings" panose="05000000000000000000" pitchFamily="2" charset="2"/>
              </a:rPr>
              <a:t> </a:t>
            </a:r>
            <a:r>
              <a:rPr lang="en-US" altLang="zh-CN" sz="2400" b="1">
                <a:latin typeface="Times" pitchFamily="-128" charset="0"/>
                <a:ea typeface="楷体_GB2312" pitchFamily="49" charset="-122"/>
                <a:sym typeface="Wingdings" panose="05000000000000000000" pitchFamily="2" charset="2"/>
              </a:rPr>
              <a:t>The most desirable</a:t>
            </a:r>
            <a:r>
              <a:rPr lang="en-US" altLang="zh-CN" sz="1800" b="1">
                <a:latin typeface="Times" pitchFamily="-128" charset="0"/>
                <a:ea typeface="楷体_GB2312" pitchFamily="49" charset="-122"/>
                <a:sym typeface="Wingdings" panose="05000000000000000000" pitchFamily="2" charset="2"/>
              </a:rPr>
              <a:t>.</a:t>
            </a:r>
            <a:endParaRPr lang="en-US" altLang="zh-CN" sz="2400">
              <a:latin typeface="Times" pitchFamily="-128" charset="0"/>
              <a:ea typeface="宋体" panose="02010600030101010101" pitchFamily="2" charset="-122"/>
            </a:endParaRPr>
          </a:p>
        </p:txBody>
      </p:sp>
      <p:sp>
        <p:nvSpPr>
          <p:cNvPr id="89114" name="Text Box 27"/>
          <p:cNvSpPr txBox="1"/>
          <p:nvPr/>
        </p:nvSpPr>
        <p:spPr>
          <a:xfrm>
            <a:off x="762000" y="5273675"/>
            <a:ext cx="7467600" cy="823913"/>
          </a:xfrm>
          <a:prstGeom prst="rect">
            <a:avLst/>
          </a:prstGeom>
          <a:noFill/>
          <a:ln w="9525">
            <a:noFill/>
          </a:ln>
        </p:spPr>
        <p:txBody>
          <a:bodyPr>
            <a:spAutoFit/>
          </a:bodyPr>
          <a:p>
            <a:pPr marL="1049655" indent="-1049655" eaLnBrk="0" hangingPunct="0">
              <a:spcBef>
                <a:spcPct val="50000"/>
              </a:spcBef>
            </a:pPr>
            <a:r>
              <a:rPr lang="zh-CN" altLang="en-US" sz="2000" b="1" dirty="0">
                <a:latin typeface="Times" pitchFamily="-128" charset="0"/>
                <a:ea typeface="楷体_GB2312" pitchFamily="49" charset="-122"/>
                <a:sym typeface="Wingdings" panose="05000000000000000000" pitchFamily="2" charset="2"/>
              </a:rPr>
              <a:t>原则：尽量使用数据耦合，少用控制耦合，限制公共耦合的范围，完全不用内容耦合</a:t>
            </a:r>
            <a:r>
              <a:rPr lang="zh-CN" altLang="en-US" sz="2800" b="1" dirty="0">
                <a:latin typeface="Times" pitchFamily="-128" charset="0"/>
                <a:ea typeface="楷体_GB2312" pitchFamily="49" charset="-122"/>
                <a:sym typeface="Wingdings" panose="05000000000000000000" pitchFamily="2" charset="2"/>
              </a:rPr>
              <a:t>。</a:t>
            </a:r>
            <a:endParaRPr lang="zh-CN" altLang="en-US" sz="2800" b="1" dirty="0">
              <a:latin typeface="Times" pitchFamily="-128" charset="0"/>
              <a:ea typeface="楷体_GB2312" pitchFamily="49" charset="-122"/>
              <a:sym typeface="Wingdings" panose="05000000000000000000" pitchFamily="2" charset="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8274" name="Rectangle 2"/>
          <p:cNvSpPr>
            <a:spLocks noGrp="1" noChangeArrowheads="1"/>
          </p:cNvSpPr>
          <p:nvPr>
            <p:ph type="title" idx="4294967295"/>
          </p:nvPr>
        </p:nvSpPr>
        <p:spPr>
          <a:xfrm>
            <a:off x="2174875" y="0"/>
            <a:ext cx="3252788"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Cohesion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 </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91138" name="Text Box 16"/>
          <p:cNvSpPr txBox="1"/>
          <p:nvPr/>
        </p:nvSpPr>
        <p:spPr>
          <a:xfrm>
            <a:off x="762000" y="666750"/>
            <a:ext cx="7772400" cy="1249363"/>
          </a:xfrm>
          <a:prstGeom prst="rect">
            <a:avLst/>
          </a:prstGeom>
          <a:noFill/>
          <a:ln w="9525">
            <a:noFill/>
          </a:ln>
        </p:spPr>
        <p:txBody>
          <a:bodyPr>
            <a:spAutoFit/>
          </a:bodyPr>
          <a:p>
            <a:pPr marL="485775" indent="-485775" eaLnBrk="0" hangingPunct="0"/>
            <a:r>
              <a:rPr lang="zh-CN" altLang="en-US" sz="2800" b="1" dirty="0">
                <a:latin typeface="Times" pitchFamily="-128" charset="0"/>
                <a:ea typeface="楷体_GB2312" pitchFamily="49" charset="-122"/>
                <a:sym typeface="Wingdings" panose="05000000000000000000" pitchFamily="2" charset="2"/>
              </a:rPr>
              <a:t>内聚 </a:t>
            </a:r>
            <a:r>
              <a:rPr lang="zh-CN" altLang="en-US" sz="2400" b="1" dirty="0">
                <a:latin typeface="Times" pitchFamily="-128" charset="0"/>
                <a:ea typeface="楷体_GB2312" pitchFamily="49" charset="-122"/>
                <a:sym typeface="Wingdings" panose="05000000000000000000" pitchFamily="2" charset="2"/>
              </a:rPr>
              <a:t>(</a:t>
            </a:r>
            <a:r>
              <a:rPr lang="en-US" altLang="zh-CN" sz="2400" b="1">
                <a:latin typeface="Times" pitchFamily="-128" charset="0"/>
                <a:ea typeface="楷体_GB2312" pitchFamily="49" charset="-122"/>
                <a:sym typeface="Wingdings" panose="05000000000000000000" pitchFamily="2" charset="2"/>
              </a:rPr>
              <a:t>Cohesion):  </a:t>
            </a:r>
            <a:r>
              <a:rPr lang="en-US" altLang="zh-CN" sz="2400" b="1">
                <a:latin typeface="Times" pitchFamily="-128" charset="0"/>
                <a:ea typeface="宋体" panose="02010600030101010101" pitchFamily="2" charset="-122"/>
              </a:rPr>
              <a:t>The elements of a module are directed to perform the same task.</a:t>
            </a:r>
            <a:endParaRPr lang="en-US" altLang="zh-CN" sz="2400" b="1">
              <a:latin typeface="Times" pitchFamily="-128" charset="0"/>
              <a:ea typeface="宋体" panose="02010600030101010101" pitchFamily="2" charset="-122"/>
            </a:endParaRPr>
          </a:p>
          <a:p>
            <a:pPr marL="485775" indent="-485775" eaLnBrk="0" hangingPunct="0"/>
            <a:r>
              <a:rPr lang="en-US" altLang="zh-CN" sz="2400" b="1">
                <a:latin typeface="Times" pitchFamily="-128" charset="0"/>
                <a:ea typeface="宋体" panose="02010600030101010101" pitchFamily="2" charset="-122"/>
              </a:rPr>
              <a:t>Goal:   as cohesive as possible</a:t>
            </a:r>
            <a:r>
              <a:rPr lang="en-US" altLang="zh-CN" sz="2400">
                <a:latin typeface="Times" pitchFamily="-128" charset="0"/>
                <a:ea typeface="宋体" panose="02010600030101010101" pitchFamily="2" charset="-122"/>
              </a:rPr>
              <a:t>.</a:t>
            </a:r>
            <a:endParaRPr lang="en-US" altLang="zh-CN" sz="2400">
              <a:latin typeface="Times" pitchFamily="-128" charset="0"/>
              <a:ea typeface="宋体" panose="02010600030101010101" pitchFamily="2" charset="-122"/>
            </a:endParaRPr>
          </a:p>
        </p:txBody>
      </p:sp>
      <p:graphicFrame>
        <p:nvGraphicFramePr>
          <p:cNvPr id="91139" name="Object 17"/>
          <p:cNvGraphicFramePr/>
          <p:nvPr/>
        </p:nvGraphicFramePr>
        <p:xfrm>
          <a:off x="931863" y="2503488"/>
          <a:ext cx="7213600" cy="3313112"/>
        </p:xfrm>
        <a:graphic>
          <a:graphicData uri="http://schemas.openxmlformats.org/presentationml/2006/ole">
            <mc:AlternateContent xmlns:mc="http://schemas.openxmlformats.org/markup-compatibility/2006">
              <mc:Choice xmlns:v="urn:schemas-microsoft-com:vml" Requires="v">
                <p:oleObj spid="_x0000_s3078" name="" r:id="rId1" imgW="4511040" imgH="1045210" progId="Word.Document.8">
                  <p:embed/>
                </p:oleObj>
              </mc:Choice>
              <mc:Fallback>
                <p:oleObj name="" r:id="rId1" imgW="4511040" imgH="1045210" progId="Word.Document.8">
                  <p:embed/>
                  <p:pic>
                    <p:nvPicPr>
                      <p:cNvPr id="0" name="图片 3077"/>
                      <p:cNvPicPr/>
                      <p:nvPr/>
                    </p:nvPicPr>
                    <p:blipFill>
                      <a:blip r:embed="rId2"/>
                      <a:stretch>
                        <a:fillRect/>
                      </a:stretch>
                    </p:blipFill>
                    <p:spPr>
                      <a:xfrm>
                        <a:off x="931863" y="2503488"/>
                        <a:ext cx="7213600" cy="3313112"/>
                      </a:xfrm>
                      <a:prstGeom prst="rect">
                        <a:avLst/>
                      </a:prstGeom>
                      <a:noFill/>
                      <a:ln w="38100">
                        <a:noFill/>
                        <a:miter/>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6946" name="Rectangle 2"/>
          <p:cNvSpPr>
            <a:spLocks noGrp="1" noChangeArrowheads="1"/>
          </p:cNvSpPr>
          <p:nvPr>
            <p:ph type="title" idx="4294967295"/>
          </p:nvPr>
        </p:nvSpPr>
        <p:spPr>
          <a:xfrm>
            <a:off x="890588" y="0"/>
            <a:ext cx="5865813"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The Types of Cohesion (1)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66947" name="Rectangle 3"/>
          <p:cNvSpPr>
            <a:spLocks noGrp="1" noChangeArrowheads="1"/>
          </p:cNvSpPr>
          <p:nvPr>
            <p:ph type="body" idx="4294967295"/>
          </p:nvPr>
        </p:nvSpPr>
        <p:spPr>
          <a:xfrm>
            <a:off x="750888" y="1697038"/>
            <a:ext cx="7772400" cy="1751013"/>
          </a:xfrm>
          <a:prstGeom prst="rect">
            <a:avLst/>
          </a:prstGeom>
        </p:spPr>
        <p:txBody>
          <a:bodyPr vert="horz" wrap="square" lIns="90487" tIns="44450" rIns="90487" bIns="44450" numCol="1" anchor="t" anchorCtr="0" compatLnSpc="1"/>
          <a:p>
            <a:pPr marL="285750" marR="0" indent="-285750" algn="just"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None/>
            </a:pP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sym typeface="Symbol" panose="05050102010706020507" pitchFamily="18" charset="2"/>
              </a:rPr>
              <a:t>1. </a:t>
            </a: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sym typeface="Webdings" panose="05030102010509060703" pitchFamily="18" charset="2"/>
              </a:rPr>
              <a:t>低内聚：</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endParaRPr>
          </a:p>
          <a:p>
            <a:pPr marL="285750" marR="0" indent="-285750" algn="just"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None/>
            </a:pP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sym typeface="Symbol" panose="05050102010706020507" pitchFamily="18" charset="2"/>
              </a:rPr>
              <a:t></a:t>
            </a:r>
            <a:r>
              <a:rPr kumimoji="0" lang="zh-CN" altLang="en-US" sz="2000" b="0"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巧合内聚（</a:t>
            </a:r>
            <a:r>
              <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Coincidental </a:t>
            </a:r>
            <a:r>
              <a:rPr kumimoji="0" lang="en-US" altLang="zh-CN" sz="2000" b="0" i="0" u="none" strike="noStrike" kern="0" cap="none" spc="0" normalizeH="0" baseline="0" noProof="1" err="1">
                <a:solidFill>
                  <a:schemeClr val="tx1"/>
                </a:solidFill>
                <a:effectLst>
                  <a:outerShdw blurRad="38100" dist="38100" dir="2700000">
                    <a:srgbClr val="C0C0C0"/>
                  </a:outerShdw>
                </a:effectLst>
                <a:latin typeface="楷体_GB2312" pitchFamily="49" charset="-122"/>
                <a:ea typeface="楷体_GB2312" pitchFamily="49" charset="-122"/>
                <a:cs typeface="+mn-cs"/>
              </a:rPr>
              <a:t>cohesion）：Unrelated</a:t>
            </a:r>
            <a:r>
              <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 functions, processes, or data are found in the same module (for convenience).</a:t>
            </a:r>
            <a:endPar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grpSp>
        <p:nvGrpSpPr>
          <p:cNvPr id="93187" name="Group 4"/>
          <p:cNvGrpSpPr/>
          <p:nvPr/>
        </p:nvGrpSpPr>
        <p:grpSpPr>
          <a:xfrm>
            <a:off x="2982913" y="4708525"/>
            <a:ext cx="3332162" cy="1509713"/>
            <a:chOff x="2394" y="10653"/>
            <a:chExt cx="2625" cy="1190"/>
          </a:xfrm>
        </p:grpSpPr>
        <p:sp>
          <p:nvSpPr>
            <p:cNvPr id="93188" name="Text Box 5"/>
            <p:cNvSpPr txBox="1"/>
            <p:nvPr/>
          </p:nvSpPr>
          <p:spPr>
            <a:xfrm>
              <a:off x="3969" y="10806"/>
              <a:ext cx="1050" cy="1037"/>
            </a:xfrm>
            <a:prstGeom prst="rect">
              <a:avLst/>
            </a:prstGeom>
            <a:noFill/>
            <a:ln w="15875" cap="flat" cmpd="sng">
              <a:solidFill>
                <a:srgbClr val="000000"/>
              </a:solidFill>
              <a:prstDash val="solid"/>
              <a:miter/>
              <a:headEnd type="none" w="med" len="med"/>
              <a:tailEnd type="none" w="med" len="med"/>
            </a:ln>
          </p:spPr>
          <p:txBody>
            <a:bodyPr lIns="18000" tIns="36000" rIns="18000" bIns="36000"/>
            <a:p>
              <a:pPr algn="just" eaLnBrk="0" hangingPunct="0">
                <a:lnSpc>
                  <a:spcPct val="120000"/>
                </a:lnSpc>
              </a:pPr>
              <a:r>
                <a:rPr lang="en-US" altLang="zh-CN" sz="2000" b="1">
                  <a:latin typeface="Times" pitchFamily="-128" charset="0"/>
                  <a:ea typeface="宋体" panose="02010600030101010101" pitchFamily="2" charset="-122"/>
                </a:rPr>
                <a:t>A:</a:t>
              </a:r>
              <a:endParaRPr lang="en-US" altLang="zh-CN" sz="2000" b="1">
                <a:latin typeface="Times" pitchFamily="-128" charset="0"/>
                <a:ea typeface="宋体" panose="02010600030101010101" pitchFamily="2" charset="-122"/>
              </a:endParaRPr>
            </a:p>
            <a:p>
              <a:pPr algn="ctr" eaLnBrk="0" hangingPunct="0">
                <a:lnSpc>
                  <a:spcPct val="120000"/>
                </a:lnSpc>
              </a:pPr>
              <a:r>
                <a:rPr lang="en-US" altLang="zh-CN" sz="2000" b="1">
                  <a:latin typeface="Times" pitchFamily="-128" charset="0"/>
                  <a:ea typeface="宋体" panose="02010600030101010101" pitchFamily="2" charset="-122"/>
                </a:rPr>
                <a:t>Read inputs</a:t>
              </a:r>
              <a:endParaRPr lang="en-US" altLang="zh-CN" sz="1000" b="1">
                <a:latin typeface="Times" pitchFamily="-128" charset="0"/>
                <a:ea typeface="宋体" panose="02010600030101010101" pitchFamily="2" charset="-122"/>
              </a:endParaRPr>
            </a:p>
          </p:txBody>
        </p:sp>
        <p:grpSp>
          <p:nvGrpSpPr>
            <p:cNvPr id="93189" name="Group 6"/>
            <p:cNvGrpSpPr/>
            <p:nvPr/>
          </p:nvGrpSpPr>
          <p:grpSpPr>
            <a:xfrm>
              <a:off x="2394" y="10653"/>
              <a:ext cx="1575" cy="312"/>
              <a:chOff x="2394" y="10653"/>
              <a:chExt cx="1575" cy="312"/>
            </a:xfrm>
          </p:grpSpPr>
          <p:sp>
            <p:nvSpPr>
              <p:cNvPr id="466951" name="Line 7"/>
              <p:cNvSpPr>
                <a:spLocks noChangeShapeType="1"/>
              </p:cNvSpPr>
              <p:nvPr/>
            </p:nvSpPr>
            <p:spPr bwMode="auto">
              <a:xfrm>
                <a:off x="2394" y="10965"/>
                <a:ext cx="1575" cy="0"/>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93191" name="Text Box 8"/>
              <p:cNvSpPr txBox="1"/>
              <p:nvPr/>
            </p:nvSpPr>
            <p:spPr>
              <a:xfrm>
                <a:off x="2499" y="10653"/>
                <a:ext cx="1155" cy="312"/>
              </a:xfrm>
              <a:prstGeom prst="rect">
                <a:avLst/>
              </a:prstGeom>
              <a:noFill/>
              <a:ln w="9525">
                <a:noFill/>
              </a:ln>
            </p:spPr>
            <p:txBody>
              <a:bodyPr lIns="0" tIns="10800" rIns="0" bIns="10800"/>
              <a:p>
                <a:pPr algn="ctr" eaLnBrk="0" hangingPunct="0"/>
                <a:r>
                  <a:rPr lang="en-US" altLang="zh-CN" sz="2000" b="1">
                    <a:latin typeface="Times" pitchFamily="-128" charset="0"/>
                    <a:ea typeface="宋体" panose="02010600030101010101" pitchFamily="2" charset="-122"/>
                  </a:rPr>
                  <a:t>from disk</a:t>
                </a:r>
                <a:endParaRPr lang="en-US" altLang="zh-CN" sz="1000" b="1">
                  <a:latin typeface="Times" pitchFamily="-128" charset="0"/>
                  <a:ea typeface="宋体" panose="02010600030101010101" pitchFamily="2" charset="-122"/>
                </a:endParaRPr>
              </a:p>
            </p:txBody>
          </p:sp>
        </p:grpSp>
        <p:grpSp>
          <p:nvGrpSpPr>
            <p:cNvPr id="93192" name="Group 9"/>
            <p:cNvGrpSpPr/>
            <p:nvPr/>
          </p:nvGrpSpPr>
          <p:grpSpPr>
            <a:xfrm>
              <a:off x="2394" y="10962"/>
              <a:ext cx="1575" cy="312"/>
              <a:chOff x="2394" y="10653"/>
              <a:chExt cx="1575" cy="312"/>
            </a:xfrm>
          </p:grpSpPr>
          <p:sp>
            <p:nvSpPr>
              <p:cNvPr id="466954" name="Line 10"/>
              <p:cNvSpPr>
                <a:spLocks noChangeShapeType="1"/>
              </p:cNvSpPr>
              <p:nvPr/>
            </p:nvSpPr>
            <p:spPr bwMode="auto">
              <a:xfrm>
                <a:off x="2394" y="10965"/>
                <a:ext cx="1575" cy="0"/>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93194" name="Text Box 11"/>
              <p:cNvSpPr txBox="1"/>
              <p:nvPr/>
            </p:nvSpPr>
            <p:spPr>
              <a:xfrm>
                <a:off x="2499" y="10653"/>
                <a:ext cx="1155" cy="312"/>
              </a:xfrm>
              <a:prstGeom prst="rect">
                <a:avLst/>
              </a:prstGeom>
              <a:noFill/>
              <a:ln w="9525">
                <a:noFill/>
              </a:ln>
            </p:spPr>
            <p:txBody>
              <a:bodyPr lIns="0" tIns="10800" rIns="0" bIns="10800"/>
              <a:p>
                <a:pPr algn="ctr" eaLnBrk="0" hangingPunct="0"/>
                <a:r>
                  <a:rPr lang="en-US" altLang="zh-CN" sz="2000" b="1">
                    <a:latin typeface="Times" pitchFamily="-128" charset="0"/>
                    <a:ea typeface="宋体" panose="02010600030101010101" pitchFamily="2" charset="-122"/>
                  </a:rPr>
                  <a:t>from tape</a:t>
                </a:r>
                <a:endParaRPr lang="en-US" altLang="zh-CN" sz="1000" b="1">
                  <a:latin typeface="Times" pitchFamily="-128" charset="0"/>
                  <a:ea typeface="宋体" panose="02010600030101010101" pitchFamily="2" charset="-122"/>
                </a:endParaRPr>
              </a:p>
            </p:txBody>
          </p:sp>
        </p:grpSp>
        <p:grpSp>
          <p:nvGrpSpPr>
            <p:cNvPr id="93195" name="Group 12"/>
            <p:cNvGrpSpPr/>
            <p:nvPr/>
          </p:nvGrpSpPr>
          <p:grpSpPr>
            <a:xfrm>
              <a:off x="2394" y="11430"/>
              <a:ext cx="1575" cy="312"/>
              <a:chOff x="2394" y="10653"/>
              <a:chExt cx="1575" cy="312"/>
            </a:xfrm>
          </p:grpSpPr>
          <p:sp>
            <p:nvSpPr>
              <p:cNvPr id="466957" name="Line 13"/>
              <p:cNvSpPr>
                <a:spLocks noChangeShapeType="1"/>
              </p:cNvSpPr>
              <p:nvPr/>
            </p:nvSpPr>
            <p:spPr bwMode="auto">
              <a:xfrm>
                <a:off x="2394" y="10965"/>
                <a:ext cx="1575" cy="0"/>
              </a:xfrm>
              <a:prstGeom prst="line">
                <a:avLst/>
              </a:prstGeom>
              <a:noFill/>
              <a:ln w="15875">
                <a:solidFill>
                  <a:srgbClr val="000000"/>
                </a:solidFill>
                <a:round/>
                <a:tailEnd type="arrow" w="sm" len="med"/>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93197" name="Text Box 14"/>
              <p:cNvSpPr txBox="1"/>
              <p:nvPr/>
            </p:nvSpPr>
            <p:spPr>
              <a:xfrm>
                <a:off x="2499" y="10653"/>
                <a:ext cx="1155" cy="312"/>
              </a:xfrm>
              <a:prstGeom prst="rect">
                <a:avLst/>
              </a:prstGeom>
              <a:noFill/>
              <a:ln w="9525">
                <a:noFill/>
              </a:ln>
            </p:spPr>
            <p:txBody>
              <a:bodyPr lIns="0" tIns="10800" rIns="0" bIns="10800"/>
              <a:p>
                <a:pPr algn="ctr" eaLnBrk="0" hangingPunct="0"/>
                <a:r>
                  <a:rPr lang="en-US" altLang="zh-CN" sz="2000" b="1">
                    <a:latin typeface="Times" pitchFamily="-128" charset="0"/>
                    <a:ea typeface="宋体" panose="02010600030101010101" pitchFamily="2" charset="-122"/>
                  </a:rPr>
                  <a:t>from ……</a:t>
                </a:r>
                <a:endParaRPr lang="en-US" altLang="zh-CN" sz="1000" b="1">
                  <a:latin typeface="Times" pitchFamily="-128" charset="0"/>
                  <a:ea typeface="宋体" panose="02010600030101010101" pitchFamily="2" charset="-122"/>
                </a:endParaRPr>
              </a:p>
            </p:txBody>
          </p:sp>
        </p:grpSp>
      </p:grpSp>
      <p:sp>
        <p:nvSpPr>
          <p:cNvPr id="466959" name="Text Box 15"/>
          <p:cNvSpPr txBox="1">
            <a:spLocks noChangeArrowheads="1"/>
          </p:cNvSpPr>
          <p:nvPr/>
        </p:nvSpPr>
        <p:spPr bwMode="auto">
          <a:xfrm>
            <a:off x="803275" y="3252788"/>
            <a:ext cx="7620000" cy="1281113"/>
          </a:xfrm>
          <a:prstGeom prst="rect">
            <a:avLst/>
          </a:prstGeom>
          <a:noFill/>
          <a:ln w="9525">
            <a:noFill/>
            <a:miter lim="800000"/>
          </a:ln>
          <a:effectLst/>
        </p:spPr>
        <p:txBody>
          <a:bodyPr>
            <a:spAutoFit/>
          </a:bodyPr>
          <a:p>
            <a:pPr marR="0" defTabSz="914400" eaLnBrk="0" hangingPunct="0">
              <a:buFont typeface="Wingdings" panose="05000000000000000000" pitchFamily="2" charset="2"/>
            </a:pPr>
            <a:r>
              <a:rPr kumimoji="0" lang="zh-CN" altLang="en-US" sz="2400" b="1" kern="1200" cap="none" spc="0" normalizeH="0" baseline="0" noProof="1" dirty="0">
                <a:latin typeface="Times" pitchFamily="-128" charset="0"/>
                <a:ea typeface="楷体_GB2312" pitchFamily="49" charset="-122"/>
                <a:cs typeface="+mn-cs"/>
                <a:sym typeface="Symbol" panose="05050102010706020507" pitchFamily="18" charset="2"/>
              </a:rPr>
              <a:t> </a:t>
            </a:r>
            <a:r>
              <a:rPr kumimoji="0" lang="zh-CN" altLang="en-US" sz="18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mn-ea"/>
              </a:rPr>
              <a:t>逻辑内聚（</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Logical </a:t>
            </a:r>
            <a:r>
              <a:rPr kumimoji="0" lang="en-US" altLang="zh-CN" sz="1800" b="1" kern="1200" cap="none" spc="0" normalizeH="0" baseline="0" noProof="1" err="1">
                <a:effectLst>
                  <a:outerShdw blurRad="38100" dist="38100" dir="2700000">
                    <a:srgbClr val="C0C0C0"/>
                  </a:outerShdw>
                </a:effectLst>
                <a:latin typeface="楷体_GB2312" pitchFamily="49" charset="-122"/>
                <a:ea typeface="楷体_GB2312" pitchFamily="49" charset="-122"/>
                <a:cs typeface="+mn-cs"/>
                <a:sym typeface="+mn-ea"/>
              </a:rPr>
              <a:t>cohesion）：Logically</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 related functions or data are placed in the same module.</a:t>
            </a:r>
            <a:endParaRPr kumimoji="0" lang="en-US" altLang="zh-CN" sz="1800"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endParaRPr kumimoji="0" lang="en-US" altLang="zh-CN" sz="1800" b="1" kern="1200" cap="none" spc="0" normalizeH="0" baseline="0" noProof="1">
              <a:latin typeface="Times" pitchFamily="-128" charset="0"/>
              <a:ea typeface="楷体_GB2312" pitchFamily="49" charset="-122"/>
              <a:cs typeface="+mn-cs"/>
              <a:sym typeface="+mn-ea"/>
            </a:endParaRPr>
          </a:p>
          <a:p>
            <a:pPr marR="0" defTabSz="914400" eaLnBrk="0" hangingPunct="0"/>
            <a:r>
              <a:rPr kumimoji="0" lang="en-US" altLang="zh-CN" sz="1800" b="1" kern="1200" cap="none" spc="0" normalizeH="0" baseline="0" noProof="1">
                <a:latin typeface="Times" pitchFamily="-128" charset="0"/>
                <a:ea typeface="楷体_GB2312" pitchFamily="49" charset="-122"/>
                <a:cs typeface="+mn-cs"/>
                <a:sym typeface="+mn-ea"/>
              </a:rPr>
              <a:t>Example：</a:t>
            </a:r>
            <a:endParaRPr kumimoji="0" lang="en-US" altLang="zh-CN" sz="2800" b="1" kern="1200" cap="none" spc="0" normalizeH="0" baseline="0" noProof="1">
              <a:latin typeface="Times" pitchFamily="-128" charset="0"/>
              <a:ea typeface="楷体_GB2312" pitchFamily="49" charset="-122"/>
              <a:cs typeface="+mn-cs"/>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9298" name="Rectangle 2"/>
          <p:cNvSpPr>
            <a:spLocks noGrp="1" noChangeArrowheads="1"/>
          </p:cNvSpPr>
          <p:nvPr>
            <p:ph type="title" idx="4294967295"/>
          </p:nvPr>
        </p:nvSpPr>
        <p:spPr>
          <a:xfrm>
            <a:off x="1131888" y="314325"/>
            <a:ext cx="5865813"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The Types of Cohesion (2)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39299" name="Rectangle 3"/>
          <p:cNvSpPr>
            <a:spLocks noChangeArrowheads="1"/>
          </p:cNvSpPr>
          <p:nvPr>
            <p:ph type="body" idx="4294967295"/>
          </p:nvPr>
        </p:nvSpPr>
        <p:spPr>
          <a:xfrm>
            <a:off x="642938" y="1179513"/>
            <a:ext cx="7772400" cy="2362200"/>
          </a:xfrm>
          <a:prstGeom prst="rect">
            <a:avLst/>
          </a:prstGeom>
        </p:spPr>
        <p:txBody>
          <a:bodyPr vert="horz" wrap="square" lIns="90487" tIns="44450" rIns="90487" bIns="44450" numCol="1" anchor="t" anchorCtr="0" compatLnSpc="1"/>
          <a:p>
            <a:pPr marL="571500" marR="0" indent="-57150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None/>
            </a:pPr>
            <a:r>
              <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sym typeface="Symbol" panose="05050102010706020507" pitchFamily="18" charset="2"/>
              </a:rPr>
              <a:t> </a:t>
            </a:r>
            <a:r>
              <a:rPr kumimoji="0" lang="zh-CN" altLang="en-US" sz="2000" b="0"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时间内聚（</a:t>
            </a:r>
            <a:r>
              <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Temporal </a:t>
            </a:r>
            <a:r>
              <a:rPr kumimoji="0" lang="en-US" altLang="zh-CN" sz="2000" b="0" i="0" u="none" strike="noStrike" kern="0" cap="none" spc="0" normalizeH="0" baseline="0" noProof="1" err="1">
                <a:solidFill>
                  <a:schemeClr val="tx1"/>
                </a:solidFill>
                <a:effectLst>
                  <a:outerShdw blurRad="38100" dist="38100" dir="2700000">
                    <a:srgbClr val="C0C0C0"/>
                  </a:outerShdw>
                </a:effectLst>
                <a:latin typeface="楷体_GB2312" pitchFamily="49" charset="-122"/>
                <a:ea typeface="楷体_GB2312" pitchFamily="49" charset="-122"/>
                <a:cs typeface="+mn-cs"/>
              </a:rPr>
              <a:t>cohesion）：The</a:t>
            </a:r>
            <a:r>
              <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rPr>
              <a:t> functions are related only by the timing involved.</a:t>
            </a:r>
            <a:endParaRPr kumimoji="0" lang="en-US" altLang="zh-CN" sz="2000" b="0" i="0" u="none" strike="noStrike" kern="0" cap="none" spc="0" normalizeH="0" baseline="0" noProof="1">
              <a:solidFill>
                <a:schemeClr val="tx1"/>
              </a:solidFill>
              <a:effectLst>
                <a:outerShdw blurRad="38100" dist="38100" dir="2700000">
                  <a:srgbClr val="C0C0C0"/>
                </a:outerShdw>
              </a:effectLst>
              <a:latin typeface="楷体_GB2312" pitchFamily="49" charset="-122"/>
              <a:ea typeface="楷体_GB2312" pitchFamily="49" charset="-122"/>
              <a:cs typeface="+mn-cs"/>
            </a:endParaRPr>
          </a:p>
          <a:p>
            <a:pPr marL="571500" marR="0" indent="-571500" algn="l" defTabSz="914400" rtl="0" eaLnBrk="0" fontAlgn="base" latinLnBrk="0" hangingPunct="0">
              <a:lnSpc>
                <a:spcPct val="100000"/>
              </a:lnSpc>
              <a:spcBef>
                <a:spcPct val="2000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例如：系统的初始化</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endParaRPr>
          </a:p>
          <a:p>
            <a:pPr marL="571500" marR="0" indent="-571500" algn="l" defTabSz="914400" rtl="0" eaLnBrk="0" fontAlgn="base" latinLnBrk="0" hangingPunct="0">
              <a:lnSpc>
                <a:spcPct val="100000"/>
              </a:lnSpc>
              <a:spcBef>
                <a:spcPct val="2000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问题：不同功能混在一个模块中，有时共用部分编码，使局部功能的修改牵动全局。</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endParaRPr>
          </a:p>
        </p:txBody>
      </p:sp>
      <p:sp>
        <p:nvSpPr>
          <p:cNvPr id="439300" name="Text Box 4"/>
          <p:cNvSpPr txBox="1">
            <a:spLocks noChangeArrowheads="1"/>
          </p:cNvSpPr>
          <p:nvPr/>
        </p:nvSpPr>
        <p:spPr bwMode="auto">
          <a:xfrm>
            <a:off x="533400" y="3246438"/>
            <a:ext cx="8229600" cy="1341438"/>
          </a:xfrm>
          <a:prstGeom prst="rect">
            <a:avLst/>
          </a:prstGeom>
          <a:noFill/>
          <a:ln w="9525">
            <a:noFill/>
            <a:miter lim="800000"/>
          </a:ln>
          <a:effectLst/>
        </p:spPr>
        <p:txBody>
          <a:bodyPr>
            <a:spAutoFit/>
          </a:bodyPr>
          <a:p>
            <a:pPr marR="0" algn="just" defTabSz="914400" eaLnBrk="0" hangingPunct="0">
              <a:buFont typeface="Wingdings" panose="05000000000000000000" pitchFamily="2" charset="2"/>
            </a:pPr>
            <a:r>
              <a:rPr kumimoji="0" lang="zh-CN" altLang="en-US" sz="2000" b="1"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Symbol" panose="05050102010706020507" pitchFamily="18" charset="2"/>
              </a:rPr>
              <a:t>2</a:t>
            </a:r>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Symbol" panose="05050102010706020507" pitchFamily="18" charset="2"/>
              </a:rPr>
              <a:t>. </a:t>
            </a:r>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Webdings" panose="05030102010509060703" pitchFamily="18" charset="2"/>
              </a:rPr>
              <a:t>中内聚：</a:t>
            </a:r>
            <a:endParaRPr kumimoji="0" lang="zh-CN" altLang="en-US" sz="2000" b="1"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Webdings" panose="05030102010509060703" pitchFamily="18" charset="2"/>
            </a:endParaRPr>
          </a:p>
          <a:p>
            <a:pPr marR="0" algn="just" defTabSz="914400" eaLnBrk="0" hangingPunct="0">
              <a:buFont typeface="Wingdings" panose="05000000000000000000" pitchFamily="2" charset="2"/>
            </a:pPr>
            <a:r>
              <a:rPr kumimoji="0" lang="zh-CN" altLang="en-US" sz="2400" b="1" kern="1200" cap="none" spc="0" normalizeH="0" baseline="0" noProof="1" dirty="0">
                <a:latin typeface="Times" pitchFamily="-128" charset="0"/>
                <a:ea typeface="楷体_GB2312" pitchFamily="49" charset="-122"/>
                <a:cs typeface="+mn-cs"/>
                <a:sym typeface="Symbol" panose="05050102010706020507" pitchFamily="18" charset="2"/>
              </a:rPr>
              <a:t> </a:t>
            </a:r>
            <a:r>
              <a:rPr kumimoji="0" lang="zh-CN" altLang="en-US" sz="1800"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mn-ea"/>
              </a:rPr>
              <a:t>过程内聚（</a:t>
            </a:r>
            <a:r>
              <a:rPr kumimoji="0" lang="en-US" altLang="zh-CN" sz="1800"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Procedural </a:t>
            </a:r>
            <a:r>
              <a:rPr kumimoji="0" lang="en-US" altLang="zh-CN" sz="1800" kern="1200" cap="none" spc="0" normalizeH="0" baseline="0" noProof="1" err="1">
                <a:effectLst>
                  <a:outerShdw blurRad="38100" dist="38100" dir="2700000">
                    <a:srgbClr val="C0C0C0"/>
                  </a:outerShdw>
                </a:effectLst>
                <a:latin typeface="楷体_GB2312" pitchFamily="49" charset="-122"/>
                <a:ea typeface="楷体_GB2312" pitchFamily="49" charset="-122"/>
                <a:cs typeface="+mn-cs"/>
                <a:sym typeface="+mn-ea"/>
              </a:rPr>
              <a:t>cohesion）：Functions</a:t>
            </a:r>
            <a:r>
              <a:rPr kumimoji="0" lang="en-US" altLang="zh-CN" sz="1800"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 are grouped together in a module to ensure a certain order of performance.</a:t>
            </a:r>
            <a:endParaRPr kumimoji="0" lang="en-US" altLang="zh-CN" sz="1800"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algn="just" defTabSz="914400" eaLnBrk="0" hangingPunct="0"/>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mn-ea"/>
              </a:rPr>
              <a:t>例如：</a:t>
            </a:r>
            <a:endParaRPr kumimoji="0" lang="zh-CN" altLang="en-US" sz="2800" b="1" kern="1200" cap="none" spc="0" normalizeH="0" baseline="0" noProof="1" dirty="0">
              <a:latin typeface="Times" pitchFamily="-128" charset="0"/>
              <a:ea typeface="楷体_GB2312" pitchFamily="49" charset="-122"/>
              <a:cs typeface="+mn-cs"/>
              <a:sym typeface="+mn-ea"/>
            </a:endParaRPr>
          </a:p>
        </p:txBody>
      </p:sp>
      <p:grpSp>
        <p:nvGrpSpPr>
          <p:cNvPr id="95236" name="Group 5"/>
          <p:cNvGrpSpPr/>
          <p:nvPr/>
        </p:nvGrpSpPr>
        <p:grpSpPr>
          <a:xfrm>
            <a:off x="1916113" y="4833938"/>
            <a:ext cx="5614987" cy="1223962"/>
            <a:chOff x="2709" y="14397"/>
            <a:chExt cx="4422" cy="964"/>
          </a:xfrm>
        </p:grpSpPr>
        <p:grpSp>
          <p:nvGrpSpPr>
            <p:cNvPr id="95237" name="Group 6"/>
            <p:cNvGrpSpPr/>
            <p:nvPr/>
          </p:nvGrpSpPr>
          <p:grpSpPr>
            <a:xfrm>
              <a:off x="2835" y="14493"/>
              <a:ext cx="850" cy="794"/>
              <a:chOff x="3024" y="14436"/>
              <a:chExt cx="840" cy="780"/>
            </a:xfrm>
          </p:grpSpPr>
          <p:sp>
            <p:nvSpPr>
              <p:cNvPr id="95238" name="Text Box 7"/>
              <p:cNvSpPr txBox="1"/>
              <p:nvPr/>
            </p:nvSpPr>
            <p:spPr>
              <a:xfrm>
                <a:off x="3024" y="14550"/>
                <a:ext cx="833" cy="510"/>
              </a:xfrm>
              <a:prstGeom prst="rect">
                <a:avLst/>
              </a:prstGeom>
              <a:noFill/>
              <a:ln w="9525">
                <a:noFill/>
              </a:ln>
            </p:spPr>
            <p:txBody>
              <a:bodyPr lIns="18000" tIns="10800" rIns="18000" bIns="10800"/>
              <a:p>
                <a:pPr algn="ctr" eaLnBrk="0" hangingPunct="0">
                  <a:lnSpc>
                    <a:spcPct val="105000"/>
                  </a:lnSpc>
                </a:pPr>
                <a:r>
                  <a:rPr lang="en-US" altLang="zh-CN" sz="2000" b="1">
                    <a:latin typeface="Times" pitchFamily="-128" charset="0"/>
                    <a:ea typeface="宋体" panose="02010600030101010101" pitchFamily="2" charset="-122"/>
                  </a:rPr>
                  <a:t>enter data</a:t>
                </a:r>
                <a:endParaRPr lang="en-US" altLang="zh-CN" sz="2000" b="1">
                  <a:latin typeface="Times" pitchFamily="-128" charset="0"/>
                  <a:ea typeface="宋体" panose="02010600030101010101" pitchFamily="2" charset="-122"/>
                </a:endParaRPr>
              </a:p>
            </p:txBody>
          </p:sp>
          <p:sp>
            <p:nvSpPr>
              <p:cNvPr id="439304" name="Oval 8"/>
              <p:cNvSpPr>
                <a:spLocks noChangeArrowheads="1"/>
              </p:cNvSpPr>
              <p:nvPr/>
            </p:nvSpPr>
            <p:spPr bwMode="auto">
              <a:xfrm>
                <a:off x="3024" y="14436"/>
                <a:ext cx="840" cy="780"/>
              </a:xfrm>
              <a:prstGeom prst="ellipse">
                <a:avLst/>
              </a:prstGeom>
              <a:noFill/>
              <a:ln w="15875">
                <a:solidFill>
                  <a:srgbClr val="000000"/>
                </a:solidFill>
                <a:round/>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grpSp>
          <p:nvGrpSpPr>
            <p:cNvPr id="95240" name="Group 9"/>
            <p:cNvGrpSpPr/>
            <p:nvPr/>
          </p:nvGrpSpPr>
          <p:grpSpPr>
            <a:xfrm>
              <a:off x="4253" y="14493"/>
              <a:ext cx="850" cy="780"/>
              <a:chOff x="3024" y="14436"/>
              <a:chExt cx="840" cy="780"/>
            </a:xfrm>
          </p:grpSpPr>
          <p:sp>
            <p:nvSpPr>
              <p:cNvPr id="95241" name="Text Box 10"/>
              <p:cNvSpPr txBox="1"/>
              <p:nvPr/>
            </p:nvSpPr>
            <p:spPr>
              <a:xfrm>
                <a:off x="3024" y="14550"/>
                <a:ext cx="833" cy="510"/>
              </a:xfrm>
              <a:prstGeom prst="rect">
                <a:avLst/>
              </a:prstGeom>
              <a:noFill/>
              <a:ln w="9525">
                <a:noFill/>
              </a:ln>
            </p:spPr>
            <p:txBody>
              <a:bodyPr lIns="18000" tIns="10800" rIns="18000" bIns="10800"/>
              <a:p>
                <a:pPr algn="ctr" eaLnBrk="0" hangingPunct="0">
                  <a:lnSpc>
                    <a:spcPct val="110000"/>
                  </a:lnSpc>
                </a:pPr>
                <a:r>
                  <a:rPr lang="en-US" altLang="zh-CN" sz="2000" b="1">
                    <a:latin typeface="Times" pitchFamily="-128" charset="0"/>
                    <a:ea typeface="宋体" panose="02010600030101010101" pitchFamily="2" charset="-122"/>
                  </a:rPr>
                  <a:t>check data</a:t>
                </a:r>
                <a:endParaRPr lang="en-US" altLang="zh-CN" sz="1000" b="1">
                  <a:latin typeface="Times" pitchFamily="-128" charset="0"/>
                  <a:ea typeface="宋体" panose="02010600030101010101" pitchFamily="2" charset="-122"/>
                </a:endParaRPr>
              </a:p>
            </p:txBody>
          </p:sp>
          <p:sp>
            <p:nvSpPr>
              <p:cNvPr id="439307" name="Oval 11"/>
              <p:cNvSpPr>
                <a:spLocks noChangeArrowheads="1"/>
              </p:cNvSpPr>
              <p:nvPr/>
            </p:nvSpPr>
            <p:spPr bwMode="auto">
              <a:xfrm>
                <a:off x="3024" y="14436"/>
                <a:ext cx="840" cy="780"/>
              </a:xfrm>
              <a:prstGeom prst="ellipse">
                <a:avLst/>
              </a:prstGeom>
              <a:noFill/>
              <a:ln w="15875">
                <a:solidFill>
                  <a:srgbClr val="000000"/>
                </a:solidFill>
                <a:round/>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
          <p:nvSpPr>
            <p:cNvPr id="439308" name="Line 12"/>
            <p:cNvSpPr>
              <a:spLocks noChangeShapeType="1"/>
            </p:cNvSpPr>
            <p:nvPr/>
          </p:nvSpPr>
          <p:spPr bwMode="auto">
            <a:xfrm>
              <a:off x="3686" y="14890"/>
              <a:ext cx="567"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39309" name="Line 13"/>
            <p:cNvSpPr>
              <a:spLocks noChangeShapeType="1"/>
            </p:cNvSpPr>
            <p:nvPr/>
          </p:nvSpPr>
          <p:spPr bwMode="auto">
            <a:xfrm>
              <a:off x="5103" y="14890"/>
              <a:ext cx="567" cy="0"/>
            </a:xfrm>
            <a:prstGeom prst="line">
              <a:avLst/>
            </a:prstGeom>
            <a:noFill/>
            <a:ln w="15875">
              <a:solidFill>
                <a:srgbClr val="000000"/>
              </a:solidFill>
              <a:round/>
              <a:tailEnd type="arrow" w="sm" len="sm"/>
            </a:ln>
          </p:spPr>
          <p:txBody>
            <a:bodyPr/>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grpSp>
          <p:nvGrpSpPr>
            <p:cNvPr id="95245" name="Group 14"/>
            <p:cNvGrpSpPr/>
            <p:nvPr/>
          </p:nvGrpSpPr>
          <p:grpSpPr>
            <a:xfrm>
              <a:off x="5670" y="14493"/>
              <a:ext cx="1361" cy="794"/>
              <a:chOff x="3024" y="14436"/>
              <a:chExt cx="840" cy="780"/>
            </a:xfrm>
          </p:grpSpPr>
          <p:sp>
            <p:nvSpPr>
              <p:cNvPr id="95246" name="Text Box 15"/>
              <p:cNvSpPr txBox="1"/>
              <p:nvPr/>
            </p:nvSpPr>
            <p:spPr>
              <a:xfrm>
                <a:off x="3024" y="14550"/>
                <a:ext cx="833" cy="510"/>
              </a:xfrm>
              <a:prstGeom prst="rect">
                <a:avLst/>
              </a:prstGeom>
              <a:noFill/>
              <a:ln w="9525">
                <a:noFill/>
              </a:ln>
            </p:spPr>
            <p:txBody>
              <a:bodyPr lIns="18000" tIns="10800" rIns="18000" bIns="10800"/>
              <a:p>
                <a:pPr algn="ctr" eaLnBrk="0" hangingPunct="0">
                  <a:lnSpc>
                    <a:spcPct val="115000"/>
                  </a:lnSpc>
                </a:pPr>
                <a:r>
                  <a:rPr lang="en-US" altLang="zh-CN" sz="2000" b="1">
                    <a:latin typeface="Times" pitchFamily="-128" charset="0"/>
                    <a:ea typeface="宋体" panose="02010600030101010101" pitchFamily="2" charset="-122"/>
                  </a:rPr>
                  <a:t>manipulate data</a:t>
                </a:r>
                <a:endParaRPr lang="en-US" altLang="zh-CN" sz="2000" b="1">
                  <a:latin typeface="Times" pitchFamily="-128" charset="0"/>
                  <a:ea typeface="宋体" panose="02010600030101010101" pitchFamily="2" charset="-122"/>
                </a:endParaRPr>
              </a:p>
            </p:txBody>
          </p:sp>
          <p:sp>
            <p:nvSpPr>
              <p:cNvPr id="439312" name="Oval 16"/>
              <p:cNvSpPr>
                <a:spLocks noChangeArrowheads="1"/>
              </p:cNvSpPr>
              <p:nvPr/>
            </p:nvSpPr>
            <p:spPr bwMode="auto">
              <a:xfrm>
                <a:off x="3024" y="14436"/>
                <a:ext cx="840" cy="780"/>
              </a:xfrm>
              <a:prstGeom prst="ellipse">
                <a:avLst/>
              </a:prstGeom>
              <a:noFill/>
              <a:ln w="15875">
                <a:solidFill>
                  <a:srgbClr val="000000"/>
                </a:solidFill>
                <a:round/>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
          <p:nvSpPr>
            <p:cNvPr id="439313" name="Rectangle 17"/>
            <p:cNvSpPr>
              <a:spLocks noChangeArrowheads="1"/>
            </p:cNvSpPr>
            <p:nvPr/>
          </p:nvSpPr>
          <p:spPr bwMode="auto">
            <a:xfrm>
              <a:off x="2709" y="14397"/>
              <a:ext cx="4422" cy="964"/>
            </a:xfrm>
            <a:prstGeom prst="rect">
              <a:avLst/>
            </a:prstGeom>
            <a:noFill/>
            <a:ln w="15875">
              <a:solidFill>
                <a:srgbClr val="000000"/>
              </a:solidFill>
              <a:miter lim="800000"/>
            </a:ln>
          </p:spPr>
          <p:txBody>
            <a:bodyP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2066" name="Rectangle 2"/>
          <p:cNvSpPr>
            <a:spLocks noGrp="1" noChangeArrowheads="1"/>
          </p:cNvSpPr>
          <p:nvPr>
            <p:ph type="title" idx="4294967295"/>
          </p:nvPr>
        </p:nvSpPr>
        <p:spPr>
          <a:xfrm>
            <a:off x="2808288" y="152400"/>
            <a:ext cx="3214688" cy="477838"/>
          </a:xfrm>
        </p:spPr>
        <p:txBody>
          <a:bodyPr vert="horz" wrap="non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mj-ea"/>
                <a:cs typeface="+mj-cs"/>
              </a:rPr>
              <a:t>The View of Design</a:t>
            </a:r>
            <a:endPar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endParaRPr>
          </a:p>
        </p:txBody>
      </p:sp>
      <p:grpSp>
        <p:nvGrpSpPr>
          <p:cNvPr id="17410" name="Group 4"/>
          <p:cNvGrpSpPr/>
          <p:nvPr/>
        </p:nvGrpSpPr>
        <p:grpSpPr>
          <a:xfrm>
            <a:off x="722313" y="2008188"/>
            <a:ext cx="7543800" cy="3257550"/>
            <a:chOff x="240" y="1584"/>
            <a:chExt cx="4752" cy="1824"/>
          </a:xfrm>
        </p:grpSpPr>
        <p:sp>
          <p:nvSpPr>
            <p:cNvPr id="17411" name="AutoShape 5"/>
            <p:cNvSpPr/>
            <p:nvPr/>
          </p:nvSpPr>
          <p:spPr>
            <a:xfrm>
              <a:off x="1152" y="2304"/>
              <a:ext cx="2784" cy="240"/>
            </a:xfrm>
            <a:prstGeom prst="flowChartInputOutpu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i="1" dirty="0">
                  <a:latin typeface="Tahoma" panose="020B0604030504040204" pitchFamily="34" charset="0"/>
                  <a:ea typeface="宋体" panose="02010600030101010101" pitchFamily="2" charset="-122"/>
                </a:rPr>
                <a:t>数据设计</a:t>
              </a:r>
              <a:endParaRPr lang="zh-CN" altLang="en-US" sz="2400" i="1" dirty="0">
                <a:latin typeface="Tahoma" panose="020B0604030504040204" pitchFamily="34" charset="0"/>
                <a:ea typeface="宋体" panose="02010600030101010101" pitchFamily="2" charset="-122"/>
              </a:endParaRPr>
            </a:p>
          </p:txBody>
        </p:sp>
        <p:sp>
          <p:nvSpPr>
            <p:cNvPr id="17412" name="AutoShape 6"/>
            <p:cNvSpPr/>
            <p:nvPr/>
          </p:nvSpPr>
          <p:spPr>
            <a:xfrm>
              <a:off x="2208" y="1824"/>
              <a:ext cx="2784" cy="240"/>
            </a:xfrm>
            <a:prstGeom prst="flowChartInputOutpu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i="1" dirty="0">
                  <a:latin typeface="Tahoma" panose="020B0604030504040204" pitchFamily="34" charset="0"/>
                  <a:ea typeface="宋体" panose="02010600030101010101" pitchFamily="2" charset="-122"/>
                </a:rPr>
                <a:t>过程设计</a:t>
              </a:r>
              <a:endParaRPr lang="zh-CN" altLang="en-US" sz="2400" i="1" dirty="0">
                <a:latin typeface="Tahoma" panose="020B0604030504040204" pitchFamily="34" charset="0"/>
                <a:ea typeface="宋体" panose="02010600030101010101" pitchFamily="2" charset="-122"/>
              </a:endParaRPr>
            </a:p>
          </p:txBody>
        </p:sp>
        <p:sp>
          <p:nvSpPr>
            <p:cNvPr id="17413" name="AutoShape 7"/>
            <p:cNvSpPr/>
            <p:nvPr/>
          </p:nvSpPr>
          <p:spPr>
            <a:xfrm>
              <a:off x="1680" y="2064"/>
              <a:ext cx="2784" cy="240"/>
            </a:xfrm>
            <a:prstGeom prst="flowChartInputOutpu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i="1" dirty="0">
                  <a:latin typeface="Tahoma" panose="020B0604030504040204" pitchFamily="34" charset="0"/>
                  <a:ea typeface="宋体" panose="02010600030101010101" pitchFamily="2" charset="-122"/>
                </a:rPr>
                <a:t>结构设计</a:t>
              </a:r>
              <a:endParaRPr lang="zh-CN" altLang="en-US" sz="2400" i="1" dirty="0">
                <a:latin typeface="Tahoma" panose="020B0604030504040204" pitchFamily="34" charset="0"/>
                <a:ea typeface="宋体" panose="02010600030101010101" pitchFamily="2" charset="-122"/>
              </a:endParaRPr>
            </a:p>
          </p:txBody>
        </p:sp>
        <p:sp>
          <p:nvSpPr>
            <p:cNvPr id="17414" name="Rectangle 8"/>
            <p:cNvSpPr/>
            <p:nvPr/>
          </p:nvSpPr>
          <p:spPr>
            <a:xfrm>
              <a:off x="1152" y="2544"/>
              <a:ext cx="2208"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dirty="0">
                  <a:latin typeface="Tahoma" panose="020B0604030504040204" pitchFamily="34" charset="0"/>
                  <a:ea typeface="宋体" panose="02010600030101010101" pitchFamily="2" charset="-122"/>
                </a:rPr>
                <a:t>概要设计</a:t>
              </a:r>
              <a:endParaRPr lang="zh-CN" altLang="en-US" sz="2400" dirty="0">
                <a:latin typeface="Tahoma" panose="020B0604030504040204" pitchFamily="34" charset="0"/>
                <a:ea typeface="宋体" panose="02010600030101010101" pitchFamily="2" charset="-122"/>
              </a:endParaRPr>
            </a:p>
          </p:txBody>
        </p:sp>
        <p:sp>
          <p:nvSpPr>
            <p:cNvPr id="17415" name="Rectangle 9"/>
            <p:cNvSpPr/>
            <p:nvPr/>
          </p:nvSpPr>
          <p:spPr>
            <a:xfrm>
              <a:off x="1152" y="2976"/>
              <a:ext cx="2208"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r>
                <a:rPr lang="zh-CN" altLang="en-US" sz="2400" dirty="0">
                  <a:latin typeface="Tahoma" panose="020B0604030504040204" pitchFamily="34" charset="0"/>
                  <a:ea typeface="宋体" panose="02010600030101010101" pitchFamily="2" charset="-122"/>
                </a:rPr>
                <a:t>详细设计</a:t>
              </a:r>
              <a:endParaRPr lang="zh-CN" altLang="en-US" sz="2400" dirty="0">
                <a:latin typeface="Tahoma" panose="020B0604030504040204" pitchFamily="34" charset="0"/>
                <a:ea typeface="宋体" panose="02010600030101010101" pitchFamily="2" charset="-122"/>
              </a:endParaRPr>
            </a:p>
          </p:txBody>
        </p:sp>
        <p:sp>
          <p:nvSpPr>
            <p:cNvPr id="472074" name="AutoShape 10"/>
            <p:cNvSpPr>
              <a:spLocks noChangeArrowheads="1"/>
            </p:cNvSpPr>
            <p:nvPr/>
          </p:nvSpPr>
          <p:spPr bwMode="auto">
            <a:xfrm rot="16200000" flipV="1">
              <a:off x="3600" y="1584"/>
              <a:ext cx="1152" cy="1632"/>
            </a:xfrm>
            <a:prstGeom prst="parallelogram">
              <a:avLst>
                <a:gd name="adj" fmla="val 63278"/>
              </a:avLst>
            </a:prstGeom>
            <a:solidFill>
              <a:schemeClr val="accent1"/>
            </a:solidFill>
            <a:ln w="9525">
              <a:solidFill>
                <a:schemeClr val="tx1"/>
              </a:solidFill>
              <a:miter lim="800000"/>
            </a:ln>
            <a:effectLst/>
          </p:spPr>
          <p:txBody>
            <a:bodyPr wrap="none" anchor="ct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72075" name="AutoShape 11"/>
            <p:cNvSpPr>
              <a:spLocks noChangeArrowheads="1"/>
            </p:cNvSpPr>
            <p:nvPr/>
          </p:nvSpPr>
          <p:spPr bwMode="auto">
            <a:xfrm rot="16200000" flipV="1">
              <a:off x="3600" y="2016"/>
              <a:ext cx="1152" cy="1632"/>
            </a:xfrm>
            <a:prstGeom prst="parallelogram">
              <a:avLst>
                <a:gd name="adj" fmla="val 63278"/>
              </a:avLst>
            </a:prstGeom>
            <a:solidFill>
              <a:schemeClr val="accent1"/>
            </a:solidFill>
            <a:ln w="9525">
              <a:solidFill>
                <a:schemeClr val="tx1"/>
              </a:solidFill>
              <a:miter lim="800000"/>
            </a:ln>
            <a:effectLst/>
          </p:spPr>
          <p:txBody>
            <a:bodyPr wrap="none" anchor="ct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72076" name="Line 12"/>
            <p:cNvSpPr>
              <a:spLocks noChangeShapeType="1"/>
            </p:cNvSpPr>
            <p:nvPr/>
          </p:nvSpPr>
          <p:spPr bwMode="auto">
            <a:xfrm>
              <a:off x="3888" y="2304"/>
              <a:ext cx="0" cy="864"/>
            </a:xfrm>
            <a:prstGeom prst="line">
              <a:avLst/>
            </a:prstGeom>
            <a:noFill/>
            <a:ln w="9525">
              <a:solidFill>
                <a:schemeClr val="tx1"/>
              </a:solidFill>
              <a:miter lim="800000"/>
            </a:ln>
            <a:effectLst/>
          </p:spPr>
          <p:txBody>
            <a:bodyPr wrap="none"/>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72077" name="Line 13"/>
            <p:cNvSpPr>
              <a:spLocks noChangeShapeType="1"/>
            </p:cNvSpPr>
            <p:nvPr/>
          </p:nvSpPr>
          <p:spPr bwMode="auto">
            <a:xfrm>
              <a:off x="4464" y="2064"/>
              <a:ext cx="0" cy="864"/>
            </a:xfrm>
            <a:prstGeom prst="line">
              <a:avLst/>
            </a:prstGeom>
            <a:noFill/>
            <a:ln w="9525">
              <a:solidFill>
                <a:schemeClr val="tx1"/>
              </a:solidFill>
              <a:miter lim="800000"/>
            </a:ln>
            <a:effectLst/>
          </p:spPr>
          <p:txBody>
            <a:bodyPr wrap="none"/>
            <a:lstStyle/>
            <a:p>
              <a:pPr marL="0" marR="0" lvl="0" indent="0" algn="l" defTabSz="914400" rtl="0" eaLnBrk="0" fontAlgn="base" latinLnBrk="0" hangingPunct="0">
                <a:lnSpc>
                  <a:spcPct val="90000"/>
                </a:lnSpc>
                <a:spcBef>
                  <a:spcPct val="0"/>
                </a:spcBef>
                <a:spcAft>
                  <a:spcPct val="0"/>
                </a:spcAft>
                <a:buClrTx/>
                <a:buSzTx/>
                <a:buFontTx/>
                <a:buNone/>
                <a:defRPr/>
              </a:pPr>
              <a:endParaRPr kumimoji="0" lang="zh-CN" altLang="en-US" sz="2400" b="1" i="0" u="none" strike="noStrike" kern="1200" cap="none" spc="0" normalizeH="0" baseline="0" noProof="0" smtClean="0">
                <a:ln>
                  <a:noFill/>
                </a:ln>
                <a:solidFill>
                  <a:schemeClr val="bg2"/>
                </a:solidFill>
                <a:effectLst>
                  <a:outerShdw blurRad="38100" dist="38100" dir="2700000" algn="tl">
                    <a:srgbClr val="000000">
                      <a:alpha val="43137"/>
                    </a:srgbClr>
                  </a:outerShdw>
                </a:effectLst>
                <a:uLnTx/>
                <a:uFillTx/>
                <a:latin typeface="Avant Garde" charset="0"/>
                <a:ea typeface="宋体" panose="02010600030101010101" pitchFamily="2" charset="-122"/>
                <a:cs typeface="+mn-cs"/>
              </a:endParaRPr>
            </a:p>
          </p:txBody>
        </p:sp>
        <p:sp>
          <p:nvSpPr>
            <p:cNvPr id="472078" name="AutoShape 14"/>
            <p:cNvSpPr/>
            <p:nvPr/>
          </p:nvSpPr>
          <p:spPr bwMode="auto">
            <a:xfrm>
              <a:off x="816" y="2544"/>
              <a:ext cx="144" cy="864"/>
            </a:xfrm>
            <a:prstGeom prst="leftBrace">
              <a:avLst>
                <a:gd name="adj1" fmla="val 50000"/>
                <a:gd name="adj2" fmla="val 50000"/>
              </a:avLst>
            </a:prstGeom>
            <a:noFill/>
            <a:ln w="9525">
              <a:solidFill>
                <a:schemeClr val="tx1"/>
              </a:solidFill>
              <a:miter lim="800000"/>
            </a:ln>
            <a:effectLst/>
          </p:spPr>
          <p:txBody>
            <a:bodyPr wrap="none" anchor="ct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472079" name="AutoShape 15"/>
            <p:cNvSpPr/>
            <p:nvPr/>
          </p:nvSpPr>
          <p:spPr bwMode="auto">
            <a:xfrm rot="3900000">
              <a:off x="1735" y="1051"/>
              <a:ext cx="144" cy="1728"/>
            </a:xfrm>
            <a:prstGeom prst="leftBrace">
              <a:avLst>
                <a:gd name="adj1" fmla="val 100000"/>
                <a:gd name="adj2" fmla="val 50000"/>
              </a:avLst>
            </a:prstGeom>
            <a:noFill/>
            <a:ln w="9525">
              <a:solidFill>
                <a:schemeClr val="tx1"/>
              </a:solidFill>
              <a:miter lim="800000"/>
            </a:ln>
            <a:effectLst/>
          </p:spPr>
          <p:txBody>
            <a:bodyPr wrap="none" anchor="ctr"/>
            <a:p>
              <a:pPr fontAlgn="base">
                <a:lnSpc>
                  <a:spcPct val="90000"/>
                </a:lnSpc>
              </a:pPr>
              <a:endParaRPr lang="zh-CN" altLang="en-US" sz="2400" b="1" strike="noStrike" noProof="1" dirty="0">
                <a:effectLst>
                  <a:outerShdw blurRad="38100" dist="38100" dir="2700000">
                    <a:srgbClr val="C0C0C0"/>
                  </a:outerShdw>
                </a:effectLst>
                <a:latin typeface="Avant Garde" charset="0"/>
                <a:ea typeface="宋体" panose="02010600030101010101" pitchFamily="2" charset="-122"/>
              </a:endParaRPr>
            </a:p>
          </p:txBody>
        </p:sp>
        <p:sp>
          <p:nvSpPr>
            <p:cNvPr id="17422" name="Text Box 16"/>
            <p:cNvSpPr txBox="1"/>
            <p:nvPr/>
          </p:nvSpPr>
          <p:spPr>
            <a:xfrm>
              <a:off x="240" y="2688"/>
              <a:ext cx="576" cy="460"/>
            </a:xfrm>
            <a:prstGeom prst="rect">
              <a:avLst/>
            </a:prstGeom>
            <a:noFill/>
            <a:ln w="9525">
              <a:noFill/>
            </a:ln>
          </p:spPr>
          <p:txBody>
            <a:bodyPr>
              <a:spAutoFit/>
            </a:bodyPr>
            <a:p>
              <a:pPr eaLnBrk="0" hangingPunct="0">
                <a:spcBef>
                  <a:spcPct val="50000"/>
                </a:spcBef>
              </a:pPr>
              <a:r>
                <a:rPr lang="zh-CN" altLang="en-US" sz="2400" dirty="0">
                  <a:latin typeface="Tahoma" panose="020B0604030504040204" pitchFamily="34" charset="0"/>
                  <a:ea typeface="宋体" panose="02010600030101010101" pitchFamily="2" charset="-122"/>
                </a:rPr>
                <a:t>管理角度</a:t>
              </a:r>
              <a:endParaRPr lang="zh-CN" altLang="en-US" sz="2400" dirty="0">
                <a:latin typeface="Tahoma" panose="020B0604030504040204" pitchFamily="34" charset="0"/>
                <a:ea typeface="宋体" panose="02010600030101010101" pitchFamily="2" charset="-122"/>
              </a:endParaRPr>
            </a:p>
          </p:txBody>
        </p:sp>
        <p:sp>
          <p:nvSpPr>
            <p:cNvPr id="17423" name="Text Box 17"/>
            <p:cNvSpPr txBox="1"/>
            <p:nvPr/>
          </p:nvSpPr>
          <p:spPr>
            <a:xfrm>
              <a:off x="816" y="1584"/>
              <a:ext cx="912" cy="256"/>
            </a:xfrm>
            <a:prstGeom prst="rect">
              <a:avLst/>
            </a:prstGeom>
            <a:noFill/>
            <a:ln w="9525">
              <a:noFill/>
            </a:ln>
          </p:spPr>
          <p:txBody>
            <a:bodyPr>
              <a:spAutoFit/>
            </a:bodyPr>
            <a:p>
              <a:pPr eaLnBrk="0" hangingPunct="0">
                <a:spcBef>
                  <a:spcPct val="50000"/>
                </a:spcBef>
              </a:pPr>
              <a:r>
                <a:rPr lang="zh-CN" altLang="en-US" sz="2400" dirty="0">
                  <a:latin typeface="Tahoma" panose="020B0604030504040204" pitchFamily="34" charset="0"/>
                  <a:ea typeface="宋体" panose="02010600030101010101" pitchFamily="2" charset="-122"/>
                </a:rPr>
                <a:t>技术观点</a:t>
              </a:r>
              <a:endParaRPr lang="zh-CN" altLang="en-US" sz="2400" dirty="0">
                <a:latin typeface="Tahoma" panose="020B0604030504040204" pitchFamily="34" charset="0"/>
                <a:ea typeface="宋体" panose="02010600030101010101" pitchFamily="2"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22" name="Rectangle 2"/>
          <p:cNvSpPr>
            <a:spLocks noGrp="1" noChangeArrowheads="1"/>
          </p:cNvSpPr>
          <p:nvPr>
            <p:ph type="title" idx="4294967295"/>
          </p:nvPr>
        </p:nvSpPr>
        <p:spPr>
          <a:xfrm>
            <a:off x="1046163" y="241300"/>
            <a:ext cx="5865813"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The Types of Cohesion (3)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40323" name="Rectangle 3"/>
          <p:cNvSpPr>
            <a:spLocks noGrp="1" noChangeArrowheads="1"/>
          </p:cNvSpPr>
          <p:nvPr>
            <p:ph type="body" idx="4294967295"/>
          </p:nvPr>
        </p:nvSpPr>
        <p:spPr>
          <a:xfrm>
            <a:off x="228600" y="903288"/>
            <a:ext cx="8686800" cy="1752600"/>
          </a:xfrm>
          <a:prstGeom prst="rect">
            <a:avLst/>
          </a:prstGeom>
        </p:spPr>
        <p:txBody>
          <a:bodyPr vert="horz" wrap="square" lIns="90487" tIns="44450" rIns="90487" bIns="44450" numCol="1" anchor="t" anchorCtr="0" compatLnSpc="1"/>
          <a:p>
            <a:pPr marL="285750" marR="0" indent="-285750" algn="just"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None/>
            </a:pPr>
            <a:r>
              <a:rPr kumimoji="0" lang="zh-CN" altLang="en-US" sz="2800" b="1" i="0" u="none" strike="noStrike" kern="0" cap="none" spc="0" normalizeH="0" baseline="0" noProof="1" dirty="0">
                <a:solidFill>
                  <a:schemeClr val="accent2"/>
                </a:solidFill>
                <a:effectLst>
                  <a:outerShdw blurRad="38100" dist="38100" dir="2700000">
                    <a:srgbClr val="C0C0C0"/>
                  </a:outerShdw>
                </a:effectLst>
                <a:latin typeface="+mn-lt"/>
                <a:ea typeface="楷体_GB2312" pitchFamily="49" charset="-122"/>
                <a:cs typeface="+mn-cs"/>
                <a:sym typeface="Symbol" panose="05050102010706020507" pitchFamily="18" charset="2"/>
              </a:rPr>
              <a:t> </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通信内聚</a:t>
            </a:r>
            <a:r>
              <a:rPr kumimoji="0" lang="zh-CN" altLang="en-US" sz="2000" b="1"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Communicational </a:t>
            </a:r>
            <a:r>
              <a:rPr kumimoji="0" lang="en-US" altLang="zh-CN" sz="2000" b="1" i="0" u="none" strike="noStrike" kern="0" cap="none" spc="0" normalizeH="0" baseline="0" noProof="1" err="1">
                <a:solidFill>
                  <a:schemeClr val="tx1"/>
                </a:solidFill>
                <a:effectLst>
                  <a:outerShdw blurRad="38100" dist="38100" dir="2700000">
                    <a:srgbClr val="C0C0C0"/>
                  </a:outerShdw>
                </a:effectLst>
                <a:latin typeface="+mn-lt"/>
                <a:ea typeface="+mn-ea"/>
                <a:cs typeface="+mn-cs"/>
              </a:rPr>
              <a:t>cohesion）：All</a:t>
            </a:r>
            <a:r>
              <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rPr>
              <a:t> the functions in a module operate on or produce the same data set.</a:t>
            </a:r>
            <a:endParaRPr kumimoji="0" lang="en-US" altLang="zh-CN" sz="2000" b="1"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just" defTabSz="914400" rtl="0" eaLnBrk="0" fontAlgn="base" latinLnBrk="0" hangingPunct="0">
              <a:lnSpc>
                <a:spcPct val="100000"/>
              </a:lnSpc>
              <a:spcBef>
                <a:spcPct val="2000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例1：从同一磁带上读取不相干的数据 </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mn-lt"/>
                <a:ea typeface="楷体_GB2312" pitchFamily="49" charset="-122"/>
                <a:cs typeface="+mn-cs"/>
              </a:rPr>
              <a:t>——</a:t>
            </a: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 可能破坏独立性。</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endParaRPr>
          </a:p>
          <a:p>
            <a:pPr marL="285750" marR="0" indent="-285750" algn="just" defTabSz="914400" rtl="0" eaLnBrk="0" fontAlgn="base" latinLnBrk="0" hangingPunct="0">
              <a:lnSpc>
                <a:spcPct val="100000"/>
              </a:lnSpc>
              <a:spcBef>
                <a:spcPct val="20000"/>
              </a:spcBef>
              <a:spcAft>
                <a:spcPct val="0"/>
              </a:spcAft>
              <a:buClr>
                <a:srgbClr val="52A930"/>
              </a:buClr>
              <a:buSzTx/>
              <a:buFontTx/>
              <a:buNone/>
            </a:pPr>
            <a:r>
              <a:rPr kumimoji="0" lang="zh-CN" altLang="en-US" sz="2400" b="1"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rPr>
              <a:t>例2：</a:t>
            </a:r>
            <a:endParaRPr kumimoji="0" lang="zh-CN" altLang="en-US" sz="2400" b="1" i="0" u="none" strike="noStrike" kern="0" cap="none" spc="0" normalizeH="0" baseline="0" noProof="1" dirty="0">
              <a:solidFill>
                <a:schemeClr val="tx1"/>
              </a:solidFill>
              <a:effectLst>
                <a:outerShdw blurRad="38100" dist="38100" dir="2700000">
                  <a:srgbClr val="C0C0C0"/>
                </a:outerShdw>
              </a:effectLst>
              <a:latin typeface="楷体_GB2312" pitchFamily="49" charset="-122"/>
              <a:ea typeface="楷体_GB2312" pitchFamily="49" charset="-122"/>
              <a:cs typeface="+mn-cs"/>
            </a:endParaRPr>
          </a:p>
        </p:txBody>
      </p:sp>
      <p:graphicFrame>
        <p:nvGraphicFramePr>
          <p:cNvPr id="97283" name="Object 5"/>
          <p:cNvGraphicFramePr/>
          <p:nvPr/>
        </p:nvGraphicFramePr>
        <p:xfrm>
          <a:off x="1612900" y="2081213"/>
          <a:ext cx="6226175" cy="4187825"/>
        </p:xfrm>
        <a:graphic>
          <a:graphicData uri="http://schemas.openxmlformats.org/presentationml/2006/ole">
            <mc:AlternateContent xmlns:mc="http://schemas.openxmlformats.org/markup-compatibility/2006">
              <mc:Choice xmlns:v="urn:schemas-microsoft-com:vml" Requires="v">
                <p:oleObj spid="_x0000_s3079" name="" r:id="rId1" imgW="3230880" imgH="2203450" progId="Word.Document.8">
                  <p:embed/>
                </p:oleObj>
              </mc:Choice>
              <mc:Fallback>
                <p:oleObj name="" r:id="rId1" imgW="3230880" imgH="2203450" progId="Word.Document.8">
                  <p:embed/>
                  <p:pic>
                    <p:nvPicPr>
                      <p:cNvPr id="0" name="图片 3078"/>
                      <p:cNvPicPr/>
                      <p:nvPr/>
                    </p:nvPicPr>
                    <p:blipFill>
                      <a:blip r:embed="rId2"/>
                      <a:stretch>
                        <a:fillRect/>
                      </a:stretch>
                    </p:blipFill>
                    <p:spPr>
                      <a:xfrm>
                        <a:off x="1612900" y="2081213"/>
                        <a:ext cx="6226175" cy="4187825"/>
                      </a:xfrm>
                      <a:prstGeom prst="rect">
                        <a:avLst/>
                      </a:prstGeom>
                      <a:noFill/>
                      <a:ln w="38100">
                        <a:noFill/>
                        <a:miter/>
                      </a:ln>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8994" name="Rectangle 2"/>
          <p:cNvSpPr>
            <a:spLocks noGrp="1" noChangeArrowheads="1"/>
          </p:cNvSpPr>
          <p:nvPr>
            <p:ph type="title" idx="4294967295"/>
          </p:nvPr>
        </p:nvSpPr>
        <p:spPr>
          <a:xfrm>
            <a:off x="1035050" y="225425"/>
            <a:ext cx="5865813" cy="477838"/>
          </a:xfrm>
        </p:spPr>
        <p:txBody>
          <a:bodyPr vert="horz" wrap="none" lIns="63500" tIns="25400" rIns="63500" bIns="25400" numCol="1" anchor="t" anchorCtr="0" compatLnSpc="1">
            <a:spAutoFit/>
          </a:bodyPr>
          <a:p>
            <a:pPr marL="0" marR="0" indent="0" algn="r" defTabSz="914400" rtl="0" eaLnBrk="0" fontAlgn="base" latinLnBrk="0" hangingPunct="0">
              <a:lnSpc>
                <a:spcPct val="100000"/>
              </a:lnSpc>
              <a:spcBef>
                <a:spcPct val="0"/>
              </a:spcBef>
              <a:spcAft>
                <a:spcPct val="0"/>
              </a:spcAft>
              <a:buClrTx/>
              <a:buSzTx/>
              <a:buFontTx/>
              <a:buNone/>
            </a:pPr>
            <a:r>
              <a:rPr kumimoji="0" lang="en-US" altLang="zh-CN" sz="2800" b="0" i="0" u="none" strike="noStrike" kern="0" cap="none" spc="0" normalizeH="0" baseline="0" noProof="1">
                <a:solidFill>
                  <a:schemeClr val="tx1"/>
                </a:solidFill>
                <a:effectLst>
                  <a:outerShdw blurRad="38100" dist="38100" dir="2700000">
                    <a:srgbClr val="C0C0C0"/>
                  </a:outerShdw>
                </a:effectLst>
                <a:latin typeface="+mj-lt"/>
                <a:ea typeface="楷体_GB2312" pitchFamily="49" charset="-122"/>
                <a:cs typeface="+mj-cs"/>
              </a:rPr>
              <a:t>The Types of Cohesion (4) </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rPr>
              <a:t>（参考）</a:t>
            </a:r>
            <a:endParaRPr kumimoji="0" lang="zh-CN" altLang="zh-CN" sz="2800" b="0" i="0" u="none" strike="noStrike" kern="0" cap="none" spc="0" normalizeH="0" baseline="0" noProof="1" dirty="0">
              <a:solidFill>
                <a:schemeClr val="tx1"/>
              </a:solidFill>
              <a:effectLst>
                <a:outerShdw blurRad="38100" dist="38100" dir="2700000">
                  <a:srgbClr val="C0C0C0"/>
                </a:outerShdw>
              </a:effectLst>
              <a:latin typeface="+mj-lt"/>
              <a:ea typeface="楷体_GB2312" pitchFamily="49" charset="-122"/>
              <a:cs typeface="+mj-cs"/>
            </a:endParaRPr>
          </a:p>
        </p:txBody>
      </p:sp>
      <p:sp>
        <p:nvSpPr>
          <p:cNvPr id="468996" name="Text Box 4"/>
          <p:cNvSpPr txBox="1">
            <a:spLocks noChangeArrowheads="1"/>
          </p:cNvSpPr>
          <p:nvPr/>
        </p:nvSpPr>
        <p:spPr bwMode="auto">
          <a:xfrm>
            <a:off x="425450" y="928688"/>
            <a:ext cx="8305800" cy="4683125"/>
          </a:xfrm>
          <a:prstGeom prst="rect">
            <a:avLst/>
          </a:prstGeom>
          <a:noFill/>
          <a:ln w="9525">
            <a:noFill/>
            <a:miter lim="800000"/>
          </a:ln>
          <a:effectLst/>
        </p:spPr>
        <p:txBody>
          <a:bodyPr>
            <a:spAutoFit/>
          </a:bodyPr>
          <a:p>
            <a:pPr marR="0" algn="just" defTabSz="914400" eaLnBrk="0" hangingPunct="0">
              <a:buFont typeface="Wingdings" panose="05000000000000000000" pitchFamily="2" charset="2"/>
            </a:pPr>
            <a:r>
              <a:rPr kumimoji="0" lang="zh-CN" altLang="en-US" sz="2000" b="1"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Symbol" panose="05050102010706020507" pitchFamily="18" charset="2"/>
              </a:rPr>
              <a:t>3</a:t>
            </a:r>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Symbol" panose="05050102010706020507" pitchFamily="18" charset="2"/>
              </a:rPr>
              <a:t>. </a:t>
            </a:r>
            <a:r>
              <a:rPr kumimoji="0" lang="zh-CN" altLang="en-US" sz="2000" kern="1200" cap="none" spc="0" normalizeH="0" baseline="0" noProof="1" dirty="0">
                <a:effectLst>
                  <a:outerShdw blurRad="38100" dist="38100" dir="2700000">
                    <a:srgbClr val="C0C0C0"/>
                  </a:outerShdw>
                </a:effectLst>
                <a:latin typeface="Times" pitchFamily="-128" charset="0"/>
                <a:ea typeface="楷体_GB2312" pitchFamily="49" charset="-122"/>
                <a:cs typeface="+mn-cs"/>
                <a:sym typeface="Webdings" panose="05030102010509060703" pitchFamily="18" charset="2"/>
              </a:rPr>
              <a:t>高内聚：</a:t>
            </a:r>
            <a:endParaRPr kumimoji="0" lang="zh-CN" altLang="en-US" sz="20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Webdings" panose="05030102010509060703" pitchFamily="18" charset="2"/>
            </a:endParaRPr>
          </a:p>
          <a:p>
            <a:pPr marR="0" defTabSz="914400" eaLnBrk="0" hangingPunct="0">
              <a:lnSpc>
                <a:spcPct val="130000"/>
              </a:lnSpc>
            </a:pPr>
            <a:r>
              <a:rPr kumimoji="0" lang="zh-CN" altLang="en-US" sz="18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Symbol" panose="05050102010706020507" pitchFamily="18" charset="2"/>
              </a:rPr>
              <a:t> </a:t>
            </a:r>
            <a:r>
              <a:rPr kumimoji="0" lang="zh-CN" altLang="en-US" sz="18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mn-ea"/>
              </a:rPr>
              <a:t>顺序内聚（</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Sequential </a:t>
            </a:r>
            <a:r>
              <a:rPr kumimoji="0" lang="en-US" altLang="zh-CN" sz="1800" b="1" kern="1200" cap="none" spc="0" normalizeH="0" baseline="0" noProof="1" err="1">
                <a:effectLst>
                  <a:outerShdw blurRad="38100" dist="38100" dir="2700000">
                    <a:srgbClr val="C0C0C0"/>
                  </a:outerShdw>
                </a:effectLst>
                <a:latin typeface="楷体_GB2312" pitchFamily="49" charset="-122"/>
                <a:ea typeface="楷体_GB2312" pitchFamily="49" charset="-122"/>
                <a:cs typeface="+mn-cs"/>
                <a:sym typeface="+mn-ea"/>
              </a:rPr>
              <a:t>cohesion）：The</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 output from one part of a module is the input to the next part. </a:t>
            </a: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Symbol" panose="05050102010706020507" pitchFamily="18" charset="2"/>
              </a:rPr>
              <a:t> </a:t>
            </a:r>
            <a:r>
              <a:rPr kumimoji="0" lang="zh-CN" altLang="en-US" sz="18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mn-ea"/>
              </a:rPr>
              <a:t>功能内聚（</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Functional </a:t>
            </a:r>
            <a:r>
              <a:rPr kumimoji="0" lang="en-US" altLang="zh-CN" sz="1800" b="1" kern="1200" cap="none" spc="0" normalizeH="0" baseline="0" noProof="1" err="1">
                <a:effectLst>
                  <a:outerShdw blurRad="38100" dist="38100" dir="2700000">
                    <a:srgbClr val="C0C0C0"/>
                  </a:outerShdw>
                </a:effectLst>
                <a:latin typeface="楷体_GB2312" pitchFamily="49" charset="-122"/>
                <a:ea typeface="楷体_GB2312" pitchFamily="49" charset="-122"/>
                <a:cs typeface="+mn-cs"/>
                <a:sym typeface="+mn-ea"/>
              </a:rPr>
              <a:t>cohesion）：Every</a:t>
            </a:r>
            <a:r>
              <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rPr>
              <a:t> processing element is essential to the performance of a single function.</a:t>
            </a:r>
            <a:endParaRPr kumimoji="0" lang="en-US" altLang="zh-CN" sz="1800" b="1" kern="1200" cap="none" spc="0" normalizeH="0" baseline="0" noProof="1">
              <a:effectLst>
                <a:outerShdw blurRad="38100" dist="38100" dir="2700000">
                  <a:srgbClr val="C0C0C0"/>
                </a:outerShdw>
              </a:effectLst>
              <a:latin typeface="楷体_GB2312" pitchFamily="49" charset="-122"/>
              <a:ea typeface="楷体_GB2312" pitchFamily="49" charset="-122"/>
              <a:cs typeface="+mn-cs"/>
              <a:sym typeface="+mn-ea"/>
            </a:endParaRPr>
          </a:p>
          <a:p>
            <a:pPr marR="0" defTabSz="914400" eaLnBrk="0" hangingPunct="0">
              <a:lnSpc>
                <a:spcPct val="130000"/>
              </a:lnSpc>
            </a:pPr>
            <a:endParaRPr kumimoji="0" lang="zh-CN" altLang="zh-CN" sz="1800" b="1" kern="1200" cap="none" spc="0" normalizeH="0" baseline="0" noProof="1" dirty="0">
              <a:effectLst>
                <a:outerShdw blurRad="38100" dist="38100" dir="2700000">
                  <a:srgbClr val="C0C0C0"/>
                </a:outerShdw>
              </a:effectLst>
              <a:latin typeface="楷体_GB2312" pitchFamily="49" charset="-122"/>
              <a:ea typeface="楷体_GB2312" pitchFamily="49" charset="-122"/>
              <a:cs typeface="+mn-cs"/>
              <a:sym typeface="+mn-ea"/>
            </a:endParaRPr>
          </a:p>
        </p:txBody>
      </p:sp>
      <p:graphicFrame>
        <p:nvGraphicFramePr>
          <p:cNvPr id="99331" name="Object 6"/>
          <p:cNvGraphicFramePr/>
          <p:nvPr/>
        </p:nvGraphicFramePr>
        <p:xfrm>
          <a:off x="2198688" y="2239963"/>
          <a:ext cx="4413250" cy="2820987"/>
        </p:xfrm>
        <a:graphic>
          <a:graphicData uri="http://schemas.openxmlformats.org/presentationml/2006/ole">
            <mc:AlternateContent xmlns:mc="http://schemas.openxmlformats.org/markup-compatibility/2006">
              <mc:Choice xmlns:v="urn:schemas-microsoft-com:vml" Requires="v">
                <p:oleObj spid="_x0000_s3080" name="" r:id="rId1" imgW="2148840" imgH="1531620" progId="Word.Document.8">
                  <p:embed/>
                </p:oleObj>
              </mc:Choice>
              <mc:Fallback>
                <p:oleObj name="" r:id="rId1" imgW="2148840" imgH="1531620" progId="Word.Document.8">
                  <p:embed/>
                  <p:pic>
                    <p:nvPicPr>
                      <p:cNvPr id="0" name="图片 3079"/>
                      <p:cNvPicPr/>
                      <p:nvPr/>
                    </p:nvPicPr>
                    <p:blipFill>
                      <a:blip r:embed="rId2"/>
                      <a:stretch>
                        <a:fillRect/>
                      </a:stretch>
                    </p:blipFill>
                    <p:spPr>
                      <a:xfrm>
                        <a:off x="2198688" y="2239963"/>
                        <a:ext cx="4413250" cy="2820987"/>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a:xfrm>
            <a:off x="0" y="17463"/>
            <a:ext cx="7848600" cy="633412"/>
          </a:xfrm>
        </p:spPr>
        <p:txBody>
          <a:bodyPr vert="horz" wrap="square" lIns="91440" tIns="45720" rIns="91440" bIns="45720" anchor="ctr" anchorCtr="0"/>
          <a:p>
            <a:r>
              <a:rPr lang="en-US" altLang="zh-CN"/>
              <a:t>9.3.8 </a:t>
            </a:r>
            <a:r>
              <a:rPr lang="en-US" altLang="ja-JP"/>
              <a:t>Stepwise Refinement</a:t>
            </a:r>
            <a:r>
              <a:rPr lang="en-US" altLang="zh-CN"/>
              <a:t>  </a:t>
            </a:r>
            <a:r>
              <a:rPr lang="zh-CN" altLang="en-US" dirty="0"/>
              <a:t>逐步求精</a:t>
            </a:r>
            <a:endParaRPr lang="ja-JP" altLang="en-US" dirty="0"/>
          </a:p>
        </p:txBody>
      </p:sp>
      <p:sp>
        <p:nvSpPr>
          <p:cNvPr id="101378" name="Rectangle 3"/>
          <p:cNvSpPr>
            <a:spLocks noGrp="1"/>
          </p:cNvSpPr>
          <p:nvPr>
            <p:ph idx="1"/>
          </p:nvPr>
        </p:nvSpPr>
        <p:spPr>
          <a:xfrm>
            <a:off x="395288" y="1016000"/>
            <a:ext cx="8461375" cy="4968875"/>
          </a:xfrm>
          <a:prstGeom prst="rect">
            <a:avLst/>
          </a:prstGeom>
          <a:noFill/>
          <a:ln>
            <a:solidFill>
              <a:srgbClr val="000000"/>
            </a:solidFill>
            <a:miter/>
          </a:ln>
        </p:spPr>
        <p:txBody>
          <a:bodyPr/>
          <a:p>
            <a:pPr>
              <a:spcBef>
                <a:spcPts val="300"/>
              </a:spcBef>
              <a:buFont typeface="Wingdings" panose="05000000000000000000" pitchFamily="2" charset="2"/>
              <a:buChar char="n"/>
            </a:pPr>
            <a:r>
              <a:rPr lang="en-US" altLang="zh-CN">
                <a:latin typeface="Palatino" pitchFamily="-128" charset="0"/>
                <a:ea typeface="宋体" panose="02010600030101010101" pitchFamily="2" charset="-122"/>
              </a:rPr>
              <a:t>Stepwise refinement is a </a:t>
            </a:r>
            <a:r>
              <a:rPr lang="en-US" altLang="zh-CN" b="1">
                <a:latin typeface="Palatino" pitchFamily="-128" charset="0"/>
                <a:ea typeface="宋体" panose="02010600030101010101" pitchFamily="2" charset="-122"/>
              </a:rPr>
              <a:t>top-down design strategy</a:t>
            </a:r>
            <a:r>
              <a:rPr lang="en-US" altLang="zh-CN">
                <a:latin typeface="Palatino" pitchFamily="-128" charset="0"/>
                <a:ea typeface="宋体" panose="02010600030101010101" pitchFamily="2" charset="-122"/>
              </a:rPr>
              <a:t>. A program is developed by successively refining levels of procedural detail.</a:t>
            </a:r>
            <a:r>
              <a:rPr lang="zh-CN" altLang="en-US" dirty="0">
                <a:latin typeface="Palatino" pitchFamily="-128" charset="0"/>
                <a:ea typeface="宋体" panose="02010600030101010101" pitchFamily="2" charset="-122"/>
              </a:rPr>
              <a:t>逐步求精是一种自顶向下的设计策略。通过连续精化过程细节层次来实现程序开发。</a:t>
            </a:r>
            <a:endParaRPr lang="zh-CN" altLang="en-US" dirty="0">
              <a:latin typeface="Palatino" pitchFamily="-128" charset="0"/>
              <a:ea typeface="宋体" panose="02010600030101010101" pitchFamily="2" charset="-122"/>
            </a:endParaRPr>
          </a:p>
          <a:p>
            <a:pPr>
              <a:spcBef>
                <a:spcPts val="300"/>
              </a:spcBef>
              <a:buFont typeface="Wingdings" panose="05000000000000000000" pitchFamily="2" charset="2"/>
              <a:buChar char="n"/>
            </a:pPr>
            <a:r>
              <a:rPr lang="en-US" altLang="zh-CN">
                <a:latin typeface="Palatino" pitchFamily="-128" charset="0"/>
                <a:ea typeface="宋体" panose="02010600030101010101" pitchFamily="2" charset="-122"/>
              </a:rPr>
              <a:t>Refinement is actually a process of </a:t>
            </a:r>
            <a:r>
              <a:rPr lang="en-US" altLang="zh-CN">
                <a:solidFill>
                  <a:srgbClr val="FF0000"/>
                </a:solidFill>
                <a:latin typeface="Palatino" pitchFamily="-128" charset="0"/>
                <a:ea typeface="宋体" panose="02010600030101010101" pitchFamily="2" charset="-122"/>
              </a:rPr>
              <a:t>elaboration</a:t>
            </a:r>
            <a:endParaRPr lang="en-US" altLang="zh-CN">
              <a:latin typeface="Palatino" pitchFamily="-128" charset="0"/>
              <a:ea typeface="宋体" panose="02010600030101010101" pitchFamily="2" charset="-122"/>
            </a:endParaRPr>
          </a:p>
          <a:p>
            <a:pPr>
              <a:spcBef>
                <a:spcPts val="300"/>
              </a:spcBef>
              <a:buFont typeface="Wingdings" panose="05000000000000000000" pitchFamily="2" charset="2"/>
              <a:buChar char="n"/>
            </a:pPr>
            <a:endParaRPr lang="zh-CN" altLang="en-US" dirty="0">
              <a:latin typeface="Palatino" pitchFamily="-128" charset="0"/>
              <a:ea typeface="宋体" panose="02010600030101010101" pitchFamily="2" charset="-122"/>
            </a:endParaRPr>
          </a:p>
        </p:txBody>
      </p:sp>
      <p:sp>
        <p:nvSpPr>
          <p:cNvPr id="10137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138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a:xfrm>
            <a:off x="0" y="17463"/>
            <a:ext cx="7848600" cy="633412"/>
          </a:xfrm>
        </p:spPr>
        <p:txBody>
          <a:bodyPr vert="horz" wrap="square" lIns="91440" tIns="45720" rIns="91440" bIns="45720" anchor="ctr" anchorCtr="0"/>
          <a:p>
            <a:r>
              <a:rPr lang="en-US" altLang="zh-CN"/>
              <a:t>9.3.8 </a:t>
            </a:r>
            <a:r>
              <a:rPr lang="en-US" altLang="ja-JP"/>
              <a:t>Stepwise Refinement</a:t>
            </a:r>
            <a:r>
              <a:rPr lang="en-US" altLang="zh-CN"/>
              <a:t>  </a:t>
            </a:r>
            <a:r>
              <a:rPr lang="zh-CN" altLang="en-US" dirty="0"/>
              <a:t>逐步求精</a:t>
            </a:r>
            <a:endParaRPr lang="ja-JP" altLang="en-US" dirty="0"/>
          </a:p>
        </p:txBody>
      </p:sp>
      <p:sp>
        <p:nvSpPr>
          <p:cNvPr id="102402" name="Rectangle 3"/>
          <p:cNvSpPr>
            <a:spLocks noGrp="1"/>
          </p:cNvSpPr>
          <p:nvPr>
            <p:ph type="body"/>
          </p:nvPr>
        </p:nvSpPr>
        <p:spPr>
          <a:xfrm>
            <a:off x="395288" y="1016000"/>
            <a:ext cx="8461375" cy="4968875"/>
          </a:xfrm>
          <a:prstGeom prst="rect">
            <a:avLst/>
          </a:prstGeom>
          <a:solidFill>
            <a:srgbClr val="FFFFFF"/>
          </a:solidFill>
          <a:ln w="9525" cap="flat" cmpd="sng">
            <a:solidFill>
              <a:srgbClr val="000000"/>
            </a:solidFill>
            <a:prstDash val="solid"/>
            <a:round/>
            <a:headEnd type="none" w="med" len="med"/>
            <a:tailEnd type="none" w="med" len="med"/>
          </a:ln>
        </p:spPr>
        <p:txBody>
          <a:bodyPr/>
          <a:p>
            <a:pPr>
              <a:lnSpc>
                <a:spcPct val="80000"/>
              </a:lnSpc>
              <a:spcBef>
                <a:spcPts val="300"/>
              </a:spcBef>
              <a:buFont typeface="Wingdings" panose="05000000000000000000" pitchFamily="2" charset="2"/>
              <a:buChar char="n"/>
            </a:pPr>
            <a:endParaRPr lang="en-US" altLang="zh-CN" sz="1400">
              <a:latin typeface="Palatino" pitchFamily="-128" charset="0"/>
              <a:ea typeface="宋体" panose="02010600030101010101" pitchFamily="2" charset="-122"/>
            </a:endParaRPr>
          </a:p>
          <a:p>
            <a:pPr>
              <a:lnSpc>
                <a:spcPct val="80000"/>
              </a:lnSpc>
              <a:spcBef>
                <a:spcPts val="300"/>
              </a:spcBef>
              <a:buFont typeface="Wingdings" panose="05000000000000000000" pitchFamily="2" charset="2"/>
              <a:buChar char="n"/>
            </a:pPr>
            <a:r>
              <a:rPr lang="en-US" altLang="zh-CN" sz="2400" b="1">
                <a:latin typeface="Palatino" pitchFamily="-128" charset="0"/>
                <a:ea typeface="宋体" panose="02010600030101010101" pitchFamily="2" charset="-122"/>
              </a:rPr>
              <a:t>Abstraction</a:t>
            </a:r>
            <a:r>
              <a:rPr lang="en-US" altLang="zh-CN" sz="2400">
                <a:latin typeface="Palatino" pitchFamily="-128" charset="0"/>
                <a:ea typeface="宋体" panose="02010600030101010101" pitchFamily="2" charset="-122"/>
              </a:rPr>
              <a:t> and </a:t>
            </a:r>
            <a:r>
              <a:rPr lang="en-US" altLang="zh-CN" sz="2400" b="1">
                <a:latin typeface="Palatino" pitchFamily="-128" charset="0"/>
                <a:ea typeface="宋体" panose="02010600030101010101" pitchFamily="2" charset="-122"/>
              </a:rPr>
              <a:t>refinement</a:t>
            </a:r>
            <a:r>
              <a:rPr lang="en-US" altLang="zh-CN" sz="2400">
                <a:latin typeface="Palatino" pitchFamily="-128" charset="0"/>
                <a:ea typeface="宋体" panose="02010600030101010101" pitchFamily="2" charset="-122"/>
              </a:rPr>
              <a:t> are complementary concepts. Abstraction enables you to specify procedure and data internally but suppress the need for “outsiders” to have knowledge of low-level details. Refinement helps you to reveal low-level detail as design progresses. Both concepts allow you to create a complete design model as the design evolves</a:t>
            </a:r>
            <a:r>
              <a:rPr lang="zh-CN" altLang="en-US" sz="2400" dirty="0">
                <a:latin typeface="Palatino" pitchFamily="-128" charset="0"/>
                <a:ea typeface="宋体" panose="02010600030101010101" pitchFamily="2" charset="-122"/>
              </a:rPr>
              <a:t>。</a:t>
            </a:r>
            <a:endParaRPr lang="zh-CN" altLang="en-US" sz="2400" dirty="0">
              <a:latin typeface="Palatino" pitchFamily="-128" charset="0"/>
              <a:ea typeface="宋体" panose="02010600030101010101" pitchFamily="2" charset="-122"/>
            </a:endParaRPr>
          </a:p>
          <a:p>
            <a:pPr>
              <a:lnSpc>
                <a:spcPct val="80000"/>
              </a:lnSpc>
              <a:spcBef>
                <a:spcPts val="300"/>
              </a:spcBef>
              <a:buFont typeface="Wingdings" panose="05000000000000000000" pitchFamily="2" charset="2"/>
              <a:buNone/>
            </a:pPr>
            <a:r>
              <a:rPr lang="zh-CN" altLang="en-US" sz="2400" b="1" dirty="0">
                <a:latin typeface="Palatino" pitchFamily="-128" charset="0"/>
                <a:ea typeface="宋体" panose="02010600030101010101" pitchFamily="2" charset="-122"/>
              </a:rPr>
              <a:t>    抽象和精化是</a:t>
            </a:r>
            <a:r>
              <a:rPr lang="zh-CN" altLang="en-US" sz="2400" b="1" dirty="0">
                <a:solidFill>
                  <a:srgbClr val="FF0000"/>
                </a:solidFill>
                <a:latin typeface="Palatino" pitchFamily="-128" charset="0"/>
                <a:ea typeface="宋体" panose="02010600030101010101" pitchFamily="2" charset="-122"/>
              </a:rPr>
              <a:t>互补</a:t>
            </a:r>
            <a:r>
              <a:rPr lang="zh-CN" altLang="en-US" sz="2400" b="1" dirty="0">
                <a:latin typeface="Palatino" pitchFamily="-128" charset="0"/>
                <a:ea typeface="宋体" panose="02010600030101010101" pitchFamily="2" charset="-122"/>
              </a:rPr>
              <a:t>的概念</a:t>
            </a:r>
            <a:r>
              <a:rPr lang="zh-CN" altLang="en-US" sz="2400" dirty="0">
                <a:latin typeface="Palatino" pitchFamily="-128" charset="0"/>
                <a:ea typeface="宋体" panose="02010600030101010101" pitchFamily="2" charset="-122"/>
              </a:rPr>
              <a:t>。抽象能够明确说明内部过程和数据，但对“外部使用者”隐藏了底层细节；精化有助于在设计过程中揭示底层细节，实际上就是一个细化的过程。</a:t>
            </a:r>
            <a:endParaRPr lang="zh-CN" altLang="en-US" sz="2400" dirty="0">
              <a:latin typeface="Palatino" pitchFamily="-128" charset="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r>
              <a:rPr lang="zh-CN" altLang="en-US" sz="2000" dirty="0">
                <a:ea typeface="宋体" panose="02010600030101010101" pitchFamily="2" charset="-122"/>
              </a:rPr>
              <a:t>补充：</a:t>
            </a:r>
            <a:endParaRPr lang="zh-CN" altLang="en-US" sz="2000" dirty="0">
              <a:ea typeface="宋体" panose="02010600030101010101" pitchFamily="2" charset="-122"/>
            </a:endParaRPr>
          </a:p>
          <a:p>
            <a:pPr>
              <a:lnSpc>
                <a:spcPct val="80000"/>
              </a:lnSpc>
            </a:pPr>
            <a:r>
              <a:rPr lang="zh-CN" altLang="en-US" sz="2000" dirty="0">
                <a:ea typeface="宋体" panose="02010600030101010101" pitchFamily="2" charset="-122"/>
              </a:rPr>
              <a:t>抽象就是从众多的事物中抽取出共同的、本质性的特征，而舍弃其非本质的特征 （数据抽象、过程抽象）。抽象有多个层级，在最高的抽象级上，可以以概括性的术语描述，在较低级别上，提供更详细的描述</a:t>
            </a:r>
            <a:endParaRPr lang="zh-CN" altLang="en-US" sz="2000" dirty="0">
              <a:ea typeface="宋体" panose="02010600030101010101" pitchFamily="2" charset="-122"/>
            </a:endParaRPr>
          </a:p>
          <a:p>
            <a:pPr>
              <a:lnSpc>
                <a:spcPct val="80000"/>
              </a:lnSpc>
            </a:pPr>
            <a:endParaRPr lang="zh-CN" altLang="en-US" sz="2000" dirty="0">
              <a:ea typeface="宋体" panose="02010600030101010101" pitchFamily="2" charset="-122"/>
            </a:endParaRPr>
          </a:p>
          <a:p>
            <a:pPr>
              <a:lnSpc>
                <a:spcPct val="80000"/>
              </a:lnSpc>
              <a:spcBef>
                <a:spcPts val="300"/>
              </a:spcBef>
              <a:buFont typeface="Wingdings" panose="05000000000000000000" pitchFamily="2" charset="2"/>
              <a:buNone/>
            </a:pPr>
            <a:endParaRPr lang="zh-CN" altLang="en-US" sz="1800" dirty="0">
              <a:latin typeface="Palatino" pitchFamily="-128" charset="0"/>
              <a:ea typeface="宋体" panose="02010600030101010101" pitchFamily="2" charset="-122"/>
            </a:endParaRPr>
          </a:p>
        </p:txBody>
      </p:sp>
      <p:sp>
        <p:nvSpPr>
          <p:cNvPr id="10240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240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342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03427" name="Rectangle 6"/>
          <p:cNvSpPr>
            <a:spLocks noRot="1"/>
          </p:cNvSpPr>
          <p:nvPr/>
        </p:nvSpPr>
        <p:spPr>
          <a:xfrm>
            <a:off x="0" y="0"/>
            <a:ext cx="6911975" cy="542925"/>
          </a:xfrm>
          <a:prstGeom prst="rect">
            <a:avLst/>
          </a:prstGeom>
          <a:noFill/>
          <a:ln w="12700">
            <a:noFill/>
          </a:ln>
        </p:spPr>
        <p:txBody>
          <a:bodyPr lIns="63500" tIns="25400" rIns="63500" bIns="25400">
            <a:spAutoFit/>
          </a:bodyPr>
          <a:p>
            <a:pPr eaLnBrk="0" hangingPunct="0"/>
            <a:r>
              <a:rPr lang="en-US" altLang="zh-CN" b="1">
                <a:latin typeface="Arial" panose="020B0604020202020204" pitchFamily="34" charset="0"/>
              </a:rPr>
              <a:t>9.3.8 </a:t>
            </a:r>
            <a:r>
              <a:rPr lang="en-US" altLang="ja-JP" b="1">
                <a:latin typeface="Arial" panose="020B0604020202020204" pitchFamily="34" charset="0"/>
              </a:rPr>
              <a:t>Stepwise Refinement</a:t>
            </a:r>
            <a:endParaRPr lang="en-US" altLang="ja-JP" b="1">
              <a:latin typeface="Arial" panose="020B0604020202020204" pitchFamily="34" charset="0"/>
            </a:endParaRPr>
          </a:p>
        </p:txBody>
      </p:sp>
      <p:grpSp>
        <p:nvGrpSpPr>
          <p:cNvPr id="103428" name="Group 31"/>
          <p:cNvGrpSpPr/>
          <p:nvPr/>
        </p:nvGrpSpPr>
        <p:grpSpPr>
          <a:xfrm>
            <a:off x="1498600" y="1173163"/>
            <a:ext cx="5994400" cy="3944937"/>
            <a:chOff x="944" y="739"/>
            <a:chExt cx="3776" cy="2485"/>
          </a:xfrm>
        </p:grpSpPr>
        <p:sp>
          <p:nvSpPr>
            <p:cNvPr id="103429" name="AutoShape 7"/>
            <p:cNvSpPr/>
            <p:nvPr/>
          </p:nvSpPr>
          <p:spPr>
            <a:xfrm>
              <a:off x="960" y="785"/>
              <a:ext cx="1744" cy="1550"/>
            </a:xfrm>
            <a:prstGeom prst="roundRect">
              <a:avLst>
                <a:gd name="adj" fmla="val 6616"/>
              </a:avLst>
            </a:prstGeom>
            <a:solidFill>
              <a:srgbClr val="FFFFFF"/>
            </a:solidFill>
            <a:ln w="127000">
              <a:noFill/>
            </a:ln>
          </p:spPr>
          <p:txBody>
            <a:bodyPr wrap="none" anchor="ctr" anchorCtr="0"/>
            <a:p>
              <a:pPr eaLnBrk="0" hangingPunct="0"/>
              <a:endParaRPr lang="zh-CN" altLang="en-US" dirty="0">
                <a:latin typeface="Arial" panose="020B0604020202020204" pitchFamily="34" charset="0"/>
              </a:endParaRPr>
            </a:p>
          </p:txBody>
        </p:sp>
        <p:sp>
          <p:nvSpPr>
            <p:cNvPr id="103430" name="AutoShape 8"/>
            <p:cNvSpPr/>
            <p:nvPr/>
          </p:nvSpPr>
          <p:spPr>
            <a:xfrm>
              <a:off x="944" y="771"/>
              <a:ext cx="1776" cy="1578"/>
            </a:xfrm>
            <a:prstGeom prst="roundRect">
              <a:avLst>
                <a:gd name="adj" fmla="val 7394"/>
              </a:avLst>
            </a:prstGeom>
            <a:solidFill>
              <a:schemeClr val="folHlink"/>
            </a:solidFill>
            <a:ln w="508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103431" name="Line 9"/>
            <p:cNvSpPr/>
            <p:nvPr/>
          </p:nvSpPr>
          <p:spPr>
            <a:xfrm>
              <a:off x="960" y="1041"/>
              <a:ext cx="1744" cy="0"/>
            </a:xfrm>
            <a:prstGeom prst="line">
              <a:avLst/>
            </a:prstGeom>
            <a:ln w="50800" cap="flat" cmpd="sng">
              <a:solidFill>
                <a:srgbClr val="AD278D"/>
              </a:solidFill>
              <a:prstDash val="solid"/>
              <a:headEnd type="none" w="med" len="med"/>
              <a:tailEnd type="none" w="med" len="med"/>
            </a:ln>
          </p:spPr>
        </p:sp>
        <p:sp>
          <p:nvSpPr>
            <p:cNvPr id="103432" name="Rectangle 10"/>
            <p:cNvSpPr/>
            <p:nvPr/>
          </p:nvSpPr>
          <p:spPr>
            <a:xfrm>
              <a:off x="1007" y="739"/>
              <a:ext cx="541" cy="286"/>
            </a:xfrm>
            <a:prstGeom prst="rect">
              <a:avLst/>
            </a:prstGeom>
            <a:noFill/>
            <a:ln w="25400">
              <a:noFill/>
            </a:ln>
          </p:spPr>
          <p:txBody>
            <a:bodyPr wrap="none" lIns="90487" tIns="44450" rIns="90487" bIns="44450">
              <a:spAutoFit/>
            </a:bodyPr>
            <a:p>
              <a:pPr eaLnBrk="0" hangingPunct="0"/>
              <a:r>
                <a:rPr lang="en-US" altLang="ja-JP" sz="2400">
                  <a:solidFill>
                    <a:schemeClr val="bg2"/>
                  </a:solidFill>
                  <a:latin typeface="Helvetica" charset="0"/>
                </a:rPr>
                <a:t>open</a:t>
              </a:r>
              <a:endParaRPr lang="en-US" altLang="ja-JP" sz="2400">
                <a:latin typeface="Helvetica" charset="0"/>
              </a:endParaRPr>
            </a:p>
          </p:txBody>
        </p:sp>
        <p:sp>
          <p:nvSpPr>
            <p:cNvPr id="103433" name="Rectangle 11"/>
            <p:cNvSpPr/>
            <p:nvPr/>
          </p:nvSpPr>
          <p:spPr>
            <a:xfrm>
              <a:off x="1584" y="1361"/>
              <a:ext cx="2128" cy="1209"/>
            </a:xfrm>
            <a:prstGeom prst="rect">
              <a:avLst/>
            </a:prstGeom>
            <a:solidFill>
              <a:srgbClr val="919191"/>
            </a:solidFill>
            <a:ln w="1270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103434" name="Rectangle 12"/>
            <p:cNvSpPr/>
            <p:nvPr/>
          </p:nvSpPr>
          <p:spPr>
            <a:xfrm>
              <a:off x="1663" y="1380"/>
              <a:ext cx="930" cy="385"/>
            </a:xfrm>
            <a:prstGeom prst="rect">
              <a:avLst/>
            </a:prstGeom>
            <a:noFill/>
            <a:ln w="25400">
              <a:noFill/>
            </a:ln>
          </p:spPr>
          <p:txBody>
            <a:bodyPr wrap="none" lIns="90487" tIns="44450" rIns="90487" bIns="44450">
              <a:spAutoFit/>
            </a:bodyPr>
            <a:p>
              <a:pPr eaLnBrk="0" hangingPunct="0"/>
              <a:r>
                <a:rPr lang="en-US" altLang="ja-JP" sz="1800">
                  <a:latin typeface="Helvetica" charset="0"/>
                </a:rPr>
                <a:t>walk to door;</a:t>
              </a:r>
              <a:endParaRPr lang="en-US" altLang="ja-JP" sz="1800">
                <a:latin typeface="Helvetica" charset="0"/>
              </a:endParaRPr>
            </a:p>
            <a:p>
              <a:pPr eaLnBrk="0" hangingPunct="0">
                <a:lnSpc>
                  <a:spcPct val="90000"/>
                </a:lnSpc>
              </a:pPr>
              <a:endParaRPr lang="ja-JP" altLang="en-US" sz="1800" dirty="0">
                <a:latin typeface="Helvetica" charset="0"/>
              </a:endParaRPr>
            </a:p>
          </p:txBody>
        </p:sp>
        <p:sp>
          <p:nvSpPr>
            <p:cNvPr id="103435" name="Rectangle 13"/>
            <p:cNvSpPr/>
            <p:nvPr/>
          </p:nvSpPr>
          <p:spPr>
            <a:xfrm>
              <a:off x="1663" y="1508"/>
              <a:ext cx="1075" cy="385"/>
            </a:xfrm>
            <a:prstGeom prst="rect">
              <a:avLst/>
            </a:prstGeom>
            <a:noFill/>
            <a:ln w="25400">
              <a:noFill/>
            </a:ln>
          </p:spPr>
          <p:txBody>
            <a:bodyPr wrap="none" lIns="90487" tIns="44450" rIns="90487" bIns="44450">
              <a:spAutoFit/>
            </a:bodyPr>
            <a:p>
              <a:pPr eaLnBrk="0" hangingPunct="0"/>
              <a:r>
                <a:rPr lang="en-US" altLang="ja-JP" sz="1800">
                  <a:latin typeface="Helvetica" charset="0"/>
                </a:rPr>
                <a:t>reach for knob;</a:t>
              </a:r>
              <a:endParaRPr lang="en-US" altLang="ja-JP" sz="1800">
                <a:latin typeface="Helvetica" charset="0"/>
              </a:endParaRPr>
            </a:p>
            <a:p>
              <a:pPr eaLnBrk="0" hangingPunct="0">
                <a:lnSpc>
                  <a:spcPct val="90000"/>
                </a:lnSpc>
              </a:pPr>
              <a:endParaRPr lang="ja-JP" altLang="en-US" sz="1800" dirty="0">
                <a:latin typeface="Helvetica" charset="0"/>
              </a:endParaRPr>
            </a:p>
          </p:txBody>
        </p:sp>
        <p:sp>
          <p:nvSpPr>
            <p:cNvPr id="103436" name="Rectangle 14"/>
            <p:cNvSpPr/>
            <p:nvPr/>
          </p:nvSpPr>
          <p:spPr>
            <a:xfrm>
              <a:off x="1663" y="1636"/>
              <a:ext cx="114" cy="385"/>
            </a:xfrm>
            <a:prstGeom prst="rect">
              <a:avLst/>
            </a:prstGeom>
            <a:noFill/>
            <a:ln w="25400">
              <a:noFill/>
            </a:ln>
          </p:spPr>
          <p:txBody>
            <a:bodyPr wrap="none" lIns="90487" tIns="44450" rIns="90487" bIns="44450">
              <a:spAutoFit/>
            </a:bodyPr>
            <a:p>
              <a:pPr eaLnBrk="0" hangingPunct="0"/>
              <a:endParaRPr lang="ja-JP" altLang="en-US" sz="1800" dirty="0">
                <a:latin typeface="Helvetica" charset="0"/>
              </a:endParaRPr>
            </a:p>
            <a:p>
              <a:pPr eaLnBrk="0" hangingPunct="0">
                <a:lnSpc>
                  <a:spcPct val="90000"/>
                </a:lnSpc>
              </a:pPr>
              <a:endParaRPr lang="ja-JP" altLang="en-US" sz="1800" dirty="0">
                <a:latin typeface="Helvetica" charset="0"/>
              </a:endParaRPr>
            </a:p>
          </p:txBody>
        </p:sp>
        <p:sp>
          <p:nvSpPr>
            <p:cNvPr id="103437" name="Rectangle 15"/>
            <p:cNvSpPr/>
            <p:nvPr/>
          </p:nvSpPr>
          <p:spPr>
            <a:xfrm>
              <a:off x="1663" y="1764"/>
              <a:ext cx="803" cy="385"/>
            </a:xfrm>
            <a:prstGeom prst="rect">
              <a:avLst/>
            </a:prstGeom>
            <a:noFill/>
            <a:ln w="25400">
              <a:noFill/>
            </a:ln>
          </p:spPr>
          <p:txBody>
            <a:bodyPr wrap="none" lIns="90487" tIns="44450" rIns="90487" bIns="44450">
              <a:spAutoFit/>
            </a:bodyPr>
            <a:p>
              <a:pPr eaLnBrk="0" hangingPunct="0"/>
              <a:r>
                <a:rPr lang="en-US" altLang="ja-JP" sz="1800">
                  <a:latin typeface="Helvetica" charset="0"/>
                </a:rPr>
                <a:t>open door;</a:t>
              </a:r>
              <a:endParaRPr lang="en-US" altLang="ja-JP" sz="1800">
                <a:latin typeface="Helvetica" charset="0"/>
              </a:endParaRPr>
            </a:p>
            <a:p>
              <a:pPr eaLnBrk="0" hangingPunct="0">
                <a:lnSpc>
                  <a:spcPct val="90000"/>
                </a:lnSpc>
              </a:pPr>
              <a:endParaRPr lang="ja-JP" altLang="en-US" sz="1800" dirty="0">
                <a:latin typeface="Helvetica" charset="0"/>
              </a:endParaRPr>
            </a:p>
          </p:txBody>
        </p:sp>
        <p:sp>
          <p:nvSpPr>
            <p:cNvPr id="103438" name="Rectangle 16"/>
            <p:cNvSpPr/>
            <p:nvPr/>
          </p:nvSpPr>
          <p:spPr>
            <a:xfrm>
              <a:off x="1663" y="1892"/>
              <a:ext cx="114" cy="385"/>
            </a:xfrm>
            <a:prstGeom prst="rect">
              <a:avLst/>
            </a:prstGeom>
            <a:noFill/>
            <a:ln w="25400">
              <a:noFill/>
            </a:ln>
          </p:spPr>
          <p:txBody>
            <a:bodyPr wrap="none" lIns="90487" tIns="44450" rIns="90487" bIns="44450">
              <a:spAutoFit/>
            </a:bodyPr>
            <a:p>
              <a:pPr eaLnBrk="0" hangingPunct="0"/>
              <a:endParaRPr lang="ja-JP" altLang="en-US" sz="1800" dirty="0">
                <a:latin typeface="Helvetica" charset="0"/>
              </a:endParaRPr>
            </a:p>
            <a:p>
              <a:pPr eaLnBrk="0" hangingPunct="0">
                <a:lnSpc>
                  <a:spcPct val="90000"/>
                </a:lnSpc>
              </a:pPr>
              <a:endParaRPr lang="ja-JP" altLang="en-US" sz="1800" dirty="0">
                <a:latin typeface="Helvetica" charset="0"/>
              </a:endParaRPr>
            </a:p>
          </p:txBody>
        </p:sp>
        <p:sp>
          <p:nvSpPr>
            <p:cNvPr id="103439" name="Rectangle 17"/>
            <p:cNvSpPr/>
            <p:nvPr/>
          </p:nvSpPr>
          <p:spPr>
            <a:xfrm>
              <a:off x="1663" y="2020"/>
              <a:ext cx="970" cy="385"/>
            </a:xfrm>
            <a:prstGeom prst="rect">
              <a:avLst/>
            </a:prstGeom>
            <a:noFill/>
            <a:ln w="25400">
              <a:noFill/>
            </a:ln>
          </p:spPr>
          <p:txBody>
            <a:bodyPr wrap="none" lIns="90487" tIns="44450" rIns="90487" bIns="44450">
              <a:spAutoFit/>
            </a:bodyPr>
            <a:p>
              <a:pPr eaLnBrk="0" hangingPunct="0"/>
              <a:r>
                <a:rPr lang="en-US" altLang="ja-JP" sz="1800">
                  <a:latin typeface="Helvetica" charset="0"/>
                </a:rPr>
                <a:t>walk through;</a:t>
              </a:r>
              <a:endParaRPr lang="en-US" altLang="ja-JP" sz="1800">
                <a:latin typeface="Helvetica" charset="0"/>
              </a:endParaRPr>
            </a:p>
            <a:p>
              <a:pPr eaLnBrk="0" hangingPunct="0">
                <a:lnSpc>
                  <a:spcPct val="90000"/>
                </a:lnSpc>
              </a:pPr>
              <a:endParaRPr lang="ja-JP" altLang="en-US" sz="1800" dirty="0">
                <a:latin typeface="Helvetica" charset="0"/>
              </a:endParaRPr>
            </a:p>
          </p:txBody>
        </p:sp>
        <p:sp>
          <p:nvSpPr>
            <p:cNvPr id="103440" name="Rectangle 18"/>
            <p:cNvSpPr/>
            <p:nvPr/>
          </p:nvSpPr>
          <p:spPr>
            <a:xfrm>
              <a:off x="1663" y="2148"/>
              <a:ext cx="818" cy="229"/>
            </a:xfrm>
            <a:prstGeom prst="rect">
              <a:avLst/>
            </a:prstGeom>
            <a:noFill/>
            <a:ln w="25400">
              <a:noFill/>
            </a:ln>
          </p:spPr>
          <p:txBody>
            <a:bodyPr wrap="none" lIns="90487" tIns="44450" rIns="90487" bIns="44450">
              <a:spAutoFit/>
            </a:bodyPr>
            <a:p>
              <a:pPr eaLnBrk="0" hangingPunct="0"/>
              <a:r>
                <a:rPr lang="en-US" altLang="ja-JP" sz="1800">
                  <a:latin typeface="Helvetica" charset="0"/>
                </a:rPr>
                <a:t>close door.</a:t>
              </a:r>
              <a:endParaRPr lang="en-US" altLang="ja-JP" sz="1800">
                <a:latin typeface="Helvetica" charset="0"/>
              </a:endParaRPr>
            </a:p>
          </p:txBody>
        </p:sp>
        <p:sp>
          <p:nvSpPr>
            <p:cNvPr id="103441" name="Rectangle 19"/>
            <p:cNvSpPr/>
            <p:nvPr/>
          </p:nvSpPr>
          <p:spPr>
            <a:xfrm>
              <a:off x="2720" y="1724"/>
              <a:ext cx="2000" cy="1500"/>
            </a:xfrm>
            <a:prstGeom prst="rect">
              <a:avLst/>
            </a:prstGeom>
            <a:solidFill>
              <a:srgbClr val="DADADA"/>
            </a:solidFill>
            <a:ln w="50800">
              <a:noFill/>
            </a:ln>
            <a:effectLst>
              <a:outerShdw dist="107763" dir="2699999" algn="ctr" rotWithShape="0">
                <a:schemeClr val="bg2"/>
              </a:outerShdw>
            </a:effectLst>
          </p:spPr>
          <p:txBody>
            <a:bodyPr wrap="none" anchor="ctr" anchorCtr="0"/>
            <a:p>
              <a:pPr eaLnBrk="0" hangingPunct="0"/>
              <a:endParaRPr lang="zh-CN" altLang="en-US" dirty="0">
                <a:latin typeface="Arial" panose="020B0604020202020204" pitchFamily="34" charset="0"/>
              </a:endParaRPr>
            </a:p>
          </p:txBody>
        </p:sp>
        <p:sp>
          <p:nvSpPr>
            <p:cNvPr id="103442" name="Rectangle 20"/>
            <p:cNvSpPr/>
            <p:nvPr/>
          </p:nvSpPr>
          <p:spPr>
            <a:xfrm>
              <a:off x="2775" y="1778"/>
              <a:ext cx="1587" cy="385"/>
            </a:xfrm>
            <a:prstGeom prst="rect">
              <a:avLst/>
            </a:prstGeom>
            <a:noFill/>
            <a:ln w="25400">
              <a:noFill/>
            </a:ln>
          </p:spPr>
          <p:txBody>
            <a:bodyPr wrap="none" lIns="90487" tIns="44450" rIns="90487" bIns="44450">
              <a:spAutoFit/>
            </a:bodyPr>
            <a:p>
              <a:pPr eaLnBrk="0" hangingPunct="0"/>
              <a:r>
                <a:rPr lang="en-US" altLang="ja-JP" sz="1800">
                  <a:solidFill>
                    <a:schemeClr val="bg2"/>
                  </a:solidFill>
                  <a:latin typeface="Helvetica" charset="0"/>
                </a:rPr>
                <a:t>repeat until door opens</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3" name="Rectangle 21"/>
            <p:cNvSpPr/>
            <p:nvPr/>
          </p:nvSpPr>
          <p:spPr>
            <a:xfrm>
              <a:off x="2775" y="1906"/>
              <a:ext cx="1411" cy="385"/>
            </a:xfrm>
            <a:prstGeom prst="rect">
              <a:avLst/>
            </a:prstGeom>
            <a:noFill/>
            <a:ln w="25400">
              <a:noFill/>
            </a:ln>
          </p:spPr>
          <p:txBody>
            <a:bodyPr wrap="none" lIns="90487" tIns="44450" rIns="90487" bIns="44450">
              <a:spAutoFit/>
            </a:bodyPr>
            <a:p>
              <a:pPr eaLnBrk="0" hangingPunct="0"/>
              <a:r>
                <a:rPr lang="en-US" altLang="ja-JP" sz="1800">
                  <a:solidFill>
                    <a:schemeClr val="bg2"/>
                  </a:solidFill>
                  <a:latin typeface="Helvetica" charset="0"/>
                </a:rPr>
                <a:t>turn knob clockwise;</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4" name="Rectangle 22"/>
            <p:cNvSpPr/>
            <p:nvPr/>
          </p:nvSpPr>
          <p:spPr>
            <a:xfrm>
              <a:off x="2775" y="2034"/>
              <a:ext cx="1687" cy="385"/>
            </a:xfrm>
            <a:prstGeom prst="rect">
              <a:avLst/>
            </a:prstGeom>
            <a:noFill/>
            <a:ln w="25400">
              <a:noFill/>
            </a:ln>
          </p:spPr>
          <p:txBody>
            <a:bodyPr wrap="none" lIns="90487" tIns="44450" rIns="90487" bIns="44450">
              <a:spAutoFit/>
            </a:bodyPr>
            <a:p>
              <a:pPr eaLnBrk="0" hangingPunct="0"/>
              <a:r>
                <a:rPr lang="en-US" altLang="ja-JP" sz="1800">
                  <a:solidFill>
                    <a:schemeClr val="bg2"/>
                  </a:solidFill>
                  <a:latin typeface="Helvetica" charset="0"/>
                </a:rPr>
                <a:t>if knob doesn't turn, then</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5" name="Rectangle 23"/>
            <p:cNvSpPr/>
            <p:nvPr/>
          </p:nvSpPr>
          <p:spPr>
            <a:xfrm>
              <a:off x="2775" y="2162"/>
              <a:ext cx="1091" cy="385"/>
            </a:xfrm>
            <a:prstGeom prst="rect">
              <a:avLst/>
            </a:prstGeom>
            <a:noFill/>
            <a:ln w="25400">
              <a:noFill/>
            </a:ln>
          </p:spPr>
          <p:txBody>
            <a:bodyPr wrap="none" lIns="90487" tIns="44450" rIns="90487" bIns="44450">
              <a:spAutoFit/>
            </a:bodyPr>
            <a:p>
              <a:pPr eaLnBrk="0" hangingPunct="0"/>
              <a:r>
                <a:rPr lang="ja-JP" altLang="en-US" sz="1800" dirty="0">
                  <a:solidFill>
                    <a:schemeClr val="bg2"/>
                  </a:solidFill>
                  <a:latin typeface="Helvetica" charset="0"/>
                </a:rPr>
                <a:t>    </a:t>
              </a:r>
              <a:r>
                <a:rPr lang="en-US" altLang="ja-JP" sz="1800">
                  <a:solidFill>
                    <a:schemeClr val="bg2"/>
                  </a:solidFill>
                  <a:latin typeface="Helvetica" charset="0"/>
                </a:rPr>
                <a:t>take key out;</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6" name="Rectangle 24"/>
            <p:cNvSpPr/>
            <p:nvPr/>
          </p:nvSpPr>
          <p:spPr>
            <a:xfrm>
              <a:off x="2775" y="2290"/>
              <a:ext cx="1290" cy="385"/>
            </a:xfrm>
            <a:prstGeom prst="rect">
              <a:avLst/>
            </a:prstGeom>
            <a:noFill/>
            <a:ln w="25400">
              <a:noFill/>
            </a:ln>
          </p:spPr>
          <p:txBody>
            <a:bodyPr wrap="none" lIns="90487" tIns="44450" rIns="90487" bIns="44450">
              <a:spAutoFit/>
            </a:bodyPr>
            <a:p>
              <a:pPr eaLnBrk="0" hangingPunct="0"/>
              <a:r>
                <a:rPr lang="ja-JP" altLang="en-US" sz="1800" dirty="0">
                  <a:solidFill>
                    <a:schemeClr val="bg2"/>
                  </a:solidFill>
                  <a:latin typeface="Helvetica" charset="0"/>
                </a:rPr>
                <a:t>    </a:t>
              </a:r>
              <a:r>
                <a:rPr lang="en-US" altLang="ja-JP" sz="1800">
                  <a:solidFill>
                    <a:schemeClr val="bg2"/>
                  </a:solidFill>
                  <a:latin typeface="Helvetica" charset="0"/>
                </a:rPr>
                <a:t>find correct key;</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7" name="Rectangle 25"/>
            <p:cNvSpPr/>
            <p:nvPr/>
          </p:nvSpPr>
          <p:spPr>
            <a:xfrm>
              <a:off x="2775" y="2418"/>
              <a:ext cx="1114" cy="385"/>
            </a:xfrm>
            <a:prstGeom prst="rect">
              <a:avLst/>
            </a:prstGeom>
            <a:noFill/>
            <a:ln w="25400">
              <a:noFill/>
            </a:ln>
          </p:spPr>
          <p:txBody>
            <a:bodyPr wrap="none" lIns="90487" tIns="44450" rIns="90487" bIns="44450">
              <a:spAutoFit/>
            </a:bodyPr>
            <a:p>
              <a:pPr eaLnBrk="0" hangingPunct="0"/>
              <a:r>
                <a:rPr lang="ja-JP" altLang="en-US" sz="1800" dirty="0">
                  <a:solidFill>
                    <a:schemeClr val="bg2"/>
                  </a:solidFill>
                  <a:latin typeface="Helvetica" charset="0"/>
                </a:rPr>
                <a:t>    </a:t>
              </a:r>
              <a:r>
                <a:rPr lang="en-US" altLang="ja-JP" sz="1800">
                  <a:solidFill>
                    <a:schemeClr val="bg2"/>
                  </a:solidFill>
                  <a:latin typeface="Helvetica" charset="0"/>
                </a:rPr>
                <a:t>insert in lock;</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8" name="Rectangle 26"/>
            <p:cNvSpPr/>
            <p:nvPr/>
          </p:nvSpPr>
          <p:spPr>
            <a:xfrm>
              <a:off x="2775" y="2546"/>
              <a:ext cx="426" cy="385"/>
            </a:xfrm>
            <a:prstGeom prst="rect">
              <a:avLst/>
            </a:prstGeom>
            <a:noFill/>
            <a:ln w="25400">
              <a:noFill/>
            </a:ln>
          </p:spPr>
          <p:txBody>
            <a:bodyPr wrap="none" lIns="90487" tIns="44450" rIns="90487" bIns="44450">
              <a:spAutoFit/>
            </a:bodyPr>
            <a:p>
              <a:pPr eaLnBrk="0" hangingPunct="0"/>
              <a:r>
                <a:rPr lang="en-US" altLang="ja-JP" sz="1800" err="1">
                  <a:solidFill>
                    <a:schemeClr val="bg2"/>
                  </a:solidFill>
                  <a:latin typeface="Helvetica" charset="0"/>
                </a:rPr>
                <a:t>endif</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49" name="Rectangle 27"/>
            <p:cNvSpPr/>
            <p:nvPr/>
          </p:nvSpPr>
          <p:spPr>
            <a:xfrm>
              <a:off x="2775" y="2700"/>
              <a:ext cx="1203" cy="488"/>
            </a:xfrm>
            <a:prstGeom prst="rect">
              <a:avLst/>
            </a:prstGeom>
            <a:noFill/>
            <a:ln w="25400">
              <a:noFill/>
            </a:ln>
          </p:spPr>
          <p:txBody>
            <a:bodyPr wrap="none" lIns="90487" tIns="44450" rIns="90487" bIns="44450">
              <a:spAutoFit/>
            </a:bodyPr>
            <a:p>
              <a:pPr eaLnBrk="0" hangingPunct="0">
                <a:lnSpc>
                  <a:spcPct val="80000"/>
                </a:lnSpc>
              </a:pPr>
              <a:r>
                <a:rPr lang="en-US" altLang="ja-JP" sz="1800">
                  <a:solidFill>
                    <a:schemeClr val="bg2"/>
                  </a:solidFill>
                  <a:latin typeface="Helvetica" charset="0"/>
                </a:rPr>
                <a:t>pull/push door</a:t>
              </a:r>
              <a:endParaRPr lang="en-US" altLang="ja-JP" sz="1800">
                <a:solidFill>
                  <a:schemeClr val="bg2"/>
                </a:solidFill>
                <a:latin typeface="Helvetica" charset="0"/>
              </a:endParaRPr>
            </a:p>
            <a:p>
              <a:pPr eaLnBrk="0" hangingPunct="0">
                <a:lnSpc>
                  <a:spcPct val="80000"/>
                </a:lnSpc>
              </a:pPr>
              <a:r>
                <a:rPr lang="en-US" altLang="ja-JP" sz="1800">
                  <a:solidFill>
                    <a:schemeClr val="bg2"/>
                  </a:solidFill>
                  <a:latin typeface="Helvetica" charset="0"/>
                </a:rPr>
                <a:t>move out of way;</a:t>
              </a:r>
              <a:endParaRPr lang="en-US" altLang="ja-JP" sz="1800">
                <a:solidFill>
                  <a:schemeClr val="bg2"/>
                </a:solidFill>
                <a:latin typeface="Helvetica" charset="0"/>
              </a:endParaRPr>
            </a:p>
            <a:p>
              <a:pPr eaLnBrk="0" hangingPunct="0">
                <a:lnSpc>
                  <a:spcPct val="90000"/>
                </a:lnSpc>
              </a:pPr>
              <a:endParaRPr lang="ja-JP" altLang="en-US" sz="1800" dirty="0">
                <a:solidFill>
                  <a:schemeClr val="bg2"/>
                </a:solidFill>
                <a:latin typeface="Helvetica" charset="0"/>
              </a:endParaRPr>
            </a:p>
          </p:txBody>
        </p:sp>
        <p:sp>
          <p:nvSpPr>
            <p:cNvPr id="103450" name="Rectangle 28"/>
            <p:cNvSpPr/>
            <p:nvPr/>
          </p:nvSpPr>
          <p:spPr>
            <a:xfrm>
              <a:off x="2767" y="2930"/>
              <a:ext cx="803" cy="229"/>
            </a:xfrm>
            <a:prstGeom prst="rect">
              <a:avLst/>
            </a:prstGeom>
            <a:noFill/>
            <a:ln w="25400">
              <a:noFill/>
            </a:ln>
          </p:spPr>
          <p:txBody>
            <a:bodyPr wrap="none" lIns="90487" tIns="44450" rIns="90487" bIns="44450">
              <a:spAutoFit/>
            </a:bodyPr>
            <a:p>
              <a:pPr eaLnBrk="0" hangingPunct="0"/>
              <a:r>
                <a:rPr lang="en-US" altLang="ja-JP" sz="1800">
                  <a:solidFill>
                    <a:schemeClr val="bg2"/>
                  </a:solidFill>
                  <a:latin typeface="Helvetica" charset="0"/>
                </a:rPr>
                <a:t>end repeat</a:t>
              </a:r>
              <a:endParaRPr lang="en-US" altLang="ja-JP" sz="1800">
                <a:solidFill>
                  <a:schemeClr val="bg2"/>
                </a:solidFill>
                <a:latin typeface="Helvetica" charset="0"/>
              </a:endParaRPr>
            </a:p>
          </p:txBody>
        </p:sp>
        <p:sp>
          <p:nvSpPr>
            <p:cNvPr id="103451" name="Line 29"/>
            <p:cNvSpPr/>
            <p:nvPr/>
          </p:nvSpPr>
          <p:spPr>
            <a:xfrm flipV="1">
              <a:off x="2528" y="1894"/>
              <a:ext cx="256" cy="7"/>
            </a:xfrm>
            <a:prstGeom prst="line">
              <a:avLst/>
            </a:prstGeom>
            <a:ln w="50800" cap="flat" cmpd="sng">
              <a:solidFill>
                <a:schemeClr val="tx2"/>
              </a:solidFill>
              <a:prstDash val="solid"/>
              <a:headEnd type="none" w="med" len="med"/>
              <a:tailEnd type="triangle" w="med" len="med"/>
            </a:ln>
          </p:spPr>
        </p:sp>
        <p:sp>
          <p:nvSpPr>
            <p:cNvPr id="103452" name="Arc 30"/>
            <p:cNvSpPr/>
            <p:nvPr/>
          </p:nvSpPr>
          <p:spPr>
            <a:xfrm>
              <a:off x="1265" y="1296"/>
              <a:ext cx="512" cy="464"/>
            </a:xfrm>
            <a:custGeom>
              <a:avLst/>
              <a:gdLst/>
              <a:ahLst/>
              <a:cxnLst>
                <a:cxn ang="0">
                  <a:pos x="0" y="0"/>
                </a:cxn>
                <a:cxn ang="0">
                  <a:pos x="0" y="0"/>
                </a:cxn>
                <a:cxn ang="0">
                  <a:pos x="0" y="0"/>
                </a:cxn>
              </a:cxnLst>
              <a:pathLst>
                <a:path w="21600" h="21600" fill="none">
                  <a:moveTo>
                    <a:pt x="21600" y="21600"/>
                  </a:moveTo>
                  <a:cubicBezTo>
                    <a:pt x="9670" y="21600"/>
                    <a:pt x="0" y="11929"/>
                    <a:pt x="0" y="0"/>
                  </a:cubicBezTo>
                </a:path>
                <a:path w="21600" h="21600" stroke="0">
                  <a:moveTo>
                    <a:pt x="21600" y="21600"/>
                  </a:moveTo>
                  <a:cubicBezTo>
                    <a:pt x="9670" y="21600"/>
                    <a:pt x="0" y="11929"/>
                    <a:pt x="0" y="0"/>
                  </a:cubicBezTo>
                  <a:lnTo>
                    <a:pt x="21600" y="0"/>
                  </a:lnTo>
                  <a:lnTo>
                    <a:pt x="21600" y="21600"/>
                  </a:lnTo>
                  <a:close/>
                </a:path>
              </a:pathLst>
            </a:custGeom>
            <a:noFill/>
            <a:ln w="50800" cap="rnd" cmpd="sng">
              <a:solidFill>
                <a:srgbClr val="AD278D"/>
              </a:solidFill>
              <a:prstDash val="solid"/>
              <a:round/>
              <a:headEnd type="triangle" w="med" len="med"/>
              <a:tailEnd type="none" w="med" len="med"/>
            </a:ln>
          </p:spPr>
          <p:txBody>
            <a:bodyPr/>
            <a:p>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752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07523" name="Rectangle 6"/>
          <p:cNvSpPr>
            <a:spLocks noRot="1"/>
          </p:cNvSpPr>
          <p:nvPr/>
        </p:nvSpPr>
        <p:spPr>
          <a:xfrm>
            <a:off x="0" y="0"/>
            <a:ext cx="6011863" cy="765175"/>
          </a:xfrm>
          <a:prstGeom prst="rect">
            <a:avLst/>
          </a:prstGeom>
          <a:noFill/>
          <a:ln w="9525">
            <a:noFill/>
          </a:ln>
        </p:spPr>
        <p:txBody>
          <a:bodyPr anchor="ctr" anchorCtr="0"/>
          <a:p>
            <a:pPr eaLnBrk="0" hangingPunct="0"/>
            <a:r>
              <a:rPr lang="en-US" altLang="zh-CN" b="1">
                <a:latin typeface="Arial" panose="020B0604020202020204" pitchFamily="34" charset="0"/>
              </a:rPr>
              <a:t>9.3.9 </a:t>
            </a:r>
            <a:r>
              <a:rPr lang="en-US" altLang="ja-JP" b="1">
                <a:latin typeface="Arial" panose="020B0604020202020204" pitchFamily="34" charset="0"/>
              </a:rPr>
              <a:t>Refactoring</a:t>
            </a:r>
            <a:endParaRPr lang="en-US" altLang="ja-JP" b="1">
              <a:latin typeface="Arial" panose="020B0604020202020204" pitchFamily="34" charset="0"/>
            </a:endParaRPr>
          </a:p>
        </p:txBody>
      </p:sp>
      <p:sp>
        <p:nvSpPr>
          <p:cNvPr id="107524" name="Rectangle 7"/>
          <p:cNvSpPr>
            <a:spLocks noRot="1"/>
          </p:cNvSpPr>
          <p:nvPr/>
        </p:nvSpPr>
        <p:spPr>
          <a:xfrm>
            <a:off x="576263" y="908050"/>
            <a:ext cx="7872412" cy="4471988"/>
          </a:xfrm>
          <a:prstGeom prst="rect">
            <a:avLst/>
          </a:prstGeom>
          <a:noFill/>
          <a:ln w="9525">
            <a:noFill/>
          </a:ln>
        </p:spPr>
        <p:txBody>
          <a:bodyPr/>
          <a:p>
            <a:pPr marL="342900" indent="-342900" eaLnBrk="0" hangingPunct="0">
              <a:lnSpc>
                <a:spcPct val="80000"/>
              </a:lnSpc>
              <a:spcBef>
                <a:spcPts val="300"/>
              </a:spcBef>
              <a:buClr>
                <a:srgbClr val="52A930"/>
              </a:buClr>
              <a:buFont typeface="Wingdings" panose="05000000000000000000" pitchFamily="2" charset="2"/>
              <a:buChar char="n"/>
            </a:pPr>
            <a:r>
              <a:rPr lang="zh-CN" altLang="en-US" sz="2800" dirty="0">
                <a:latin typeface="Arial" panose="020B0604020202020204" pitchFamily="34" charset="0"/>
                <a:ea typeface="宋体" panose="02010600030101010101" pitchFamily="2" charset="-122"/>
              </a:rPr>
              <a:t>重构就是仅修改软件（模块）内部结构，而不改变其外部行为（接口属性）</a:t>
            </a:r>
            <a:endParaRPr lang="zh-CN" altLang="en-US" sz="2800" dirty="0">
              <a:latin typeface="Arial" panose="020B0604020202020204" pitchFamily="34" charset="0"/>
              <a:ea typeface="宋体" panose="02010600030101010101" pitchFamily="2" charset="-122"/>
            </a:endParaRPr>
          </a:p>
          <a:p>
            <a:pPr marL="342900" indent="-342900" eaLnBrk="0" hangingPunct="0">
              <a:lnSpc>
                <a:spcPct val="80000"/>
              </a:lnSpc>
              <a:spcBef>
                <a:spcPts val="300"/>
              </a:spcBef>
              <a:buClr>
                <a:srgbClr val="52A930"/>
              </a:buClr>
              <a:buFont typeface="Wingdings" panose="05000000000000000000" pitchFamily="2" charset="2"/>
              <a:buChar char="n"/>
            </a:pPr>
            <a:endParaRPr lang="zh-CN" altLang="en-US" sz="2800" dirty="0">
              <a:latin typeface="Arial" panose="020B0604020202020204" pitchFamily="34" charset="0"/>
              <a:ea typeface="宋体" panose="02010600030101010101" pitchFamily="2" charset="-122"/>
            </a:endParaRPr>
          </a:p>
          <a:p>
            <a:pPr marL="342900" indent="-342900" eaLnBrk="0" hangingPunct="0">
              <a:lnSpc>
                <a:spcPct val="80000"/>
              </a:lnSpc>
              <a:spcBef>
                <a:spcPts val="300"/>
              </a:spcBef>
              <a:buClr>
                <a:srgbClr val="52A930"/>
              </a:buClr>
              <a:buFont typeface="Wingdings" panose="05000000000000000000" pitchFamily="2" charset="2"/>
              <a:buChar char="n"/>
            </a:pPr>
            <a:r>
              <a:rPr lang="en-US" altLang="ja-JP" sz="2800" err="1">
                <a:latin typeface="Arial" panose="020B0604020202020204" pitchFamily="34" charset="0"/>
              </a:rPr>
              <a:t>Refactoring</a:t>
            </a:r>
            <a:r>
              <a:rPr lang="en-US" altLang="ja-JP" sz="2800">
                <a:latin typeface="Arial" panose="020B0604020202020204" pitchFamily="34" charset="0"/>
              </a:rPr>
              <a:t> is the process of changing a software system in such a way that </a:t>
            </a:r>
            <a:r>
              <a:rPr lang="en-US" altLang="ja-JP" sz="2800">
                <a:solidFill>
                  <a:srgbClr val="FF0000"/>
                </a:solidFill>
                <a:latin typeface="Arial" panose="020B0604020202020204" pitchFamily="34" charset="0"/>
              </a:rPr>
              <a:t>it does not alter the external behavior of the code</a:t>
            </a:r>
            <a:r>
              <a:rPr lang="en-US" altLang="ja-JP" sz="2800">
                <a:latin typeface="Arial" panose="020B0604020202020204" pitchFamily="34" charset="0"/>
              </a:rPr>
              <a:t> [design] yet </a:t>
            </a:r>
            <a:r>
              <a:rPr lang="en-US" altLang="ja-JP" sz="2800">
                <a:solidFill>
                  <a:srgbClr val="FF0000"/>
                </a:solidFill>
                <a:latin typeface="Arial" panose="020B0604020202020204" pitchFamily="34" charset="0"/>
              </a:rPr>
              <a:t>improves its internal structure</a:t>
            </a:r>
            <a:r>
              <a:rPr lang="en-US" altLang="ja-JP" sz="2800">
                <a:latin typeface="Arial" panose="020B0604020202020204" pitchFamily="34" charset="0"/>
              </a:rPr>
              <a:t>.</a:t>
            </a:r>
            <a:r>
              <a:rPr lang="en-US" altLang="ja-JP" sz="2800">
                <a:latin typeface="Palatino" pitchFamily="-128" charset="0"/>
              </a:rPr>
              <a:t>”</a:t>
            </a:r>
            <a:endParaRPr lang="en-US" altLang="ja-JP" sz="280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095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09571" name="Rectangle 6"/>
          <p:cNvSpPr>
            <a:spLocks noRot="1"/>
          </p:cNvSpPr>
          <p:nvPr/>
        </p:nvSpPr>
        <p:spPr>
          <a:xfrm>
            <a:off x="0" y="0"/>
            <a:ext cx="6011863" cy="765175"/>
          </a:xfrm>
          <a:prstGeom prst="rect">
            <a:avLst/>
          </a:prstGeom>
          <a:noFill/>
          <a:ln w="9525">
            <a:noFill/>
          </a:ln>
        </p:spPr>
        <p:txBody>
          <a:bodyPr anchor="ctr" anchorCtr="0"/>
          <a:p>
            <a:pPr eaLnBrk="0" hangingPunct="0"/>
            <a:r>
              <a:rPr lang="en-US" altLang="zh-CN" b="1">
                <a:latin typeface="Arial" panose="020B0604020202020204" pitchFamily="34" charset="0"/>
              </a:rPr>
              <a:t>9.3.9 </a:t>
            </a:r>
            <a:r>
              <a:rPr lang="en-US" altLang="ja-JP" b="1">
                <a:latin typeface="Arial" panose="020B0604020202020204" pitchFamily="34" charset="0"/>
              </a:rPr>
              <a:t>Refactoring</a:t>
            </a:r>
            <a:endParaRPr lang="en-US" altLang="ja-JP" b="1">
              <a:latin typeface="Arial" panose="020B0604020202020204" pitchFamily="34" charset="0"/>
            </a:endParaRPr>
          </a:p>
        </p:txBody>
      </p:sp>
      <p:sp>
        <p:nvSpPr>
          <p:cNvPr id="107524" name="Rectangle 7"/>
          <p:cNvSpPr>
            <a:spLocks noRot="1"/>
          </p:cNvSpPr>
          <p:nvPr/>
        </p:nvSpPr>
        <p:spPr>
          <a:xfrm>
            <a:off x="576263" y="908050"/>
            <a:ext cx="7872413" cy="4471988"/>
          </a:xfrm>
          <a:prstGeom prst="rect">
            <a:avLst/>
          </a:prstGeom>
          <a:noFill/>
          <a:ln w="9525">
            <a:noFill/>
          </a:ln>
        </p:spPr>
        <p:txBody>
          <a:bodyPr anchor="t"/>
          <a:p>
            <a:pPr marL="609600" indent="-609600" eaLnBrk="0" hangingPunct="0">
              <a:lnSpc>
                <a:spcPct val="80000"/>
              </a:lnSpc>
              <a:spcBef>
                <a:spcPts val="300"/>
              </a:spcBef>
              <a:buClr>
                <a:srgbClr val="52A930"/>
              </a:buClr>
            </a:pPr>
            <a:endParaRPr lang="en-US" altLang="ja-JP" sz="2400">
              <a:latin typeface="Arial" panose="020B0604020202020204" pitchFamily="34" charset="0"/>
            </a:endParaRPr>
          </a:p>
          <a:p>
            <a:pPr marL="609600" indent="-609600" eaLnBrk="0" hangingPunct="0">
              <a:lnSpc>
                <a:spcPct val="80000"/>
              </a:lnSpc>
              <a:spcBef>
                <a:spcPts val="300"/>
              </a:spcBef>
              <a:buClr>
                <a:srgbClr val="52A930"/>
              </a:buClr>
              <a:buFont typeface="Wingdings" panose="05000000000000000000" pitchFamily="2" charset="2"/>
              <a:buChar char="n"/>
            </a:pPr>
            <a:r>
              <a:rPr lang="en-US" altLang="ja-JP" sz="2400">
                <a:latin typeface="Arial" panose="020B0604020202020204" pitchFamily="34" charset="0"/>
              </a:rPr>
              <a:t>When software is </a:t>
            </a:r>
            <a:r>
              <a:rPr lang="en-US" altLang="ja-JP" sz="2400" err="1">
                <a:latin typeface="Arial" panose="020B0604020202020204" pitchFamily="34" charset="0"/>
              </a:rPr>
              <a:t>refactored</a:t>
            </a:r>
            <a:r>
              <a:rPr lang="en-US" altLang="ja-JP" sz="2400">
                <a:latin typeface="Arial" panose="020B0604020202020204" pitchFamily="34" charset="0"/>
              </a:rPr>
              <a:t>, the existing design is examined for </a:t>
            </a:r>
            <a:endParaRPr lang="en-US" altLang="zh-CN" sz="2400">
              <a:latin typeface="Arial" panose="020B0604020202020204" pitchFamily="34" charset="0"/>
            </a:endParaRPr>
          </a:p>
          <a:p>
            <a:pPr marL="800100" lvl="1" indent="-342900" eaLnBrk="0" hangingPunct="0">
              <a:lnSpc>
                <a:spcPct val="80000"/>
              </a:lnSpc>
              <a:spcBef>
                <a:spcPts val="300"/>
              </a:spcBef>
              <a:buClr>
                <a:srgbClr val="52A930"/>
              </a:buClr>
              <a:buFont typeface="Wingdings" panose="05000000000000000000" charset="0"/>
              <a:buChar char="n"/>
            </a:pPr>
            <a:r>
              <a:rPr lang="en-US" altLang="ja-JP" sz="2400">
                <a:latin typeface="Arial" panose="020B0604020202020204" pitchFamily="34" charset="0"/>
              </a:rPr>
              <a:t>Redundancy</a:t>
            </a:r>
            <a:r>
              <a:rPr lang="zh-CN" altLang="en-US" sz="2400" dirty="0">
                <a:latin typeface="Arial" panose="020B0604020202020204" pitchFamily="34" charset="0"/>
              </a:rPr>
              <a:t>（冗余）</a:t>
            </a:r>
            <a:endParaRPr lang="zh-CN" altLang="en-US" sz="2400" dirty="0">
              <a:latin typeface="Arial" panose="020B0604020202020204" pitchFamily="34" charset="0"/>
            </a:endParaRPr>
          </a:p>
          <a:p>
            <a:pPr marL="800100" lvl="1" indent="-342900" eaLnBrk="0" hangingPunct="0">
              <a:lnSpc>
                <a:spcPct val="80000"/>
              </a:lnSpc>
              <a:spcBef>
                <a:spcPts val="300"/>
              </a:spcBef>
              <a:buClr>
                <a:srgbClr val="52A930"/>
              </a:buClr>
              <a:buFont typeface="Wingdings" panose="05000000000000000000" charset="0"/>
              <a:buChar char="n"/>
            </a:pPr>
            <a:r>
              <a:rPr lang="en-US" altLang="ja-JP" sz="2400">
                <a:latin typeface="Arial" panose="020B0604020202020204" pitchFamily="34" charset="0"/>
              </a:rPr>
              <a:t>unused design elements</a:t>
            </a:r>
            <a:endParaRPr lang="en-US" altLang="zh-CN" sz="2400">
              <a:latin typeface="Arial" panose="020B0604020202020204" pitchFamily="34" charset="0"/>
            </a:endParaRPr>
          </a:p>
          <a:p>
            <a:pPr marL="800100" lvl="1" indent="-342900" eaLnBrk="0" hangingPunct="0">
              <a:lnSpc>
                <a:spcPct val="80000"/>
              </a:lnSpc>
              <a:spcBef>
                <a:spcPts val="300"/>
              </a:spcBef>
              <a:buClr>
                <a:srgbClr val="52A930"/>
              </a:buClr>
              <a:buFont typeface="Wingdings" panose="05000000000000000000" charset="0"/>
              <a:buChar char="n"/>
            </a:pPr>
            <a:r>
              <a:rPr lang="en-US" altLang="ja-JP" sz="2400">
                <a:latin typeface="Arial" panose="020B0604020202020204" pitchFamily="34" charset="0"/>
              </a:rPr>
              <a:t>inefficient or unnecessary algorithms</a:t>
            </a:r>
            <a:endParaRPr lang="en-US" altLang="zh-CN" sz="2400">
              <a:latin typeface="Arial" panose="020B0604020202020204" pitchFamily="34" charset="0"/>
            </a:endParaRPr>
          </a:p>
          <a:p>
            <a:pPr marL="800100" lvl="1" indent="-342900" eaLnBrk="0" hangingPunct="0">
              <a:lnSpc>
                <a:spcPct val="80000"/>
              </a:lnSpc>
              <a:spcBef>
                <a:spcPts val="300"/>
              </a:spcBef>
              <a:buClr>
                <a:srgbClr val="52A930"/>
              </a:buClr>
              <a:buFont typeface="Wingdings" panose="05000000000000000000" charset="0"/>
              <a:buChar char="n"/>
            </a:pPr>
            <a:r>
              <a:rPr lang="en-US" altLang="ja-JP" sz="2400">
                <a:latin typeface="Arial" panose="020B0604020202020204" pitchFamily="34" charset="0"/>
              </a:rPr>
              <a:t>poorly constructed or inappropriate data structures</a:t>
            </a:r>
            <a:r>
              <a:rPr lang="en-US" altLang="zh-CN" sz="2400">
                <a:latin typeface="Arial" panose="020B0604020202020204" pitchFamily="34" charset="0"/>
              </a:rPr>
              <a:t> </a:t>
            </a:r>
            <a:r>
              <a:rPr lang="en-US" altLang="ja-JP" sz="2400">
                <a:latin typeface="Arial" panose="020B0604020202020204" pitchFamily="34" charset="0"/>
              </a:rPr>
              <a:t>or any other design failure that can be corrected to yield a better design.</a:t>
            </a:r>
            <a:endParaRPr lang="en-US" altLang="zh-CN" sz="2400">
              <a:latin typeface="Arial" panose="020B0604020202020204" pitchFamily="34" charset="0"/>
            </a:endParaRPr>
          </a:p>
          <a:p>
            <a:pPr marL="800100" lvl="1" indent="-342900" eaLnBrk="0" hangingPunct="0">
              <a:lnSpc>
                <a:spcPct val="80000"/>
              </a:lnSpc>
              <a:spcBef>
                <a:spcPts val="300"/>
              </a:spcBef>
              <a:buClr>
                <a:srgbClr val="52A930"/>
              </a:buClr>
              <a:buFont typeface="Wingdings" panose="05000000000000000000" charset="0"/>
              <a:buChar char="n"/>
            </a:pPr>
            <a:endParaRPr lang="en-US" altLang="zh-CN" sz="2400">
              <a:latin typeface="Arial" panose="020B0604020202020204" pitchFamily="34" charset="0"/>
            </a:endParaRPr>
          </a:p>
          <a:p>
            <a:pPr marL="800100" lvl="1" indent="-342900" eaLnBrk="0" hangingPunct="0">
              <a:lnSpc>
                <a:spcPct val="80000"/>
              </a:lnSpc>
              <a:spcBef>
                <a:spcPts val="300"/>
              </a:spcBef>
              <a:buClr>
                <a:srgbClr val="52A930"/>
              </a:buClr>
            </a:pPr>
            <a:r>
              <a:rPr lang="en-US" altLang="zh-CN" sz="2400">
                <a:latin typeface="Arial" panose="020B0604020202020204" pitchFamily="34" charset="0"/>
              </a:rPr>
              <a:t>XP Design</a:t>
            </a:r>
            <a:r>
              <a:rPr lang="zh-CN" altLang="en-US" sz="2400" dirty="0">
                <a:latin typeface="Arial" panose="020B0604020202020204" pitchFamily="34" charset="0"/>
              </a:rPr>
              <a:t>的重要概念</a:t>
            </a:r>
            <a:endParaRPr lang="zh-CN" altLang="en-US" sz="2400" dirty="0">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116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11619" name="Rectangle 6"/>
          <p:cNvSpPr>
            <a:spLocks noRot="1"/>
          </p:cNvSpPr>
          <p:nvPr/>
        </p:nvSpPr>
        <p:spPr>
          <a:xfrm>
            <a:off x="0" y="320040"/>
            <a:ext cx="6284913" cy="728663"/>
          </a:xfrm>
          <a:prstGeom prst="rect">
            <a:avLst/>
          </a:prstGeom>
          <a:noFill/>
          <a:ln w="9525">
            <a:noFill/>
          </a:ln>
        </p:spPr>
        <p:txBody>
          <a:bodyPr anchor="ctr" anchorCtr="0"/>
          <a:p>
            <a:pPr eaLnBrk="0" hangingPunct="0"/>
            <a:r>
              <a:rPr lang="en-US" altLang="zh-CN" b="1">
                <a:latin typeface="Arial" panose="020B0604020202020204" pitchFamily="34" charset="0"/>
              </a:rPr>
              <a:t>9.3.10 </a:t>
            </a:r>
            <a:r>
              <a:rPr lang="en-US" altLang="ja-JP" b="1">
                <a:latin typeface="Arial" panose="020B0604020202020204" pitchFamily="34" charset="0"/>
              </a:rPr>
              <a:t>OO Design Concepts</a:t>
            </a:r>
            <a:endParaRPr lang="en-US" altLang="ja-JP" b="1">
              <a:latin typeface="Arial" panose="020B0604020202020204" pitchFamily="34" charset="0"/>
            </a:endParaRPr>
          </a:p>
          <a:p>
            <a:pPr eaLnBrk="0" hangingPunct="0"/>
            <a:r>
              <a:rPr lang="zh-CN" altLang="en-US" b="1">
                <a:latin typeface="Arial" panose="020B0604020202020204" pitchFamily="34" charset="0"/>
                <a:ea typeface="宋体" panose="02010600030101010101" pitchFamily="2" charset="-122"/>
              </a:rPr>
              <a:t>（面向对象</a:t>
            </a:r>
            <a:r>
              <a:rPr lang="en-US" altLang="zh-CN" b="1">
                <a:latin typeface="Arial" panose="020B0604020202020204" pitchFamily="34" charset="0"/>
                <a:ea typeface="宋体" panose="02010600030101010101" pitchFamily="2" charset="-122"/>
              </a:rPr>
              <a:t> Object-Oriented</a:t>
            </a:r>
            <a:r>
              <a:rPr lang="zh-CN" altLang="en-US" b="1">
                <a:latin typeface="Arial" panose="020B0604020202020204" pitchFamily="34" charset="0"/>
                <a:ea typeface="宋体" panose="02010600030101010101" pitchFamily="2" charset="-122"/>
              </a:rPr>
              <a:t>）</a:t>
            </a:r>
            <a:endParaRPr lang="zh-CN" altLang="en-US" b="1">
              <a:latin typeface="Arial" panose="020B0604020202020204" pitchFamily="34" charset="0"/>
              <a:ea typeface="宋体" panose="02010600030101010101" pitchFamily="2" charset="-122"/>
            </a:endParaRPr>
          </a:p>
        </p:txBody>
      </p:sp>
      <p:sp>
        <p:nvSpPr>
          <p:cNvPr id="111620" name="Rectangle 7"/>
          <p:cNvSpPr>
            <a:spLocks noRot="1"/>
          </p:cNvSpPr>
          <p:nvPr/>
        </p:nvSpPr>
        <p:spPr>
          <a:xfrm>
            <a:off x="719138" y="800100"/>
            <a:ext cx="7956550" cy="5257800"/>
          </a:xfrm>
          <a:prstGeom prst="rect">
            <a:avLst/>
          </a:prstGeom>
          <a:noFill/>
          <a:ln w="9525">
            <a:noFill/>
          </a:ln>
        </p:spPr>
        <p:txBody>
          <a:bodyPr/>
          <a:p>
            <a:pPr marL="342900" indent="-342900" eaLnBrk="0" hangingPunct="0">
              <a:spcBef>
                <a:spcPct val="20000"/>
              </a:spcBef>
              <a:buClr>
                <a:srgbClr val="52A930"/>
              </a:buClr>
            </a:pPr>
            <a:endParaRPr lang="zh-CN" altLang="en-US" sz="24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Class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Object</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Inheritance</a:t>
            </a:r>
            <a:r>
              <a:rPr lang="en-US" altLang="zh-CN" sz="2400">
                <a:latin typeface="Arial" panose="020B0604020202020204" pitchFamily="34" charset="0"/>
              </a:rPr>
              <a:t> </a:t>
            </a:r>
            <a:r>
              <a:rPr lang="zh-CN" altLang="en-US" sz="2400" dirty="0">
                <a:latin typeface="Arial" panose="020B0604020202020204" pitchFamily="34" charset="0"/>
              </a:rPr>
              <a:t>继承</a:t>
            </a:r>
            <a:r>
              <a:rPr lang="en-US" altLang="ja-JP" sz="2400">
                <a:latin typeface="Palatino" pitchFamily="-128" charset="0"/>
              </a:rPr>
              <a:t>—</a:t>
            </a:r>
            <a:r>
              <a:rPr lang="en-US" altLang="ja-JP" sz="2400">
                <a:latin typeface="Arial" panose="020B0604020202020204" pitchFamily="34" charset="0"/>
              </a:rPr>
              <a:t>all responsibilities of a </a:t>
            </a:r>
            <a:r>
              <a:rPr lang="en-US" altLang="ja-JP" sz="2400" err="1">
                <a:latin typeface="Arial" panose="020B0604020202020204" pitchFamily="34" charset="0"/>
              </a:rPr>
              <a:t>superclass</a:t>
            </a:r>
            <a:r>
              <a:rPr lang="en-US" altLang="ja-JP" sz="2400">
                <a:latin typeface="Arial" panose="020B0604020202020204" pitchFamily="34" charset="0"/>
              </a:rPr>
              <a:t> is immediately inherited by all subclasses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Messages</a:t>
            </a:r>
            <a:r>
              <a:rPr lang="en-US" altLang="zh-CN" sz="2400">
                <a:latin typeface="Arial" panose="020B0604020202020204" pitchFamily="34" charset="0"/>
              </a:rPr>
              <a:t> </a:t>
            </a:r>
            <a:r>
              <a:rPr lang="zh-CN" altLang="en-US" sz="2400" dirty="0">
                <a:latin typeface="Arial" panose="020B0604020202020204" pitchFamily="34" charset="0"/>
              </a:rPr>
              <a:t>消息</a:t>
            </a:r>
            <a:r>
              <a:rPr lang="en-US" altLang="ja-JP" sz="2400">
                <a:latin typeface="Palatino" pitchFamily="-128" charset="0"/>
              </a:rPr>
              <a:t>—</a:t>
            </a:r>
            <a:r>
              <a:rPr lang="en-US" altLang="ja-JP" sz="2400">
                <a:latin typeface="Arial" panose="020B0604020202020204" pitchFamily="34" charset="0"/>
              </a:rPr>
              <a:t>stimulate some behavior to occur in the receiving object</a:t>
            </a:r>
            <a:r>
              <a:rPr lang="zh-CN" altLang="en-US" sz="2400">
                <a:latin typeface="Arial" panose="020B0604020202020204" pitchFamily="34" charset="0"/>
                <a:ea typeface="宋体" panose="02010600030101010101" pitchFamily="2" charset="-122"/>
              </a:rPr>
              <a:t>（对象之间的相互作用）</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Polymorphism</a:t>
            </a:r>
            <a:r>
              <a:rPr lang="en-US" altLang="zh-CN" sz="2400">
                <a:latin typeface="Arial" panose="020B0604020202020204" pitchFamily="34" charset="0"/>
              </a:rPr>
              <a:t> </a:t>
            </a:r>
            <a:r>
              <a:rPr lang="zh-CN" altLang="en-US" sz="2400" dirty="0">
                <a:latin typeface="Arial" panose="020B0604020202020204" pitchFamily="34" charset="0"/>
              </a:rPr>
              <a:t>多态</a:t>
            </a:r>
            <a:r>
              <a:rPr lang="en-US" altLang="ja-JP" sz="2400">
                <a:latin typeface="Palatino" pitchFamily="-128" charset="0"/>
              </a:rPr>
              <a:t>—</a:t>
            </a:r>
            <a:r>
              <a:rPr lang="zh-CN" altLang="en-US" sz="2000" dirty="0">
                <a:latin typeface="Arial" panose="020B0604020202020204" pitchFamily="34" charset="0"/>
                <a:ea typeface="宋体" panose="02010600030101010101" pitchFamily="2" charset="-122"/>
              </a:rPr>
              <a:t> 多态性是指相同的操作或函数、过程可作用于多种类型的对象上并获得不同的结果。不同的对象，收到同一操作（消息）可以产生不同的结果，这种现象称为多态性。</a:t>
            </a:r>
            <a:endParaRPr lang="en-US" altLang="ja-JP" sz="200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136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13667" name="Rectangle 6"/>
          <p:cNvSpPr>
            <a:spLocks noRot="1"/>
          </p:cNvSpPr>
          <p:nvPr/>
        </p:nvSpPr>
        <p:spPr>
          <a:xfrm>
            <a:off x="0" y="225425"/>
            <a:ext cx="2451100" cy="533400"/>
          </a:xfrm>
          <a:prstGeom prst="rect">
            <a:avLst/>
          </a:prstGeom>
          <a:noFill/>
          <a:ln w="9525">
            <a:noFill/>
          </a:ln>
        </p:spPr>
        <p:txBody>
          <a:bodyPr anchor="ctr" anchorCtr="0"/>
          <a:p>
            <a:pPr eaLnBrk="0" hangingPunct="0"/>
            <a:r>
              <a:rPr lang="en-US" altLang="ja-JP" b="1">
                <a:latin typeface="Arial" panose="020B0604020202020204" pitchFamily="34" charset="0"/>
              </a:rPr>
              <a:t>Messages</a:t>
            </a:r>
            <a:endParaRPr lang="en-US" altLang="ja-JP" b="1">
              <a:latin typeface="36 Helvetica ThinItalic" charset="0"/>
            </a:endParaRPr>
          </a:p>
        </p:txBody>
      </p:sp>
      <p:pic>
        <p:nvPicPr>
          <p:cNvPr id="113668" name="Picture 7"/>
          <p:cNvPicPr>
            <a:picLocks noChangeAspect="1"/>
          </p:cNvPicPr>
          <p:nvPr/>
        </p:nvPicPr>
        <p:blipFill>
          <a:blip r:embed="rId1"/>
          <a:stretch>
            <a:fillRect/>
          </a:stretch>
        </p:blipFill>
        <p:spPr>
          <a:xfrm>
            <a:off x="1852613" y="1646238"/>
            <a:ext cx="5435600" cy="2806700"/>
          </a:xfrm>
          <a:prstGeom prst="rect">
            <a:avLst/>
          </a:prstGeom>
          <a:noFill/>
          <a:ln w="1270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157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15715" name="Rectangle 51"/>
          <p:cNvSpPr>
            <a:spLocks noRot="1"/>
          </p:cNvSpPr>
          <p:nvPr/>
        </p:nvSpPr>
        <p:spPr>
          <a:xfrm>
            <a:off x="0" y="152400"/>
            <a:ext cx="7812088" cy="538163"/>
          </a:xfrm>
          <a:prstGeom prst="rect">
            <a:avLst/>
          </a:prstGeom>
          <a:noFill/>
          <a:ln w="12700">
            <a:noFill/>
          </a:ln>
        </p:spPr>
        <p:txBody>
          <a:bodyPr lIns="63500" tIns="25400" rIns="63500" bIns="25400">
            <a:spAutoFit/>
          </a:bodyPr>
          <a:p>
            <a:pPr eaLnBrk="0" hangingPunct="0"/>
            <a:r>
              <a:rPr lang="zh-CN" altLang="en-US" b="1" dirty="0">
                <a:latin typeface="Arial" panose="020B0604020202020204" pitchFamily="34" charset="0"/>
              </a:rPr>
              <a:t>P</a:t>
            </a:r>
            <a:r>
              <a:rPr lang="zh-CN" altLang="ja-JP" b="1" dirty="0">
                <a:latin typeface="Arial" panose="020B0604020202020204" pitchFamily="34" charset="0"/>
              </a:rPr>
              <a:t>olymorphism</a:t>
            </a:r>
            <a:r>
              <a:rPr lang="zh-CN" altLang="en-US" dirty="0">
                <a:latin typeface="Arial" panose="020B0604020202020204" pitchFamily="34" charset="0"/>
                <a:ea typeface="宋体" panose="02010600030101010101" pitchFamily="2" charset="-122"/>
              </a:rPr>
              <a:t>多态</a:t>
            </a:r>
            <a:endParaRPr lang="en-US" altLang="ja-JP">
              <a:latin typeface="Arial" panose="020B0604020202020204" pitchFamily="34" charset="0"/>
              <a:ea typeface="宋体" panose="02010600030101010101" pitchFamily="2" charset="-122"/>
            </a:endParaRPr>
          </a:p>
        </p:txBody>
      </p:sp>
      <p:sp>
        <p:nvSpPr>
          <p:cNvPr id="115716" name="矩形 612356"/>
          <p:cNvSpPr/>
          <p:nvPr/>
        </p:nvSpPr>
        <p:spPr>
          <a:xfrm>
            <a:off x="431800" y="1233488"/>
            <a:ext cx="8027988" cy="3990975"/>
          </a:xfrm>
          <a:prstGeom prst="rect">
            <a:avLst/>
          </a:prstGeom>
          <a:noFill/>
          <a:ln w="9525">
            <a:noFill/>
          </a:ln>
        </p:spPr>
        <p:txBody>
          <a:bodyPr anchor="ctr" anchorCtr="0">
            <a:spAutoFit/>
          </a:bodyPr>
          <a:p>
            <a:pPr eaLnBrk="0" hangingPunct="0"/>
            <a:r>
              <a:rPr lang="zh-CN" altLang="en-US" dirty="0">
                <a:latin typeface="Arial" panose="020B0604020202020204" pitchFamily="34" charset="0"/>
                <a:ea typeface="宋体" panose="02010600030101010101" pitchFamily="2" charset="-122"/>
              </a:rPr>
              <a:t>多态性是指相同的操作或函数、过程可作用于多种类型的对象上并获得不同的结果。不同的对象，收到同一操作（消息）可以产生不同的结果，这种现象称为多态性。</a:t>
            </a:r>
            <a:endParaRPr lang="zh-CN" altLang="en-US" dirty="0">
              <a:latin typeface="Arial" panose="020B0604020202020204" pitchFamily="34" charset="0"/>
              <a:ea typeface="宋体" panose="02010600030101010101" pitchFamily="2" charset="-122"/>
            </a:endParaRPr>
          </a:p>
          <a:p>
            <a:pPr eaLnBrk="0" hangingPunct="0"/>
            <a:endParaRPr lang="zh-CN" altLang="en-US"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多态是面向对象设计的重要特征</a:t>
            </a:r>
            <a:endParaRPr lang="zh-CN" altLang="en-US" dirty="0">
              <a:latin typeface="Arial" panose="020B0604020202020204" pitchFamily="34" charset="0"/>
              <a:ea typeface="宋体" panose="02010600030101010101" pitchFamily="2" charset="-122"/>
            </a:endParaRPr>
          </a:p>
          <a:p>
            <a:pPr eaLnBrk="0" hangingPunct="0"/>
            <a:endParaRPr lang="zh-CN" altLang="en-US"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如：</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等操作</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94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9459" name="Rectangle 6"/>
          <p:cNvSpPr>
            <a:spLocks noRot="1"/>
          </p:cNvSpPr>
          <p:nvPr/>
        </p:nvSpPr>
        <p:spPr>
          <a:xfrm>
            <a:off x="215900" y="152400"/>
            <a:ext cx="8928100" cy="520700"/>
          </a:xfrm>
          <a:prstGeom prst="rect">
            <a:avLst/>
          </a:prstGeom>
          <a:noFill/>
          <a:ln w="9525">
            <a:noFill/>
          </a:ln>
        </p:spPr>
        <p:txBody>
          <a:bodyPr anchor="ctr" anchorCtr="0"/>
          <a:p>
            <a:pPr eaLnBrk="0" hangingPunct="0"/>
            <a:r>
              <a:rPr lang="en-US" altLang="zh-CN" b="1">
                <a:solidFill>
                  <a:srgbClr val="FF0000"/>
                </a:solidFill>
                <a:latin typeface="Arial" panose="020B0604020202020204" pitchFamily="34" charset="0"/>
              </a:rPr>
              <a:t>Software Design </a:t>
            </a:r>
            <a:r>
              <a:rPr lang="zh-CN" altLang="en-US" b="1" dirty="0">
                <a:solidFill>
                  <a:srgbClr val="FF0000"/>
                </a:solidFill>
                <a:latin typeface="Arial" panose="020B0604020202020204" pitchFamily="34" charset="0"/>
              </a:rPr>
              <a:t>（定义）</a:t>
            </a:r>
            <a:endParaRPr lang="zh-CN" altLang="en-US" b="1" dirty="0">
              <a:solidFill>
                <a:srgbClr val="FF0000"/>
              </a:solidFill>
              <a:latin typeface="Arial" panose="020B0604020202020204" pitchFamily="34" charset="0"/>
            </a:endParaRPr>
          </a:p>
        </p:txBody>
      </p:sp>
      <p:sp>
        <p:nvSpPr>
          <p:cNvPr id="19460" name="Rectangle 7"/>
          <p:cNvSpPr>
            <a:spLocks noRot="1"/>
          </p:cNvSpPr>
          <p:nvPr/>
        </p:nvSpPr>
        <p:spPr>
          <a:xfrm>
            <a:off x="250825" y="836613"/>
            <a:ext cx="8534400" cy="5329237"/>
          </a:xfrm>
          <a:prstGeom prst="rect">
            <a:avLst/>
          </a:prstGeom>
          <a:noFill/>
          <a:ln w="9525">
            <a:noFill/>
          </a:ln>
        </p:spPr>
        <p:txBody>
          <a:bodyPr/>
          <a:p>
            <a:pPr marL="342900" indent="-342900" eaLnBrk="0" hangingPunct="0">
              <a:spcBef>
                <a:spcPts val="600"/>
              </a:spcBef>
              <a:buClr>
                <a:srgbClr val="52A930"/>
              </a:buClr>
              <a:buFont typeface="Wingdings" panose="05000000000000000000" pitchFamily="2" charset="2"/>
              <a:buChar char="n"/>
            </a:pPr>
            <a:r>
              <a:rPr lang="zh-CN" altLang="en-US" sz="2800" dirty="0">
                <a:latin typeface="Arial" panose="020B0604020202020204" pitchFamily="34" charset="0"/>
                <a:ea typeface="宋体" panose="02010600030101010101" pitchFamily="2" charset="-122"/>
              </a:rPr>
              <a:t>软件设计：包括数据设计、架构设计、接口设计和构件设计。</a:t>
            </a:r>
            <a:endParaRPr lang="zh-CN" altLang="en-US" sz="2800" dirty="0">
              <a:latin typeface="Arial" panose="020B0604020202020204" pitchFamily="34" charset="0"/>
              <a:ea typeface="宋体" panose="02010600030101010101" pitchFamily="2" charset="-122"/>
            </a:endParaRPr>
          </a:p>
          <a:p>
            <a:pPr marL="342900" indent="-342900" eaLnBrk="0" hangingPunct="0">
              <a:spcBef>
                <a:spcPts val="600"/>
              </a:spcBef>
              <a:buClr>
                <a:srgbClr val="52A930"/>
              </a:buClr>
              <a:buFont typeface="Wingdings" panose="05000000000000000000" pitchFamily="2" charset="2"/>
              <a:buChar char="n"/>
            </a:pPr>
            <a:r>
              <a:rPr lang="zh-CN" altLang="en-US" sz="2800" dirty="0">
                <a:latin typeface="Arial" panose="020B0604020202020204" pitchFamily="34" charset="0"/>
                <a:ea typeface="宋体" panose="02010600030101010101" pitchFamily="2" charset="-122"/>
              </a:rPr>
              <a:t>软件设计是软件工程中一个非常重要的阶段，处于技术核心</a:t>
            </a:r>
            <a:r>
              <a:rPr lang="en-US" altLang="zh-CN" sz="2800">
                <a:latin typeface="Arial" panose="020B0604020202020204" pitchFamily="34" charset="0"/>
                <a:ea typeface="宋体" panose="02010600030101010101" pitchFamily="2" charset="-122"/>
              </a:rPr>
              <a:t>(</a:t>
            </a:r>
            <a:r>
              <a:rPr lang="zh-CN" altLang="en-US" sz="2800" dirty="0">
                <a:latin typeface="Arial" panose="020B0604020202020204" pitchFamily="34" charset="0"/>
                <a:ea typeface="宋体" panose="02010600030101010101" pitchFamily="2" charset="-122"/>
              </a:rPr>
              <a:t>它是建模活动的最后一个软件工程活动</a:t>
            </a:r>
            <a:r>
              <a:rPr lang="en-US" altLang="zh-CN" sz="2800">
                <a:latin typeface="Arial" panose="020B0604020202020204" pitchFamily="34" charset="0"/>
                <a:ea typeface="宋体" panose="02010600030101010101" pitchFamily="2" charset="-122"/>
              </a:rPr>
              <a:t>)</a:t>
            </a:r>
            <a:r>
              <a:rPr lang="zh-CN" altLang="en-US" sz="2800" dirty="0">
                <a:latin typeface="Arial" panose="020B0604020202020204" pitchFamily="34" charset="0"/>
                <a:ea typeface="宋体" panose="02010600030101010101" pitchFamily="2" charset="-122"/>
              </a:rPr>
              <a:t>，它依据需求建模完成设计，并为编码（构造）提供技术规范和设计指导。</a:t>
            </a:r>
            <a:endParaRPr lang="zh-CN" altLang="en-US" sz="2800" dirty="0">
              <a:latin typeface="Arial" panose="020B0604020202020204" pitchFamily="34" charset="0"/>
              <a:ea typeface="宋体" panose="02010600030101010101" pitchFamily="2" charset="-122"/>
            </a:endParaRPr>
          </a:p>
          <a:p>
            <a:pPr marL="342900" indent="-342900" eaLnBrk="0" hangingPunct="0">
              <a:spcBef>
                <a:spcPts val="600"/>
              </a:spcBef>
              <a:buClr>
                <a:srgbClr val="52A930"/>
              </a:buClr>
              <a:buFont typeface="Wingdings" panose="05000000000000000000" pitchFamily="2" charset="2"/>
              <a:buChar char="n"/>
            </a:pPr>
            <a:r>
              <a:rPr lang="zh-CN" altLang="en-US" sz="2800" dirty="0">
                <a:latin typeface="Arial" panose="020B0604020202020204" pitchFamily="34" charset="0"/>
                <a:ea typeface="宋体" panose="02010600030101010101" pitchFamily="2" charset="-122"/>
              </a:rPr>
              <a:t>软件设计是一个迭代的过程，概要设计到详细设计</a:t>
            </a:r>
            <a:endParaRPr lang="zh-CN" altLang="en-US" sz="2800" dirty="0">
              <a:latin typeface="Arial" panose="020B0604020202020204" pitchFamily="34"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177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17763" name="Rectangle 6"/>
          <p:cNvSpPr>
            <a:spLocks noRot="1"/>
          </p:cNvSpPr>
          <p:nvPr/>
        </p:nvSpPr>
        <p:spPr>
          <a:xfrm>
            <a:off x="0" y="0"/>
            <a:ext cx="4291013" cy="800100"/>
          </a:xfrm>
          <a:prstGeom prst="rect">
            <a:avLst/>
          </a:prstGeom>
          <a:noFill/>
          <a:ln w="9525">
            <a:noFill/>
          </a:ln>
        </p:spPr>
        <p:txBody>
          <a:bodyPr anchor="ctr" anchorCtr="0"/>
          <a:p>
            <a:pPr eaLnBrk="0" hangingPunct="0"/>
            <a:r>
              <a:rPr lang="en-US" altLang="ja-JP" b="1">
                <a:latin typeface="Arial" panose="020B0604020202020204" pitchFamily="34" charset="0"/>
              </a:rPr>
              <a:t>Polymorphism</a:t>
            </a:r>
            <a:endParaRPr lang="en-US" altLang="ja-JP" b="1">
              <a:latin typeface="36 Helvetica ThinItalic" charset="0"/>
            </a:endParaRPr>
          </a:p>
        </p:txBody>
      </p:sp>
      <p:sp>
        <p:nvSpPr>
          <p:cNvPr id="479239" name="Text Box 7"/>
          <p:cNvSpPr txBox="1">
            <a:spLocks noChangeArrowheads="1"/>
          </p:cNvSpPr>
          <p:nvPr/>
        </p:nvSpPr>
        <p:spPr bwMode="auto">
          <a:xfrm>
            <a:off x="1223963" y="1196975"/>
            <a:ext cx="6391275"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case of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if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linegraph</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then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DrawLineGraph</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(data);</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if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piechart</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then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DrawPieChart</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(data);</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if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 histogram then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DrawHisto</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(data);</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if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kiviat</a:t>
            </a:r>
            <a:r>
              <a:rPr kumimoji="0" lang="en-US" altLang="zh-CN"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then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DrawKiviat</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(data);</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a:p>
            <a:pPr marR="0" defTabSz="914400" eaLnBrk="0" hangingPunct="0">
              <a:spcBef>
                <a:spcPts val="300"/>
              </a:spcBef>
            </a:pP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end case;</a:t>
            </a:r>
            <a:endParaRPr kumimoji="0" lang="en-US" altLang="ja-JP" sz="1800" b="1" kern="1200" cap="none" spc="0" normalizeH="0" baseline="0" noProof="1">
              <a:solidFill>
                <a:srgbClr val="333399"/>
              </a:solidFill>
              <a:latin typeface="Helvetica" charset="0"/>
              <a:ea typeface="MS PGothic" panose="020B0600070205080204" pitchFamily="34" charset="-128"/>
              <a:cs typeface="+mn-cs"/>
              <a:sym typeface="+mn-ea"/>
            </a:endParaRPr>
          </a:p>
        </p:txBody>
      </p:sp>
      <p:sp>
        <p:nvSpPr>
          <p:cNvPr id="479240" name="Text Box 8"/>
          <p:cNvSpPr txBox="1">
            <a:spLocks noChangeArrowheads="1"/>
          </p:cNvSpPr>
          <p:nvPr/>
        </p:nvSpPr>
        <p:spPr bwMode="auto">
          <a:xfrm>
            <a:off x="323850" y="2960688"/>
            <a:ext cx="7848600"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R="0" defTabSz="914400" eaLnBrk="0" hangingPunct="0">
              <a:lnSpc>
                <a:spcPct val="90000"/>
              </a:lnSpc>
            </a:pPr>
            <a:r>
              <a:rPr kumimoji="0" lang="en-US" altLang="zh-CN"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      </a:t>
            </a:r>
            <a:r>
              <a:rPr kumimoji="0" lang="en-US" altLang="ja-JP"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All of the graphs become subclasses of a general class called graph. Using a concept called overloading [TAY90], each subclass defines an operation called </a:t>
            </a:r>
            <a:r>
              <a:rPr kumimoji="0" lang="en-US" altLang="ja-JP" sz="1600" b="1" i="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draw</a:t>
            </a:r>
            <a:r>
              <a:rPr kumimoji="0" lang="en-US" altLang="ja-JP"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 An object can send a </a:t>
            </a:r>
            <a:r>
              <a:rPr kumimoji="0" lang="en-US" altLang="ja-JP" sz="1600" b="1" i="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draw</a:t>
            </a:r>
            <a:r>
              <a:rPr kumimoji="0" lang="en-US" altLang="ja-JP"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 message to any one of the objects instantiated from any one of the subclasses. The object receiving the message will invoke its own </a:t>
            </a:r>
            <a:r>
              <a:rPr kumimoji="0" lang="en-US" altLang="ja-JP" sz="1600" b="1" i="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draw</a:t>
            </a:r>
            <a:r>
              <a:rPr kumimoji="0" lang="en-US" altLang="ja-JP"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rPr>
              <a:t> operation to create the appropriate graph. </a:t>
            </a:r>
            <a:endParaRPr kumimoji="0" lang="en-US" altLang="ja-JP" sz="1600" b="1" kern="1200" cap="none" spc="0" normalizeH="0" baseline="0" noProof="1">
              <a:effectLst>
                <a:outerShdw blurRad="38100" dist="38100" dir="2700000">
                  <a:srgbClr val="C0C0C0"/>
                </a:outerShdw>
              </a:effectLst>
              <a:latin typeface="Avant Garde" charset="0"/>
              <a:ea typeface="MS PGothic" panose="020B0600070205080204" pitchFamily="34" charset="-128"/>
              <a:cs typeface="+mn-cs"/>
              <a:sym typeface="+mn-ea"/>
            </a:endParaRPr>
          </a:p>
          <a:p>
            <a:pPr marR="0" defTabSz="914400" eaLnBrk="0" hangingPunct="0">
              <a:lnSpc>
                <a:spcPct val="90000"/>
              </a:lnSpc>
            </a:pPr>
            <a:endParaRPr kumimoji="0" lang="en-US" altLang="ja-JP" sz="1600" b="1" kern="1200" cap="none" spc="0" normalizeH="0" baseline="0" noProof="1">
              <a:effectLst>
                <a:outerShdw blurRad="38100" dist="38100" dir="2700000">
                  <a:srgbClr val="C0C0C0"/>
                </a:outerShdw>
              </a:effectLst>
              <a:latin typeface="Palatino" pitchFamily="-128" charset="0"/>
              <a:ea typeface="MS PGothic" panose="020B0600070205080204" pitchFamily="34" charset="-128"/>
              <a:cs typeface="+mn-cs"/>
              <a:sym typeface="+mn-ea"/>
            </a:endParaRPr>
          </a:p>
          <a:p>
            <a:pPr marR="0" defTabSz="914400" eaLnBrk="0" hangingPunct="0">
              <a:lnSpc>
                <a:spcPct val="90000"/>
              </a:lnSpc>
            </a:pPr>
            <a:r>
              <a:rPr kumimoji="0" lang="en-US" altLang="ja-JP" sz="1600" b="1" kern="1200" cap="none" spc="0" normalizeH="0" baseline="0" noProof="1">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a:t>
            </a:r>
            <a:r>
              <a:rPr kumimoji="0" lang="en-US" altLang="ja-JP" sz="1600" b="1" kern="1200" cap="none" spc="0" normalizeH="0" baseline="0" noProof="1" err="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graphtype</a:t>
            </a:r>
            <a:r>
              <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 draw</a:t>
            </a:r>
            <a:endParaRPr kumimoji="0" lang="en-US" altLang="ja-JP" sz="1600" b="1" kern="1200" cap="none" spc="0" normalizeH="0" baseline="0" noProof="1">
              <a:solidFill>
                <a:srgbClr val="333399"/>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
        <p:nvSpPr>
          <p:cNvPr id="479241" name="Text Box 9"/>
          <p:cNvSpPr txBox="1">
            <a:spLocks noChangeArrowheads="1"/>
          </p:cNvSpPr>
          <p:nvPr/>
        </p:nvSpPr>
        <p:spPr bwMode="auto">
          <a:xfrm>
            <a:off x="611188" y="836613"/>
            <a:ext cx="30162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p>
            <a:pPr marR="0" defTabSz="914400" eaLnBrk="0" hangingPunct="0">
              <a:lnSpc>
                <a:spcPct val="90000"/>
              </a:lnSpc>
            </a:pPr>
            <a:r>
              <a:rPr kumimoji="0" lang="en-US" altLang="ja-JP" sz="1800" b="1" kern="1200" cap="none" spc="0" normalizeH="0" baseline="0" noProof="1">
                <a:effectLst>
                  <a:outerShdw blurRad="38100" dist="38100" dir="2700000">
                    <a:srgbClr val="C0C0C0"/>
                  </a:outerShdw>
                </a:effectLst>
                <a:latin typeface="Helvetica" charset="0"/>
                <a:ea typeface="MS PGothic" panose="020B0600070205080204" pitchFamily="34" charset="-128"/>
                <a:cs typeface="+mn-cs"/>
                <a:sym typeface="+mn-ea"/>
              </a:rPr>
              <a:t>Conventional</a:t>
            </a:r>
            <a:r>
              <a:rPr kumimoji="0" lang="en-US" altLang="ja-JP" sz="1800" b="1" kern="1200" cap="none" spc="0" normalizeH="0" baseline="0" noProof="1">
                <a:solidFill>
                  <a:schemeClr val="bg1"/>
                </a:solidFill>
                <a:effectLst>
                  <a:outerShdw blurRad="38100" dist="38100" dir="2700000">
                    <a:srgbClr val="C0C0C0"/>
                  </a:outerShdw>
                </a:effectLst>
                <a:latin typeface="Helvetica" charset="0"/>
                <a:ea typeface="MS PGothic" panose="020B0600070205080204" pitchFamily="34" charset="-128"/>
                <a:cs typeface="+mn-cs"/>
                <a:sym typeface="+mn-ea"/>
              </a:rPr>
              <a:t> </a:t>
            </a:r>
            <a:r>
              <a:rPr kumimoji="0" lang="en-US" altLang="ja-JP" sz="1800" b="1" kern="1200" cap="none" spc="0" normalizeH="0" baseline="0" noProof="1">
                <a:effectLst>
                  <a:outerShdw blurRad="38100" dist="38100" dir="2700000">
                    <a:srgbClr val="C0C0C0"/>
                  </a:outerShdw>
                </a:effectLst>
                <a:latin typeface="Helvetica" charset="0"/>
                <a:ea typeface="MS PGothic" panose="020B0600070205080204" pitchFamily="34" charset="-128"/>
                <a:cs typeface="+mn-cs"/>
                <a:sym typeface="+mn-ea"/>
              </a:rPr>
              <a:t>approach …</a:t>
            </a:r>
            <a:endParaRPr kumimoji="0" lang="en-US" altLang="ja-JP" sz="1800" b="1" kern="1200" cap="none" spc="0" normalizeH="0" baseline="0" noProof="1">
              <a:effectLst>
                <a:outerShdw blurRad="38100" dist="38100" dir="2700000">
                  <a:srgbClr val="C0C0C0"/>
                </a:outerShdw>
              </a:effectLst>
              <a:latin typeface="Helvetica" charset="0"/>
              <a:ea typeface="MS PGothic" panose="020B0600070205080204" pitchFamily="34" charset="-128"/>
              <a:cs typeface="+mn-cs"/>
              <a:sym typeface="+mn-ea"/>
            </a:endParaRPr>
          </a:p>
        </p:txBody>
      </p:sp>
      <p:sp>
        <p:nvSpPr>
          <p:cNvPr id="117767" name="Rectangle 10"/>
          <p:cNvSpPr/>
          <p:nvPr/>
        </p:nvSpPr>
        <p:spPr>
          <a:xfrm>
            <a:off x="5724525" y="4221163"/>
            <a:ext cx="1008063" cy="647700"/>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endParaRPr lang="ja-JP" altLang="en-US" sz="2400" dirty="0">
              <a:latin typeface="Arial" panose="020B0604020202020204" pitchFamily="34" charset="0"/>
            </a:endParaRPr>
          </a:p>
        </p:txBody>
      </p:sp>
      <p:sp>
        <p:nvSpPr>
          <p:cNvPr id="117768" name="Line 15"/>
          <p:cNvSpPr/>
          <p:nvPr/>
        </p:nvSpPr>
        <p:spPr>
          <a:xfrm>
            <a:off x="5724525" y="4508500"/>
            <a:ext cx="1008063" cy="0"/>
          </a:xfrm>
          <a:prstGeom prst="line">
            <a:avLst/>
          </a:prstGeom>
          <a:ln w="9525" cap="flat" cmpd="sng">
            <a:solidFill>
              <a:schemeClr val="tx1"/>
            </a:solidFill>
            <a:prstDash val="solid"/>
            <a:headEnd type="none" w="med" len="med"/>
            <a:tailEnd type="none" w="med" len="med"/>
          </a:ln>
        </p:spPr>
      </p:sp>
      <p:sp>
        <p:nvSpPr>
          <p:cNvPr id="117769" name="Line 16"/>
          <p:cNvSpPr/>
          <p:nvPr/>
        </p:nvSpPr>
        <p:spPr>
          <a:xfrm>
            <a:off x="5724525" y="4616450"/>
            <a:ext cx="1008063" cy="0"/>
          </a:xfrm>
          <a:prstGeom prst="line">
            <a:avLst/>
          </a:prstGeom>
          <a:ln w="9525" cap="flat" cmpd="sng">
            <a:solidFill>
              <a:schemeClr val="tx1"/>
            </a:solidFill>
            <a:prstDash val="solid"/>
            <a:headEnd type="none" w="med" len="med"/>
            <a:tailEnd type="none" w="med" len="med"/>
          </a:ln>
        </p:spPr>
      </p:sp>
      <p:sp>
        <p:nvSpPr>
          <p:cNvPr id="117770" name="Text Box 18"/>
          <p:cNvSpPr txBox="1"/>
          <p:nvPr/>
        </p:nvSpPr>
        <p:spPr>
          <a:xfrm>
            <a:off x="5903913" y="4221163"/>
            <a:ext cx="636587" cy="304800"/>
          </a:xfrm>
          <a:prstGeom prst="rect">
            <a:avLst/>
          </a:prstGeom>
          <a:noFill/>
          <a:ln w="9525">
            <a:noFill/>
          </a:ln>
        </p:spPr>
        <p:txBody>
          <a:bodyPr wrap="none">
            <a:spAutoFit/>
          </a:bodyPr>
          <a:p>
            <a:pPr algn="ctr" eaLnBrk="0" hangingPunct="0"/>
            <a:r>
              <a:rPr lang="en-US" altLang="zh-CN" sz="1400">
                <a:latin typeface="Arial" panose="020B0604020202020204" pitchFamily="34" charset="0"/>
              </a:rPr>
              <a:t>graph</a:t>
            </a:r>
            <a:endParaRPr lang="en-US" altLang="zh-CN" sz="1400">
              <a:latin typeface="Arial" panose="020B0604020202020204" pitchFamily="34" charset="0"/>
            </a:endParaRPr>
          </a:p>
        </p:txBody>
      </p:sp>
      <p:sp>
        <p:nvSpPr>
          <p:cNvPr id="117771" name="Text Box 19"/>
          <p:cNvSpPr txBox="1"/>
          <p:nvPr/>
        </p:nvSpPr>
        <p:spPr>
          <a:xfrm>
            <a:off x="5651500" y="4616450"/>
            <a:ext cx="1168400" cy="244475"/>
          </a:xfrm>
          <a:prstGeom prst="rect">
            <a:avLst/>
          </a:prstGeom>
          <a:noFill/>
          <a:ln w="9525">
            <a:noFill/>
          </a:ln>
        </p:spPr>
        <p:txBody>
          <a:bodyPr>
            <a:spAutoFit/>
          </a:bodyPr>
          <a:p>
            <a:pPr algn="ctr" eaLnBrk="0" hangingPunct="0"/>
            <a:r>
              <a:rPr lang="en-US" altLang="zh-CN" sz="1000" err="1">
                <a:latin typeface="Arial" panose="020B0604020202020204" pitchFamily="34" charset="0"/>
              </a:rPr>
              <a:t>graphtype</a:t>
            </a:r>
            <a:r>
              <a:rPr lang="en-US" altLang="zh-CN" sz="1000">
                <a:latin typeface="Arial" panose="020B0604020202020204" pitchFamily="34" charset="0"/>
              </a:rPr>
              <a:t> draw()</a:t>
            </a:r>
            <a:endParaRPr lang="en-US" altLang="zh-CN" sz="1000">
              <a:latin typeface="Arial" panose="020B0604020202020204" pitchFamily="34" charset="0"/>
            </a:endParaRPr>
          </a:p>
        </p:txBody>
      </p:sp>
      <p:sp>
        <p:nvSpPr>
          <p:cNvPr id="117772" name="Line 20"/>
          <p:cNvSpPr/>
          <p:nvPr/>
        </p:nvSpPr>
        <p:spPr>
          <a:xfrm flipV="1">
            <a:off x="4284663" y="5121275"/>
            <a:ext cx="1871662" cy="395288"/>
          </a:xfrm>
          <a:prstGeom prst="line">
            <a:avLst/>
          </a:prstGeom>
          <a:ln w="9525" cap="flat" cmpd="sng">
            <a:solidFill>
              <a:schemeClr val="tx1"/>
            </a:solidFill>
            <a:prstDash val="solid"/>
            <a:headEnd type="none" w="med" len="med"/>
            <a:tailEnd type="none" w="med" len="med"/>
          </a:ln>
        </p:spPr>
      </p:sp>
      <p:sp>
        <p:nvSpPr>
          <p:cNvPr id="117773" name="AutoShape 21"/>
          <p:cNvSpPr/>
          <p:nvPr/>
        </p:nvSpPr>
        <p:spPr>
          <a:xfrm>
            <a:off x="6119813" y="4905375"/>
            <a:ext cx="215900" cy="252413"/>
          </a:xfrm>
          <a:prstGeom prst="flowChartDecision">
            <a:avLst/>
          </a:prstGeom>
          <a:solidFill>
            <a:schemeClr val="tx1"/>
          </a:solidFill>
          <a:ln w="9525" cap="flat" cmpd="sng">
            <a:solidFill>
              <a:schemeClr val="tx1"/>
            </a:solidFill>
            <a:prstDash val="solid"/>
            <a:miter/>
            <a:headEnd type="none" w="med" len="med"/>
            <a:tailEnd type="none" w="med" len="med"/>
          </a:ln>
        </p:spPr>
        <p:txBody>
          <a:bodyPr wrap="none" anchor="ctr" anchorCtr="0"/>
          <a:p>
            <a:pPr eaLnBrk="0" hangingPunct="0"/>
            <a:endParaRPr lang="zh-CN" altLang="en-US" dirty="0">
              <a:latin typeface="Arial" panose="020B0604020202020204" pitchFamily="34" charset="0"/>
            </a:endParaRPr>
          </a:p>
        </p:txBody>
      </p:sp>
      <p:sp>
        <p:nvSpPr>
          <p:cNvPr id="117774" name="Line 94"/>
          <p:cNvSpPr/>
          <p:nvPr/>
        </p:nvSpPr>
        <p:spPr>
          <a:xfrm flipV="1">
            <a:off x="5543550" y="5157788"/>
            <a:ext cx="647700" cy="323850"/>
          </a:xfrm>
          <a:prstGeom prst="line">
            <a:avLst/>
          </a:prstGeom>
          <a:ln w="9525" cap="flat" cmpd="sng">
            <a:solidFill>
              <a:schemeClr val="tx1"/>
            </a:solidFill>
            <a:prstDash val="solid"/>
            <a:headEnd type="none" w="med" len="med"/>
            <a:tailEnd type="none" w="med" len="med"/>
          </a:ln>
        </p:spPr>
      </p:sp>
      <p:sp>
        <p:nvSpPr>
          <p:cNvPr id="117775" name="Line 95"/>
          <p:cNvSpPr/>
          <p:nvPr/>
        </p:nvSpPr>
        <p:spPr>
          <a:xfrm>
            <a:off x="6227763" y="5192713"/>
            <a:ext cx="358775" cy="323850"/>
          </a:xfrm>
          <a:prstGeom prst="line">
            <a:avLst/>
          </a:prstGeom>
          <a:ln w="9525" cap="flat" cmpd="sng">
            <a:solidFill>
              <a:schemeClr val="tx1"/>
            </a:solidFill>
            <a:prstDash val="solid"/>
            <a:headEnd type="none" w="med" len="med"/>
            <a:tailEnd type="none" w="med" len="med"/>
          </a:ln>
        </p:spPr>
      </p:sp>
      <p:sp>
        <p:nvSpPr>
          <p:cNvPr id="117776" name="Line 96"/>
          <p:cNvSpPr/>
          <p:nvPr/>
        </p:nvSpPr>
        <p:spPr>
          <a:xfrm>
            <a:off x="6300788" y="5157788"/>
            <a:ext cx="1511300" cy="323850"/>
          </a:xfrm>
          <a:prstGeom prst="line">
            <a:avLst/>
          </a:prstGeom>
          <a:ln w="9525" cap="flat" cmpd="sng">
            <a:solidFill>
              <a:schemeClr val="tx1"/>
            </a:solidFill>
            <a:prstDash val="solid"/>
            <a:headEnd type="none" w="med" len="med"/>
            <a:tailEnd type="none" w="med" len="med"/>
          </a:ln>
        </p:spPr>
      </p:sp>
      <p:sp>
        <p:nvSpPr>
          <p:cNvPr id="117777" name="Rectangle 97"/>
          <p:cNvSpPr/>
          <p:nvPr/>
        </p:nvSpPr>
        <p:spPr>
          <a:xfrm>
            <a:off x="3779838" y="5516563"/>
            <a:ext cx="1008062" cy="647700"/>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endParaRPr lang="ja-JP" altLang="en-US" sz="2400" dirty="0">
              <a:latin typeface="Arial" panose="020B0604020202020204" pitchFamily="34" charset="0"/>
            </a:endParaRPr>
          </a:p>
        </p:txBody>
      </p:sp>
      <p:sp>
        <p:nvSpPr>
          <p:cNvPr id="117778" name="Line 98"/>
          <p:cNvSpPr/>
          <p:nvPr/>
        </p:nvSpPr>
        <p:spPr>
          <a:xfrm>
            <a:off x="3779838" y="5803900"/>
            <a:ext cx="1008062" cy="0"/>
          </a:xfrm>
          <a:prstGeom prst="line">
            <a:avLst/>
          </a:prstGeom>
          <a:ln w="9525" cap="flat" cmpd="sng">
            <a:solidFill>
              <a:schemeClr val="tx1"/>
            </a:solidFill>
            <a:prstDash val="solid"/>
            <a:headEnd type="none" w="med" len="med"/>
            <a:tailEnd type="none" w="med" len="med"/>
          </a:ln>
        </p:spPr>
      </p:sp>
      <p:sp>
        <p:nvSpPr>
          <p:cNvPr id="117779" name="Line 99"/>
          <p:cNvSpPr/>
          <p:nvPr/>
        </p:nvSpPr>
        <p:spPr>
          <a:xfrm>
            <a:off x="3779838" y="5911850"/>
            <a:ext cx="1008062" cy="0"/>
          </a:xfrm>
          <a:prstGeom prst="line">
            <a:avLst/>
          </a:prstGeom>
          <a:ln w="9525" cap="flat" cmpd="sng">
            <a:solidFill>
              <a:schemeClr val="tx1"/>
            </a:solidFill>
            <a:prstDash val="solid"/>
            <a:headEnd type="none" w="med" len="med"/>
            <a:tailEnd type="none" w="med" len="med"/>
          </a:ln>
        </p:spPr>
      </p:sp>
      <p:sp>
        <p:nvSpPr>
          <p:cNvPr id="117780" name="Rectangle 100"/>
          <p:cNvSpPr/>
          <p:nvPr/>
        </p:nvSpPr>
        <p:spPr>
          <a:xfrm>
            <a:off x="5040313" y="5516563"/>
            <a:ext cx="1008062" cy="647700"/>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endParaRPr lang="ja-JP" altLang="en-US" sz="2400" dirty="0">
              <a:latin typeface="Arial" panose="020B0604020202020204" pitchFamily="34" charset="0"/>
            </a:endParaRPr>
          </a:p>
        </p:txBody>
      </p:sp>
      <p:sp>
        <p:nvSpPr>
          <p:cNvPr id="117781" name="Line 101"/>
          <p:cNvSpPr/>
          <p:nvPr/>
        </p:nvSpPr>
        <p:spPr>
          <a:xfrm>
            <a:off x="5040313" y="5803900"/>
            <a:ext cx="1008062" cy="0"/>
          </a:xfrm>
          <a:prstGeom prst="line">
            <a:avLst/>
          </a:prstGeom>
          <a:ln w="9525" cap="flat" cmpd="sng">
            <a:solidFill>
              <a:schemeClr val="tx1"/>
            </a:solidFill>
            <a:prstDash val="solid"/>
            <a:headEnd type="none" w="med" len="med"/>
            <a:tailEnd type="none" w="med" len="med"/>
          </a:ln>
        </p:spPr>
      </p:sp>
      <p:sp>
        <p:nvSpPr>
          <p:cNvPr id="117782" name="Line 102"/>
          <p:cNvSpPr/>
          <p:nvPr/>
        </p:nvSpPr>
        <p:spPr>
          <a:xfrm>
            <a:off x="5040313" y="5911850"/>
            <a:ext cx="1008062" cy="0"/>
          </a:xfrm>
          <a:prstGeom prst="line">
            <a:avLst/>
          </a:prstGeom>
          <a:ln w="9525" cap="flat" cmpd="sng">
            <a:solidFill>
              <a:schemeClr val="tx1"/>
            </a:solidFill>
            <a:prstDash val="solid"/>
            <a:headEnd type="none" w="med" len="med"/>
            <a:tailEnd type="none" w="med" len="med"/>
          </a:ln>
        </p:spPr>
      </p:sp>
      <p:sp>
        <p:nvSpPr>
          <p:cNvPr id="117783" name="Rectangle 103"/>
          <p:cNvSpPr/>
          <p:nvPr/>
        </p:nvSpPr>
        <p:spPr>
          <a:xfrm>
            <a:off x="6264275" y="5516563"/>
            <a:ext cx="1008063" cy="647700"/>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endParaRPr lang="ja-JP" altLang="en-US" sz="2400" dirty="0">
              <a:latin typeface="Arial" panose="020B0604020202020204" pitchFamily="34" charset="0"/>
            </a:endParaRPr>
          </a:p>
        </p:txBody>
      </p:sp>
      <p:sp>
        <p:nvSpPr>
          <p:cNvPr id="117784" name="Line 104"/>
          <p:cNvSpPr/>
          <p:nvPr/>
        </p:nvSpPr>
        <p:spPr>
          <a:xfrm>
            <a:off x="6264275" y="5803900"/>
            <a:ext cx="1008063" cy="0"/>
          </a:xfrm>
          <a:prstGeom prst="line">
            <a:avLst/>
          </a:prstGeom>
          <a:ln w="9525" cap="flat" cmpd="sng">
            <a:solidFill>
              <a:schemeClr val="tx1"/>
            </a:solidFill>
            <a:prstDash val="solid"/>
            <a:headEnd type="none" w="med" len="med"/>
            <a:tailEnd type="none" w="med" len="med"/>
          </a:ln>
        </p:spPr>
      </p:sp>
      <p:sp>
        <p:nvSpPr>
          <p:cNvPr id="117785" name="Line 105"/>
          <p:cNvSpPr/>
          <p:nvPr/>
        </p:nvSpPr>
        <p:spPr>
          <a:xfrm>
            <a:off x="6264275" y="5911850"/>
            <a:ext cx="1008063" cy="0"/>
          </a:xfrm>
          <a:prstGeom prst="line">
            <a:avLst/>
          </a:prstGeom>
          <a:ln w="9525" cap="flat" cmpd="sng">
            <a:solidFill>
              <a:schemeClr val="tx1"/>
            </a:solidFill>
            <a:prstDash val="solid"/>
            <a:headEnd type="none" w="med" len="med"/>
            <a:tailEnd type="none" w="med" len="med"/>
          </a:ln>
        </p:spPr>
      </p:sp>
      <p:sp>
        <p:nvSpPr>
          <p:cNvPr id="117786" name="Rectangle 106"/>
          <p:cNvSpPr/>
          <p:nvPr/>
        </p:nvSpPr>
        <p:spPr>
          <a:xfrm>
            <a:off x="7488238" y="5516563"/>
            <a:ext cx="1008062" cy="647700"/>
          </a:xfrm>
          <a:prstGeom prst="rect">
            <a:avLst/>
          </a:prstGeom>
          <a:noFill/>
          <a:ln w="9525" cap="flat" cmpd="sng">
            <a:solidFill>
              <a:schemeClr val="tx1"/>
            </a:solidFill>
            <a:prstDash val="solid"/>
            <a:miter/>
            <a:headEnd type="none" w="med" len="med"/>
            <a:tailEnd type="none" w="med" len="med"/>
          </a:ln>
        </p:spPr>
        <p:txBody>
          <a:bodyPr wrap="none" anchor="ctr" anchorCtr="0"/>
          <a:p>
            <a:pPr algn="ctr" eaLnBrk="0" hangingPunct="0"/>
            <a:endParaRPr lang="ja-JP" altLang="en-US" sz="2400" dirty="0">
              <a:latin typeface="Arial" panose="020B0604020202020204" pitchFamily="34" charset="0"/>
            </a:endParaRPr>
          </a:p>
        </p:txBody>
      </p:sp>
      <p:sp>
        <p:nvSpPr>
          <p:cNvPr id="117787" name="Line 107"/>
          <p:cNvSpPr/>
          <p:nvPr/>
        </p:nvSpPr>
        <p:spPr>
          <a:xfrm>
            <a:off x="7488238" y="5803900"/>
            <a:ext cx="1008062" cy="0"/>
          </a:xfrm>
          <a:prstGeom prst="line">
            <a:avLst/>
          </a:prstGeom>
          <a:ln w="9525" cap="flat" cmpd="sng">
            <a:solidFill>
              <a:schemeClr val="tx1"/>
            </a:solidFill>
            <a:prstDash val="solid"/>
            <a:headEnd type="none" w="med" len="med"/>
            <a:tailEnd type="none" w="med" len="med"/>
          </a:ln>
        </p:spPr>
      </p:sp>
      <p:sp>
        <p:nvSpPr>
          <p:cNvPr id="117788" name="Line 108"/>
          <p:cNvSpPr/>
          <p:nvPr/>
        </p:nvSpPr>
        <p:spPr>
          <a:xfrm>
            <a:off x="7488238" y="5911850"/>
            <a:ext cx="1008062" cy="0"/>
          </a:xfrm>
          <a:prstGeom prst="line">
            <a:avLst/>
          </a:prstGeom>
          <a:ln w="9525" cap="flat" cmpd="sng">
            <a:solidFill>
              <a:schemeClr val="tx1"/>
            </a:solidFill>
            <a:prstDash val="solid"/>
            <a:headEnd type="none" w="med" len="med"/>
            <a:tailEnd type="none" w="med" len="med"/>
          </a:ln>
        </p:spPr>
      </p:sp>
      <p:sp>
        <p:nvSpPr>
          <p:cNvPr id="117789" name="Text Box 109"/>
          <p:cNvSpPr txBox="1"/>
          <p:nvPr/>
        </p:nvSpPr>
        <p:spPr>
          <a:xfrm>
            <a:off x="3816350" y="5481638"/>
            <a:ext cx="912813" cy="304800"/>
          </a:xfrm>
          <a:prstGeom prst="rect">
            <a:avLst/>
          </a:prstGeom>
          <a:noFill/>
          <a:ln w="9525">
            <a:noFill/>
          </a:ln>
        </p:spPr>
        <p:txBody>
          <a:bodyPr wrap="none">
            <a:spAutoFit/>
          </a:bodyPr>
          <a:p>
            <a:pPr algn="ctr" eaLnBrk="0" hangingPunct="0"/>
            <a:r>
              <a:rPr lang="en-US" altLang="zh-CN" sz="1400" err="1">
                <a:latin typeface="Arial" panose="020B0604020202020204" pitchFamily="34" charset="0"/>
              </a:rPr>
              <a:t>linegraph</a:t>
            </a:r>
            <a:endParaRPr lang="en-US" altLang="zh-CN" sz="1400">
              <a:latin typeface="Arial" panose="020B0604020202020204" pitchFamily="34" charset="0"/>
            </a:endParaRPr>
          </a:p>
        </p:txBody>
      </p:sp>
      <p:sp>
        <p:nvSpPr>
          <p:cNvPr id="117790" name="Text Box 110"/>
          <p:cNvSpPr txBox="1"/>
          <p:nvPr/>
        </p:nvSpPr>
        <p:spPr>
          <a:xfrm>
            <a:off x="5148263" y="5516563"/>
            <a:ext cx="814387" cy="304800"/>
          </a:xfrm>
          <a:prstGeom prst="rect">
            <a:avLst/>
          </a:prstGeom>
          <a:noFill/>
          <a:ln w="9525">
            <a:noFill/>
          </a:ln>
        </p:spPr>
        <p:txBody>
          <a:bodyPr wrap="none">
            <a:spAutoFit/>
          </a:bodyPr>
          <a:p>
            <a:pPr algn="ctr" eaLnBrk="0" hangingPunct="0"/>
            <a:r>
              <a:rPr lang="en-US" altLang="zh-CN" sz="1400" err="1">
                <a:latin typeface="Arial" panose="020B0604020202020204" pitchFamily="34" charset="0"/>
              </a:rPr>
              <a:t>piechart</a:t>
            </a:r>
            <a:endParaRPr lang="en-US" altLang="zh-CN" sz="1400">
              <a:latin typeface="Arial" panose="020B0604020202020204" pitchFamily="34" charset="0"/>
            </a:endParaRPr>
          </a:p>
        </p:txBody>
      </p:sp>
      <p:sp>
        <p:nvSpPr>
          <p:cNvPr id="117791" name="Text Box 111"/>
          <p:cNvSpPr txBox="1"/>
          <p:nvPr/>
        </p:nvSpPr>
        <p:spPr>
          <a:xfrm>
            <a:off x="6300788" y="5516563"/>
            <a:ext cx="962025" cy="304800"/>
          </a:xfrm>
          <a:prstGeom prst="rect">
            <a:avLst/>
          </a:prstGeom>
          <a:noFill/>
          <a:ln w="9525">
            <a:noFill/>
          </a:ln>
        </p:spPr>
        <p:txBody>
          <a:bodyPr wrap="none">
            <a:spAutoFit/>
          </a:bodyPr>
          <a:p>
            <a:pPr algn="ctr" eaLnBrk="0" hangingPunct="0"/>
            <a:r>
              <a:rPr lang="en-US" altLang="zh-CN" sz="1400">
                <a:latin typeface="Arial" panose="020B0604020202020204" pitchFamily="34" charset="0"/>
              </a:rPr>
              <a:t>histogram</a:t>
            </a:r>
            <a:endParaRPr lang="en-US" altLang="zh-CN" sz="1400">
              <a:latin typeface="Arial" panose="020B0604020202020204" pitchFamily="34" charset="0"/>
            </a:endParaRPr>
          </a:p>
        </p:txBody>
      </p:sp>
      <p:sp>
        <p:nvSpPr>
          <p:cNvPr id="117792" name="Text Box 112"/>
          <p:cNvSpPr txBox="1"/>
          <p:nvPr/>
        </p:nvSpPr>
        <p:spPr>
          <a:xfrm>
            <a:off x="7704138" y="5481638"/>
            <a:ext cx="588962" cy="304800"/>
          </a:xfrm>
          <a:prstGeom prst="rect">
            <a:avLst/>
          </a:prstGeom>
          <a:noFill/>
          <a:ln w="9525">
            <a:noFill/>
          </a:ln>
        </p:spPr>
        <p:txBody>
          <a:bodyPr wrap="none">
            <a:spAutoFit/>
          </a:bodyPr>
          <a:p>
            <a:pPr algn="ctr" eaLnBrk="0" hangingPunct="0"/>
            <a:r>
              <a:rPr lang="en-US" altLang="zh-CN" sz="1400" err="1">
                <a:latin typeface="Arial" panose="020B0604020202020204" pitchFamily="34" charset="0"/>
              </a:rPr>
              <a:t>kiviat</a:t>
            </a:r>
            <a:endParaRPr lang="en-US" altLang="zh-CN" sz="1400">
              <a:latin typeface="Arial" panose="020B0604020202020204" pitchFamily="34" charset="0"/>
            </a:endParaRPr>
          </a:p>
        </p:txBody>
      </p:sp>
      <p:sp>
        <p:nvSpPr>
          <p:cNvPr id="117793" name="Text Box 113"/>
          <p:cNvSpPr txBox="1"/>
          <p:nvPr/>
        </p:nvSpPr>
        <p:spPr>
          <a:xfrm>
            <a:off x="4967288" y="5913438"/>
            <a:ext cx="1168400" cy="244475"/>
          </a:xfrm>
          <a:prstGeom prst="rect">
            <a:avLst/>
          </a:prstGeom>
          <a:noFill/>
          <a:ln w="9525">
            <a:noFill/>
          </a:ln>
        </p:spPr>
        <p:txBody>
          <a:bodyPr>
            <a:spAutoFit/>
          </a:bodyPr>
          <a:p>
            <a:pPr algn="ctr" eaLnBrk="0" hangingPunct="0"/>
            <a:r>
              <a:rPr lang="en-US" altLang="zh-CN" sz="1000" err="1">
                <a:latin typeface="Arial" panose="020B0604020202020204" pitchFamily="34" charset="0"/>
              </a:rPr>
              <a:t>graphtype</a:t>
            </a:r>
            <a:r>
              <a:rPr lang="en-US" altLang="zh-CN" sz="1000">
                <a:latin typeface="Arial" panose="020B0604020202020204" pitchFamily="34" charset="0"/>
              </a:rPr>
              <a:t> draw()</a:t>
            </a:r>
            <a:endParaRPr lang="en-US" altLang="zh-CN" sz="1000">
              <a:latin typeface="Arial" panose="020B0604020202020204" pitchFamily="34" charset="0"/>
            </a:endParaRPr>
          </a:p>
        </p:txBody>
      </p:sp>
      <p:sp>
        <p:nvSpPr>
          <p:cNvPr id="117794" name="Text Box 114"/>
          <p:cNvSpPr txBox="1"/>
          <p:nvPr/>
        </p:nvSpPr>
        <p:spPr>
          <a:xfrm>
            <a:off x="3708400" y="5913438"/>
            <a:ext cx="1168400" cy="244475"/>
          </a:xfrm>
          <a:prstGeom prst="rect">
            <a:avLst/>
          </a:prstGeom>
          <a:noFill/>
          <a:ln w="9525">
            <a:noFill/>
          </a:ln>
        </p:spPr>
        <p:txBody>
          <a:bodyPr>
            <a:spAutoFit/>
          </a:bodyPr>
          <a:p>
            <a:pPr algn="ctr" eaLnBrk="0" hangingPunct="0"/>
            <a:r>
              <a:rPr lang="en-US" altLang="zh-CN" sz="1000" err="1">
                <a:latin typeface="Arial" panose="020B0604020202020204" pitchFamily="34" charset="0"/>
              </a:rPr>
              <a:t>graphtype</a:t>
            </a:r>
            <a:r>
              <a:rPr lang="en-US" altLang="zh-CN" sz="1000">
                <a:latin typeface="Arial" panose="020B0604020202020204" pitchFamily="34" charset="0"/>
              </a:rPr>
              <a:t> draw()</a:t>
            </a:r>
            <a:endParaRPr lang="en-US" altLang="zh-CN" sz="1000">
              <a:latin typeface="Arial" panose="020B0604020202020204" pitchFamily="34" charset="0"/>
            </a:endParaRPr>
          </a:p>
        </p:txBody>
      </p:sp>
      <p:sp>
        <p:nvSpPr>
          <p:cNvPr id="117795" name="Text Box 115"/>
          <p:cNvSpPr txBox="1"/>
          <p:nvPr/>
        </p:nvSpPr>
        <p:spPr>
          <a:xfrm>
            <a:off x="7416800" y="5913438"/>
            <a:ext cx="1168400" cy="244475"/>
          </a:xfrm>
          <a:prstGeom prst="rect">
            <a:avLst/>
          </a:prstGeom>
          <a:noFill/>
          <a:ln w="9525">
            <a:noFill/>
          </a:ln>
        </p:spPr>
        <p:txBody>
          <a:bodyPr>
            <a:spAutoFit/>
          </a:bodyPr>
          <a:p>
            <a:pPr algn="ctr" eaLnBrk="0" hangingPunct="0"/>
            <a:r>
              <a:rPr lang="en-US" altLang="zh-CN" sz="1000" err="1">
                <a:latin typeface="Arial" panose="020B0604020202020204" pitchFamily="34" charset="0"/>
              </a:rPr>
              <a:t>graphtype</a:t>
            </a:r>
            <a:r>
              <a:rPr lang="en-US" altLang="zh-CN" sz="1000">
                <a:latin typeface="Arial" panose="020B0604020202020204" pitchFamily="34" charset="0"/>
              </a:rPr>
              <a:t> draw()</a:t>
            </a:r>
            <a:endParaRPr lang="en-US" altLang="zh-CN" sz="1000">
              <a:latin typeface="Arial" panose="020B0604020202020204" pitchFamily="34" charset="0"/>
            </a:endParaRPr>
          </a:p>
        </p:txBody>
      </p:sp>
      <p:sp>
        <p:nvSpPr>
          <p:cNvPr id="117796" name="Text Box 116"/>
          <p:cNvSpPr txBox="1"/>
          <p:nvPr/>
        </p:nvSpPr>
        <p:spPr>
          <a:xfrm>
            <a:off x="6156325" y="5913438"/>
            <a:ext cx="1168400" cy="244475"/>
          </a:xfrm>
          <a:prstGeom prst="rect">
            <a:avLst/>
          </a:prstGeom>
          <a:noFill/>
          <a:ln w="9525">
            <a:noFill/>
          </a:ln>
        </p:spPr>
        <p:txBody>
          <a:bodyPr>
            <a:spAutoFit/>
          </a:bodyPr>
          <a:p>
            <a:pPr algn="ctr" eaLnBrk="0" hangingPunct="0"/>
            <a:r>
              <a:rPr lang="en-US" altLang="zh-CN" sz="1000" err="1">
                <a:latin typeface="Arial" panose="020B0604020202020204" pitchFamily="34" charset="0"/>
              </a:rPr>
              <a:t>graphtype</a:t>
            </a:r>
            <a:r>
              <a:rPr lang="en-US" altLang="zh-CN" sz="1000">
                <a:latin typeface="Arial" panose="020B0604020202020204" pitchFamily="34" charset="0"/>
              </a:rPr>
              <a:t> draw()</a:t>
            </a:r>
            <a:endParaRPr lang="en-US" altLang="zh-CN" sz="10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198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19811" name="Rectangle 6"/>
          <p:cNvSpPr>
            <a:spLocks noRot="1"/>
          </p:cNvSpPr>
          <p:nvPr/>
        </p:nvSpPr>
        <p:spPr>
          <a:xfrm>
            <a:off x="0" y="0"/>
            <a:ext cx="6284913" cy="728663"/>
          </a:xfrm>
          <a:prstGeom prst="rect">
            <a:avLst/>
          </a:prstGeom>
          <a:noFill/>
          <a:ln w="9525">
            <a:noFill/>
          </a:ln>
        </p:spPr>
        <p:txBody>
          <a:bodyPr anchor="ctr" anchorCtr="0"/>
          <a:p>
            <a:pPr eaLnBrk="0" hangingPunct="0"/>
            <a:r>
              <a:rPr lang="en-US" altLang="zh-CN" b="1">
                <a:latin typeface="Arial" panose="020B0604020202020204" pitchFamily="34" charset="0"/>
              </a:rPr>
              <a:t>9.3.10 </a:t>
            </a:r>
            <a:r>
              <a:rPr lang="en-US" altLang="ja-JP" b="1">
                <a:latin typeface="Arial" panose="020B0604020202020204" pitchFamily="34" charset="0"/>
              </a:rPr>
              <a:t>Design Classes</a:t>
            </a:r>
            <a:endParaRPr lang="en-US" altLang="ja-JP" b="1">
              <a:latin typeface="Arial" panose="020B0604020202020204" pitchFamily="34" charset="0"/>
            </a:endParaRPr>
          </a:p>
        </p:txBody>
      </p:sp>
      <p:sp>
        <p:nvSpPr>
          <p:cNvPr id="119812" name="Rectangle 7"/>
          <p:cNvSpPr>
            <a:spLocks noRot="1"/>
          </p:cNvSpPr>
          <p:nvPr/>
        </p:nvSpPr>
        <p:spPr>
          <a:xfrm>
            <a:off x="395288" y="728663"/>
            <a:ext cx="8748712" cy="5581650"/>
          </a:xfrm>
          <a:prstGeom prst="rect">
            <a:avLst/>
          </a:prstGeom>
          <a:noFill/>
          <a:ln w="9525">
            <a:noFill/>
          </a:ln>
        </p:spPr>
        <p:txBody>
          <a:bodyPr/>
          <a:p>
            <a:pPr marL="342900" indent="-342900" eaLnBrk="0" hangingPunct="0">
              <a:spcBef>
                <a:spcPct val="20000"/>
              </a:spcBef>
              <a:buClr>
                <a:srgbClr val="52A930"/>
              </a:buClr>
            </a:pPr>
            <a:r>
              <a:rPr lang="en-US" altLang="zh-CN" sz="2400">
                <a:latin typeface="Arial" panose="020B0604020202020204" pitchFamily="34" charset="0"/>
              </a:rPr>
              <a:t>Review</a:t>
            </a:r>
            <a:r>
              <a:rPr lang="zh-CN" altLang="en-US" sz="2400" dirty="0">
                <a:latin typeface="Arial" panose="020B0604020202020204" pitchFamily="34" charset="0"/>
              </a:rPr>
              <a:t>：</a:t>
            </a:r>
            <a:r>
              <a:rPr lang="en-US" altLang="zh-CN" sz="2400">
                <a:latin typeface="Arial" panose="020B0604020202020204" pitchFamily="34" charset="0"/>
              </a:rPr>
              <a:t>Analysis classes </a:t>
            </a:r>
            <a:r>
              <a:rPr lang="zh-CN" altLang="en-US" sz="2400" dirty="0">
                <a:latin typeface="Arial" panose="020B0604020202020204" pitchFamily="34" charset="0"/>
              </a:rPr>
              <a:t>（边界类</a:t>
            </a:r>
            <a:r>
              <a:rPr lang="en-US" altLang="zh-CN" sz="2400">
                <a:latin typeface="Arial" panose="020B0604020202020204" pitchFamily="34" charset="0"/>
              </a:rPr>
              <a:t>-</a:t>
            </a:r>
            <a:r>
              <a:rPr lang="zh-CN" altLang="en-US" sz="2400" dirty="0">
                <a:latin typeface="Arial" panose="020B0604020202020204" pitchFamily="34" charset="0"/>
              </a:rPr>
              <a:t>实体类</a:t>
            </a:r>
            <a:r>
              <a:rPr lang="en-US" altLang="zh-CN" sz="2400">
                <a:latin typeface="Arial" panose="020B0604020202020204" pitchFamily="34" charset="0"/>
              </a:rPr>
              <a:t>-</a:t>
            </a:r>
            <a:r>
              <a:rPr lang="zh-CN" altLang="en-US" sz="2400" dirty="0">
                <a:latin typeface="Arial" panose="020B0604020202020204" pitchFamily="34" charset="0"/>
              </a:rPr>
              <a:t>控制类）</a:t>
            </a:r>
            <a:endParaRPr lang="zh-CN" altLang="en-US" sz="2400" dirty="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rPr>
              <a:t>    </a:t>
            </a:r>
            <a:r>
              <a:rPr lang="zh-CN" altLang="en-US" sz="2400" i="1" dirty="0">
                <a:latin typeface="Arial" panose="020B0604020202020204" pitchFamily="34" charset="0"/>
              </a:rPr>
              <a:t>分析类抽象程度较高</a:t>
            </a:r>
            <a:endParaRPr lang="zh-CN" altLang="en-US" sz="2400" i="1" dirty="0">
              <a:latin typeface="Arial" panose="020B0604020202020204" pitchFamily="34" charset="0"/>
            </a:endParaRPr>
          </a:p>
          <a:p>
            <a:pPr marL="342900" indent="-342900" eaLnBrk="0" hangingPunct="0">
              <a:spcBef>
                <a:spcPct val="20000"/>
              </a:spcBef>
              <a:buClr>
                <a:srgbClr val="52A930"/>
              </a:buClr>
            </a:pPr>
            <a:endParaRPr lang="zh-CN" altLang="en-US" sz="2400" i="1"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ja-JP" sz="2400">
                <a:latin typeface="Arial" panose="020B0604020202020204" pitchFamily="34" charset="0"/>
              </a:rPr>
              <a:t>Design classes</a:t>
            </a:r>
            <a:r>
              <a:rPr lang="zh-CN" altLang="en-US" sz="2400" dirty="0">
                <a:latin typeface="Arial" panose="020B0604020202020204" pitchFamily="34" charset="0"/>
              </a:rPr>
              <a:t>：相对（分析类）而言，表现类的技术细节</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User interface</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用户接口类</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Business domain</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业务域类</a:t>
            </a:r>
            <a:endParaRPr lang="ja-JP" altLang="zh-CN"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Process</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过程类（底层业务抽象）</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Persistent classes-</a:t>
            </a:r>
            <a:r>
              <a:rPr lang="zh-CN" altLang="en-US" sz="2400" dirty="0">
                <a:latin typeface="Arial" panose="020B0604020202020204" pitchFamily="34" charset="0"/>
              </a:rPr>
              <a:t>持久类（数据存储）</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System classes-</a:t>
            </a:r>
            <a:r>
              <a:rPr lang="zh-CN" altLang="en-US" sz="2400" dirty="0">
                <a:latin typeface="Arial" panose="020B0604020202020204" pitchFamily="34" charset="0"/>
              </a:rPr>
              <a:t>系统类（管理与控制）</a:t>
            </a:r>
            <a:endParaRPr lang="zh-CN" altLang="en-US" sz="2400" dirty="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ea typeface="黑体" panose="02010609060101010101" pitchFamily="49" charset="-122"/>
              </a:rPr>
              <a:t>随着体系结构的形成，</a:t>
            </a:r>
            <a:r>
              <a:rPr lang="zh-CN" altLang="en-US" sz="2400" b="1" i="1" dirty="0">
                <a:latin typeface="Arial" panose="020B0604020202020204" pitchFamily="34" charset="0"/>
                <a:ea typeface="黑体" panose="02010609060101010101" pitchFamily="49" charset="-122"/>
              </a:rPr>
              <a:t>每个分析类转化为设计表示</a:t>
            </a:r>
            <a:r>
              <a:rPr lang="zh-CN" altLang="en-US" sz="2400" dirty="0">
                <a:latin typeface="Arial" panose="020B0604020202020204" pitchFamily="34" charset="0"/>
                <a:ea typeface="黑体" panose="02010609060101010101" pitchFamily="49" charset="-122"/>
              </a:rPr>
              <a:t>，抽象程度就降低了。也就是说，分析类使用业务域的专用术语，而设计类更多的表示技术细节，更专业化，用于指导编程</a:t>
            </a:r>
            <a:endParaRPr lang="zh-CN" altLang="en-US" sz="2400" dirty="0">
              <a:latin typeface="Arial" panose="020B0604020202020204" pitchFamily="34" charset="0"/>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218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21859" name="Rectangle 6"/>
          <p:cNvSpPr>
            <a:spLocks noRot="1"/>
          </p:cNvSpPr>
          <p:nvPr/>
        </p:nvSpPr>
        <p:spPr>
          <a:xfrm>
            <a:off x="0" y="0"/>
            <a:ext cx="6284913" cy="728663"/>
          </a:xfrm>
          <a:prstGeom prst="rect">
            <a:avLst/>
          </a:prstGeom>
          <a:noFill/>
          <a:ln w="9525">
            <a:noFill/>
          </a:ln>
        </p:spPr>
        <p:txBody>
          <a:bodyPr anchor="ctr" anchorCtr="0"/>
          <a:p>
            <a:pPr eaLnBrk="0" hangingPunct="0"/>
            <a:r>
              <a:rPr lang="en-US" altLang="zh-CN" b="1">
                <a:latin typeface="Arial" panose="020B0604020202020204" pitchFamily="34" charset="0"/>
              </a:rPr>
              <a:t>9.3.10 </a:t>
            </a:r>
            <a:r>
              <a:rPr lang="en-US" altLang="ja-JP" b="1">
                <a:latin typeface="Arial" panose="020B0604020202020204" pitchFamily="34" charset="0"/>
              </a:rPr>
              <a:t>Design Classes</a:t>
            </a:r>
            <a:endParaRPr lang="en-US" altLang="ja-JP" b="1">
              <a:latin typeface="Arial" panose="020B0604020202020204" pitchFamily="34" charset="0"/>
            </a:endParaRPr>
          </a:p>
        </p:txBody>
      </p:sp>
      <p:sp>
        <p:nvSpPr>
          <p:cNvPr id="121860" name="Rectangle 7"/>
          <p:cNvSpPr>
            <a:spLocks noRot="1"/>
          </p:cNvSpPr>
          <p:nvPr/>
        </p:nvSpPr>
        <p:spPr>
          <a:xfrm>
            <a:off x="395288" y="728663"/>
            <a:ext cx="8748712" cy="5581650"/>
          </a:xfrm>
          <a:prstGeom prst="rect">
            <a:avLst/>
          </a:prstGeom>
          <a:noFill/>
          <a:ln w="9525">
            <a:noFill/>
          </a:ln>
        </p:spPr>
        <p:txBody>
          <a:bodyPr/>
          <a:p>
            <a:pPr marL="342900" indent="-342900" eaLnBrk="0" hangingPunct="0">
              <a:spcBef>
                <a:spcPct val="20000"/>
              </a:spcBef>
              <a:buClr>
                <a:srgbClr val="52A930"/>
              </a:buClr>
            </a:pPr>
            <a:r>
              <a:rPr lang="zh-CN" altLang="en-US" sz="2400" dirty="0">
                <a:latin typeface="Arial" panose="020B0604020202020204" pitchFamily="34" charset="0"/>
              </a:rPr>
              <a:t>需求模型定义：分析类，分析类抽象程度较高。</a:t>
            </a:r>
            <a:endParaRPr lang="zh-CN" altLang="en-US" sz="2400" dirty="0">
              <a:latin typeface="Arial" panose="020B0604020202020204" pitchFamily="34" charset="0"/>
            </a:endParaRPr>
          </a:p>
          <a:p>
            <a:pPr marL="342900" indent="-342900" eaLnBrk="0" hangingPunct="0">
              <a:spcBef>
                <a:spcPct val="20000"/>
              </a:spcBef>
              <a:buClr>
                <a:srgbClr val="52A930"/>
              </a:buClr>
            </a:pPr>
            <a:r>
              <a:rPr lang="en-US" altLang="zh-CN" sz="2400">
                <a:latin typeface="Arial" panose="020B0604020202020204" pitchFamily="34" charset="0"/>
              </a:rPr>
              <a:t>                        Analysis classes </a:t>
            </a:r>
            <a:r>
              <a:rPr lang="zh-CN" altLang="en-US" sz="2400" dirty="0">
                <a:latin typeface="Arial" panose="020B0604020202020204" pitchFamily="34" charset="0"/>
              </a:rPr>
              <a:t>（边界类</a:t>
            </a:r>
            <a:r>
              <a:rPr lang="en-US" altLang="zh-CN" sz="2400">
                <a:latin typeface="Arial" panose="020B0604020202020204" pitchFamily="34" charset="0"/>
              </a:rPr>
              <a:t>-</a:t>
            </a:r>
            <a:r>
              <a:rPr lang="zh-CN" altLang="en-US" sz="2400" dirty="0">
                <a:latin typeface="Arial" panose="020B0604020202020204" pitchFamily="34" charset="0"/>
              </a:rPr>
              <a:t>实体类</a:t>
            </a:r>
            <a:r>
              <a:rPr lang="en-US" altLang="zh-CN" sz="2400">
                <a:latin typeface="Arial" panose="020B0604020202020204" pitchFamily="34" charset="0"/>
              </a:rPr>
              <a:t>-</a:t>
            </a:r>
            <a:r>
              <a:rPr lang="zh-CN" altLang="en-US" sz="2400" dirty="0">
                <a:latin typeface="Arial" panose="020B0604020202020204" pitchFamily="34" charset="0"/>
              </a:rPr>
              <a:t>控制类）</a:t>
            </a:r>
            <a:endParaRPr lang="zh-CN" altLang="en-US" sz="2400" dirty="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rPr>
              <a:t>    </a:t>
            </a:r>
            <a:endParaRPr lang="zh-CN" altLang="en-US" sz="2400" dirty="0">
              <a:latin typeface="Arial" panose="020B0604020202020204" pitchFamily="34" charset="0"/>
            </a:endParaRPr>
          </a:p>
          <a:p>
            <a:pPr marL="342900" indent="-342900" eaLnBrk="0" hangingPunct="0">
              <a:spcBef>
                <a:spcPct val="20000"/>
              </a:spcBef>
              <a:buClr>
                <a:srgbClr val="52A930"/>
              </a:buClr>
            </a:pPr>
            <a:r>
              <a:rPr lang="zh-CN" altLang="en-US" sz="2400" dirty="0">
                <a:latin typeface="Arial" panose="020B0604020202020204" pitchFamily="34" charset="0"/>
              </a:rPr>
              <a:t>设计模型定义：设计类</a:t>
            </a:r>
            <a:r>
              <a:rPr lang="en-US" altLang="ja-JP" sz="2400">
                <a:latin typeface="Arial" panose="020B0604020202020204" pitchFamily="34" charset="0"/>
              </a:rPr>
              <a:t>Design Classes</a:t>
            </a:r>
            <a:r>
              <a:rPr lang="zh-CN" altLang="en-US" sz="2400" dirty="0">
                <a:latin typeface="Arial" panose="020B0604020202020204" pitchFamily="34" charset="0"/>
              </a:rPr>
              <a:t>相对（分析类）而言，表现类的技术细节，</a:t>
            </a:r>
            <a:r>
              <a:rPr lang="zh-CN" altLang="en-US" sz="2400" dirty="0">
                <a:latin typeface="Arial" panose="020B0604020202020204" pitchFamily="34" charset="0"/>
                <a:ea typeface="黑体" panose="02010609060101010101" pitchFamily="49" charset="-122"/>
              </a:rPr>
              <a:t>抽象程度降低。</a:t>
            </a:r>
            <a:r>
              <a:rPr lang="zh-CN" altLang="en-US" sz="2400" dirty="0">
                <a:latin typeface="Arial" panose="020B0604020202020204" pitchFamily="34" charset="0"/>
              </a:rPr>
              <a:t>通过提供设计细节精化分析类，这些设计细节促成类的具体细节实现。</a:t>
            </a:r>
            <a:endParaRPr lang="zh-CN" altLang="en-US" sz="2400" dirty="0">
              <a:latin typeface="Arial" panose="020B0604020202020204" pitchFamily="34" charset="0"/>
            </a:endParaRPr>
          </a:p>
          <a:p>
            <a:pPr marL="342900" indent="-342900" eaLnBrk="0" hangingPunct="0">
              <a:spcBef>
                <a:spcPct val="20000"/>
              </a:spcBef>
              <a:buClr>
                <a:srgbClr val="52A930"/>
              </a:buClr>
            </a:pPr>
            <a:r>
              <a:rPr lang="en-US" altLang="zh-CN" sz="2400">
                <a:latin typeface="Arial" panose="020B0604020202020204" pitchFamily="34" charset="0"/>
              </a:rPr>
              <a:t>      </a:t>
            </a:r>
            <a:r>
              <a:rPr lang="en-US" altLang="ja-JP" sz="2400">
                <a:latin typeface="Arial" panose="020B0604020202020204" pitchFamily="34" charset="0"/>
              </a:rPr>
              <a:t>Design classes</a:t>
            </a:r>
            <a:r>
              <a:rPr lang="zh-CN" altLang="en-US" sz="2400" dirty="0">
                <a:latin typeface="Arial" panose="020B0604020202020204" pitchFamily="34" charset="0"/>
              </a:rPr>
              <a:t>：（建议分类）</a:t>
            </a:r>
            <a:endParaRPr lang="zh-CN" altLang="en-US" sz="2400" b="1" dirty="0">
              <a:latin typeface="Arial" panose="020B0604020202020204" pitchFamily="34" charset="0"/>
            </a:endParaRPr>
          </a:p>
          <a:p>
            <a:pPr marL="800100" lvl="1" indent="-342900" eaLnBrk="0" hangingPunct="0">
              <a:spcBef>
                <a:spcPct val="20000"/>
              </a:spcBef>
              <a:buClr>
                <a:srgbClr val="52A930"/>
              </a:buClr>
              <a:buFont typeface="Arial" panose="020B0604020202020204" pitchFamily="34" charset="0"/>
              <a:buChar char="•"/>
            </a:pPr>
            <a:r>
              <a:rPr lang="en-US" altLang="zh-CN" sz="2400">
                <a:latin typeface="Arial" panose="020B0604020202020204" pitchFamily="34" charset="0"/>
              </a:rPr>
              <a:t>User interface</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用户接口类</a:t>
            </a:r>
            <a:endParaRPr lang="ja-JP" altLang="en-US" sz="2400" dirty="0">
              <a:latin typeface="Arial" panose="020B0604020202020204" pitchFamily="34" charset="0"/>
            </a:endParaRPr>
          </a:p>
          <a:p>
            <a:pPr marL="800100" lvl="1" indent="-342900" eaLnBrk="0" hangingPunct="0">
              <a:spcBef>
                <a:spcPct val="20000"/>
              </a:spcBef>
              <a:buClr>
                <a:srgbClr val="52A930"/>
              </a:buClr>
              <a:buFont typeface="Arial" panose="020B0604020202020204" pitchFamily="34" charset="0"/>
              <a:buChar char="•"/>
            </a:pPr>
            <a:r>
              <a:rPr lang="en-US" altLang="zh-CN" sz="2400">
                <a:latin typeface="Arial" panose="020B0604020202020204" pitchFamily="34" charset="0"/>
              </a:rPr>
              <a:t>Business domain</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业务域类</a:t>
            </a:r>
            <a:endParaRPr lang="ja-JP" altLang="en-US" sz="2400" dirty="0">
              <a:latin typeface="Arial" panose="020B0604020202020204" pitchFamily="34" charset="0"/>
            </a:endParaRPr>
          </a:p>
          <a:p>
            <a:pPr marL="800100" lvl="1" indent="-342900" eaLnBrk="0" hangingPunct="0">
              <a:spcBef>
                <a:spcPct val="20000"/>
              </a:spcBef>
              <a:buClr>
                <a:srgbClr val="52A930"/>
              </a:buClr>
              <a:buFont typeface="Arial" panose="020B0604020202020204" pitchFamily="34" charset="0"/>
              <a:buChar char="•"/>
            </a:pPr>
            <a:r>
              <a:rPr lang="en-US" altLang="zh-CN" sz="2400">
                <a:latin typeface="Arial" panose="020B0604020202020204" pitchFamily="34" charset="0"/>
              </a:rPr>
              <a:t>Process</a:t>
            </a:r>
            <a:r>
              <a:rPr lang="en-US" altLang="ja-JP" sz="2400">
                <a:latin typeface="Arial" panose="020B0604020202020204" pitchFamily="34" charset="0"/>
              </a:rPr>
              <a:t> classes</a:t>
            </a:r>
            <a:r>
              <a:rPr lang="en-US" altLang="zh-CN" sz="2400">
                <a:latin typeface="Arial" panose="020B0604020202020204" pitchFamily="34" charset="0"/>
              </a:rPr>
              <a:t>-</a:t>
            </a:r>
            <a:r>
              <a:rPr lang="zh-CN" altLang="en-US" sz="2400" dirty="0">
                <a:latin typeface="Arial" panose="020B0604020202020204" pitchFamily="34" charset="0"/>
              </a:rPr>
              <a:t>过程类（底层业务抽象）</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Arial" panose="020B0604020202020204" pitchFamily="34" charset="0"/>
              <a:buChar char="•"/>
            </a:pPr>
            <a:r>
              <a:rPr lang="en-US" altLang="zh-CN" sz="2400">
                <a:latin typeface="Arial" panose="020B0604020202020204" pitchFamily="34" charset="0"/>
              </a:rPr>
              <a:t>Persistent classes-</a:t>
            </a:r>
            <a:r>
              <a:rPr lang="zh-CN" altLang="en-US" sz="2400" dirty="0">
                <a:latin typeface="Arial" panose="020B0604020202020204" pitchFamily="34" charset="0"/>
              </a:rPr>
              <a:t>持久类（数据存储）</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Arial" panose="020B0604020202020204" pitchFamily="34" charset="0"/>
              <a:buChar char="•"/>
            </a:pPr>
            <a:r>
              <a:rPr lang="en-US" altLang="zh-CN" sz="2400">
                <a:latin typeface="Arial" panose="020B0604020202020204" pitchFamily="34" charset="0"/>
              </a:rPr>
              <a:t>System classes-</a:t>
            </a:r>
            <a:r>
              <a:rPr lang="zh-CN" altLang="en-US" sz="2400" dirty="0">
                <a:latin typeface="Arial" panose="020B0604020202020204" pitchFamily="34" charset="0"/>
              </a:rPr>
              <a:t>系统类（管理与控制）</a:t>
            </a:r>
            <a:endParaRPr lang="zh-CN" altLang="en-US" sz="2400" dirty="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a:t>Design Class Example</a:t>
            </a:r>
            <a:endParaRPr lang="en-US" noProof="0" dirty="0"/>
          </a:p>
        </p:txBody>
      </p:sp>
      <p:pic>
        <p:nvPicPr>
          <p:cNvPr id="11" name="Picture 10" descr="The diagram shows a design class example.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3980" y="1273312"/>
            <a:ext cx="5568693" cy="4885558"/>
          </a:xfrm>
          <a:prstGeom prst="rect">
            <a:avLst/>
          </a:prstGeom>
        </p:spPr>
      </p:pic>
      <p:sp>
        <p:nvSpPr>
          <p:cNvPr id="6" name="Text Placeholder 5"/>
          <p:cNvSpPr>
            <a:spLocks noGrp="1"/>
          </p:cNvSpPr>
          <p:nvPr>
            <p:ph type="body" sz="quarter" idx="12"/>
          </p:nvPr>
        </p:nvSpPr>
        <p:spPr>
          <a:xfrm>
            <a:off x="3369347" y="6324600"/>
            <a:ext cx="2957025" cy="228600"/>
          </a:xfrm>
        </p:spPr>
        <p:txBody>
          <a:bodyPr/>
          <a:lstStyle/>
          <a:p>
            <a:r>
              <a:rPr lang="en-US" sz="1200" dirty="0">
                <a:solidFill>
                  <a:schemeClr val="tx1"/>
                </a:solidFill>
                <a:hlinkClick r:id="rId2" action="ppaction://hlinksldjump"/>
              </a:rPr>
              <a:t>Access the text alternative for slide images.</a:t>
            </a:r>
            <a:endParaRPr lang="en-US" sz="120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 y="44450"/>
            <a:ext cx="8458200" cy="678611"/>
          </a:xfrm>
        </p:spPr>
        <p:txBody>
          <a:bodyPr>
            <a:noAutofit/>
          </a:bodyPr>
          <a:lstStyle/>
          <a:p>
            <a:r>
              <a:rPr lang="en-US" noProof="0" dirty="0"/>
              <a:t>Design Class Characteristics</a:t>
            </a:r>
            <a:endParaRPr lang="en-US" noProof="0" dirty="0"/>
          </a:p>
        </p:txBody>
      </p:sp>
      <p:sp>
        <p:nvSpPr>
          <p:cNvPr id="4" name="Content Placeholder 3"/>
          <p:cNvSpPr>
            <a:spLocks noGrp="1"/>
          </p:cNvSpPr>
          <p:nvPr>
            <p:ph sz="quarter" idx="11"/>
          </p:nvPr>
        </p:nvSpPr>
        <p:spPr>
          <a:xfrm>
            <a:off x="348615" y="916305"/>
            <a:ext cx="8452485" cy="5332095"/>
          </a:xfrm>
        </p:spPr>
        <p:txBody>
          <a:bodyPr vert="horz" lIns="91440" tIns="45720" rIns="91440" bIns="45720" rtlCol="0">
            <a:noAutofit/>
          </a:bodyPr>
          <a:lstStyle/>
          <a:p>
            <a:pPr marL="0" indent="0">
              <a:spcBef>
                <a:spcPts val="1000"/>
              </a:spcBef>
              <a:spcAft>
                <a:spcPts val="0"/>
              </a:spcAft>
              <a:buFont typeface="Arial" panose="020B0604020202020204" pitchFamily="34" charset="0"/>
              <a:buNone/>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良好的（设计）类</a:t>
            </a:r>
            <a:r>
              <a:rPr lang="en-US" altLang="zh-CN" sz="2400" b="1">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4</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个特征</a:t>
            </a: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marL="0" indent="0">
              <a:spcBef>
                <a:spcPts val="1000"/>
              </a:spcBef>
              <a:spcAft>
                <a:spcPts val="0"/>
              </a:spcAft>
              <a:buFont typeface="Arial" panose="020B0604020202020204" pitchFamily="34" charset="0"/>
              <a:buNone/>
            </a:pP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rPr>
              <a:t>Complete </a:t>
            </a:r>
            <a:r>
              <a:rPr lang="en-US" altLang="en-US" sz="2400" noProof="0" dirty="0">
                <a:solidFill>
                  <a:schemeClr val="tx1"/>
                </a:solidFill>
              </a:rPr>
              <a:t>- includes all necessary attributes and methods) and sufficient (contains only those methods needed to achieve class intent).</a:t>
            </a:r>
            <a:r>
              <a:rPr lang="en-US" altLang="zh-CN" sz="2400">
                <a:latin typeface="Arial" panose="020B0604020202020204" pitchFamily="34" charset="0"/>
                <a:sym typeface="+mn-ea"/>
              </a:rPr>
              <a:t>(</a:t>
            </a:r>
            <a:r>
              <a:rPr lang="zh-CN" altLang="en-US" sz="2400" dirty="0">
                <a:latin typeface="Arial" panose="020B0604020202020204" pitchFamily="34" charset="0"/>
                <a:sym typeface="+mn-ea"/>
              </a:rPr>
              <a:t>完整性与充分性</a:t>
            </a:r>
            <a:r>
              <a:rPr lang="en-US" altLang="zh-CN" sz="2400">
                <a:latin typeface="Arial" panose="020B0604020202020204" pitchFamily="34" charset="0"/>
                <a:sym typeface="+mn-ea"/>
              </a:rPr>
              <a:t>)</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rPr>
              <a:t>Primitiveness </a:t>
            </a:r>
            <a:r>
              <a:rPr lang="en-US" altLang="en-US" sz="2400" noProof="0" dirty="0">
                <a:solidFill>
                  <a:schemeClr val="tx1"/>
                </a:solidFill>
              </a:rPr>
              <a:t>– each class method focuses on providing one service.</a:t>
            </a:r>
            <a:r>
              <a:rPr lang="zh-CN" altLang="en-US" sz="2400" dirty="0">
                <a:latin typeface="Arial" panose="020B0604020202020204" pitchFamily="34" charset="0"/>
                <a:sym typeface="+mn-ea"/>
              </a:rPr>
              <a:t>（原始性）唯一性</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rPr>
              <a:t>High cohesion</a:t>
            </a:r>
            <a:r>
              <a:rPr lang="en-US" altLang="en-US" sz="2400" noProof="0" dirty="0">
                <a:solidFill>
                  <a:schemeClr val="tx1"/>
                </a:solidFill>
              </a:rPr>
              <a:t> – small, focused, single-minded classes.</a:t>
            </a:r>
            <a:r>
              <a:rPr lang="zh-CN" altLang="en-US" sz="2400" dirty="0">
                <a:latin typeface="Arial" panose="020B0604020202020204" pitchFamily="34" charset="0"/>
                <a:sym typeface="+mn-ea"/>
              </a:rPr>
              <a:t>（高类聚）</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b="1" noProof="0" dirty="0">
                <a:solidFill>
                  <a:schemeClr val="tx1"/>
                </a:solidFill>
              </a:rPr>
              <a:t>Low coupling</a:t>
            </a:r>
            <a:r>
              <a:rPr lang="en-US" altLang="en-US" sz="2400" noProof="0" dirty="0">
                <a:solidFill>
                  <a:schemeClr val="tx1"/>
                </a:solidFill>
              </a:rPr>
              <a:t> – class collaboration kept to minimum.</a:t>
            </a:r>
            <a:r>
              <a:rPr lang="zh-CN" altLang="en-US" sz="2400" dirty="0">
                <a:latin typeface="Arial" panose="020B0604020202020204" pitchFamily="34" charset="0"/>
                <a:sym typeface="+mn-ea"/>
              </a:rPr>
              <a:t>（低耦合）</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259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25955" name="Rectangle 8"/>
          <p:cNvSpPr>
            <a:spLocks noRot="1"/>
          </p:cNvSpPr>
          <p:nvPr/>
        </p:nvSpPr>
        <p:spPr>
          <a:xfrm>
            <a:off x="0" y="0"/>
            <a:ext cx="7308850" cy="728663"/>
          </a:xfrm>
          <a:prstGeom prst="rect">
            <a:avLst/>
          </a:prstGeom>
          <a:noFill/>
          <a:ln w="9525">
            <a:noFill/>
          </a:ln>
        </p:spPr>
        <p:txBody>
          <a:bodyPr anchor="ctr" anchorCtr="0"/>
          <a:p>
            <a:pPr eaLnBrk="0" hangingPunct="0"/>
            <a:r>
              <a:rPr lang="en-US" altLang="zh-CN" b="1">
                <a:latin typeface="Arial" panose="020B0604020202020204" pitchFamily="34" charset="0"/>
              </a:rPr>
              <a:t>9.4 </a:t>
            </a:r>
            <a:r>
              <a:rPr lang="en-US" altLang="ja-JP" b="1">
                <a:latin typeface="Arial" panose="020B0604020202020204" pitchFamily="34" charset="0"/>
              </a:rPr>
              <a:t>The Design Model</a:t>
            </a:r>
            <a:endParaRPr lang="en-US" altLang="ja-JP" b="1">
              <a:latin typeface="36 Helvetica ThinItalic" charset="0"/>
            </a:endParaRPr>
          </a:p>
        </p:txBody>
      </p:sp>
      <p:sp>
        <p:nvSpPr>
          <p:cNvPr id="125956" name="矩形 51206"/>
          <p:cNvSpPr/>
          <p:nvPr/>
        </p:nvSpPr>
        <p:spPr>
          <a:xfrm>
            <a:off x="719138" y="1433513"/>
            <a:ext cx="6985000" cy="2041525"/>
          </a:xfrm>
          <a:prstGeom prst="rect">
            <a:avLst/>
          </a:prstGeom>
          <a:noFill/>
          <a:ln w="9525">
            <a:noFill/>
          </a:ln>
        </p:spPr>
        <p:txBody>
          <a:bodyPr>
            <a:spAutoFit/>
          </a:bodyPr>
          <a:p>
            <a:pPr eaLnBrk="0" hangingPunct="0"/>
            <a:r>
              <a:rPr lang="zh-CN" altLang="en-US" dirty="0">
                <a:latin typeface="Arial" panose="020B0604020202020204" pitchFamily="34" charset="0"/>
                <a:ea typeface="宋体" panose="02010600030101010101" pitchFamily="2" charset="-122"/>
              </a:rPr>
              <a:t>在某些情况下，分析模型和设计模式之间存在明显区别，而另一些情况下，分析模型慢慢地融入设计模型没有明显区别</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280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28003" name="Rectangle 8"/>
          <p:cNvSpPr>
            <a:spLocks noRot="1"/>
          </p:cNvSpPr>
          <p:nvPr/>
        </p:nvSpPr>
        <p:spPr>
          <a:xfrm>
            <a:off x="0" y="0"/>
            <a:ext cx="7308850" cy="728663"/>
          </a:xfrm>
          <a:prstGeom prst="rect">
            <a:avLst/>
          </a:prstGeom>
          <a:noFill/>
          <a:ln w="9525">
            <a:noFill/>
          </a:ln>
        </p:spPr>
        <p:txBody>
          <a:bodyPr anchor="ctr" anchorCtr="0"/>
          <a:p>
            <a:pPr eaLnBrk="0" hangingPunct="0"/>
            <a:r>
              <a:rPr lang="en-US" altLang="zh-CN" b="1">
                <a:latin typeface="Arial" panose="020B0604020202020204" pitchFamily="34" charset="0"/>
              </a:rPr>
              <a:t>9.4 </a:t>
            </a:r>
            <a:r>
              <a:rPr lang="en-US" altLang="ja-JP" b="1">
                <a:latin typeface="Arial" panose="020B0604020202020204" pitchFamily="34" charset="0"/>
              </a:rPr>
              <a:t>The Design Model</a:t>
            </a:r>
            <a:endParaRPr lang="en-US" altLang="ja-JP" b="1">
              <a:latin typeface="36 Helvetica ThinItalic" charset="0"/>
            </a:endParaRPr>
          </a:p>
        </p:txBody>
      </p:sp>
      <p:pic>
        <p:nvPicPr>
          <p:cNvPr id="128004" name="图片 120837"/>
          <p:cNvPicPr>
            <a:picLocks noChangeAspect="1"/>
          </p:cNvPicPr>
          <p:nvPr/>
        </p:nvPicPr>
        <p:blipFill>
          <a:blip r:embed="rId1"/>
          <a:stretch>
            <a:fillRect/>
          </a:stretch>
        </p:blipFill>
        <p:spPr>
          <a:xfrm>
            <a:off x="250825" y="800100"/>
            <a:ext cx="8313738" cy="5313363"/>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300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30051" name="Rectangle 6"/>
          <p:cNvSpPr>
            <a:spLocks noRot="1"/>
          </p:cNvSpPr>
          <p:nvPr/>
        </p:nvSpPr>
        <p:spPr>
          <a:xfrm>
            <a:off x="0" y="0"/>
            <a:ext cx="7775575" cy="765175"/>
          </a:xfrm>
          <a:prstGeom prst="rect">
            <a:avLst/>
          </a:prstGeom>
          <a:noFill/>
          <a:ln w="9525">
            <a:noFill/>
          </a:ln>
        </p:spPr>
        <p:txBody>
          <a:bodyPr anchor="ctr" anchorCtr="0"/>
          <a:p>
            <a:pPr eaLnBrk="0" hangingPunct="0"/>
            <a:r>
              <a:rPr lang="en-US" altLang="ja-JP" b="1">
                <a:latin typeface="Arial" panose="020B0604020202020204" pitchFamily="34" charset="0"/>
              </a:rPr>
              <a:t>Design Model</a:t>
            </a:r>
            <a:endParaRPr lang="ja-JP" altLang="en-US" b="1" dirty="0">
              <a:latin typeface="Arial" panose="020B0604020202020204" pitchFamily="34" charset="0"/>
            </a:endParaRPr>
          </a:p>
        </p:txBody>
      </p:sp>
      <p:sp>
        <p:nvSpPr>
          <p:cNvPr id="130052" name="Rectangle 7"/>
          <p:cNvSpPr>
            <a:spLocks noRot="1"/>
          </p:cNvSpPr>
          <p:nvPr/>
        </p:nvSpPr>
        <p:spPr>
          <a:xfrm>
            <a:off x="358775" y="908050"/>
            <a:ext cx="8497888" cy="5005388"/>
          </a:xfrm>
          <a:prstGeom prst="rect">
            <a:avLst/>
          </a:prstGeom>
          <a:noFill/>
          <a:ln w="9525">
            <a:noFill/>
          </a:ln>
        </p:spPr>
        <p:txBody>
          <a:bodyPr/>
          <a:p>
            <a:pPr marL="342900" indent="-342900" eaLnBrk="0" hangingPunct="0">
              <a:lnSpc>
                <a:spcPct val="90000"/>
              </a:lnSpc>
              <a:spcBef>
                <a:spcPct val="20000"/>
              </a:spcBef>
              <a:buClr>
                <a:srgbClr val="52A930"/>
              </a:buClr>
              <a:buFont typeface="Wingdings" panose="05000000000000000000" pitchFamily="2" charset="2"/>
              <a:buChar char="n"/>
            </a:pPr>
            <a:r>
              <a:rPr lang="en-US" altLang="zh-CN" sz="2000">
                <a:latin typeface="Arial" panose="020B0604020202020204" pitchFamily="34" charset="0"/>
              </a:rPr>
              <a:t>Referring to Figure 9.4, the dashed line indicates the boundary between the analysis and design models. In some cases, a clear distinction between the analysis and design models is possible. In other cases, the analysis model slowly blends into the design and a clear distinction is less obvious.</a:t>
            </a:r>
            <a:endParaRPr lang="en-US" altLang="zh-CN" sz="20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en-US" altLang="zh-CN" sz="2000">
                <a:latin typeface="Arial" panose="020B0604020202020204" pitchFamily="34" charset="0"/>
              </a:rPr>
              <a:t>Model elements indicated along the horizontal axis </a:t>
            </a:r>
            <a:r>
              <a:rPr lang="en-US" altLang="zh-CN" sz="2000">
                <a:solidFill>
                  <a:srgbClr val="00CC00"/>
                </a:solidFill>
                <a:latin typeface="Arial" panose="020B0604020202020204" pitchFamily="34" charset="0"/>
              </a:rPr>
              <a:t>are not always developed in a sequential fashion</a:t>
            </a:r>
            <a:r>
              <a:rPr lang="en-US" altLang="zh-CN" sz="2000">
                <a:latin typeface="Arial" panose="020B0604020202020204" pitchFamily="34" charset="0"/>
              </a:rPr>
              <a:t>. In most cases preliminary architectural design sets the stage and is followed </a:t>
            </a:r>
            <a:r>
              <a:rPr lang="en-US" altLang="zh-CN" sz="2000">
                <a:solidFill>
                  <a:srgbClr val="00CC00"/>
                </a:solidFill>
                <a:latin typeface="Arial" panose="020B0604020202020204" pitchFamily="34" charset="0"/>
              </a:rPr>
              <a:t>by interface design and component-level design, which often occur in parallel</a:t>
            </a:r>
            <a:r>
              <a:rPr lang="en-US" altLang="zh-CN" sz="2000">
                <a:latin typeface="Arial" panose="020B0604020202020204" pitchFamily="34" charset="0"/>
              </a:rPr>
              <a:t>. The deployment model is usually delayed until the design has been fully developed</a:t>
            </a:r>
            <a:endParaRPr lang="en-US" altLang="zh-CN" sz="20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en-US" altLang="zh-CN" sz="20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rPr>
              <a:t>过程维度表示设计模型的演化，设计任务作为软件过程的一部分被执行；</a:t>
            </a:r>
            <a:r>
              <a:rPr lang="en-US" altLang="zh-CN" sz="2000">
                <a:latin typeface="Arial" panose="020B0604020202020204" pitchFamily="34" charset="0"/>
              </a:rPr>
              <a:t>(</a:t>
            </a:r>
            <a:r>
              <a:rPr lang="zh-CN" altLang="en-US" sz="2000" dirty="0">
                <a:latin typeface="Arial" panose="020B0604020202020204" pitchFamily="34" charset="0"/>
              </a:rPr>
              <a:t>软件设计过程并不总是串行的，有些是并行的，比如接口和构件设计</a:t>
            </a:r>
            <a:r>
              <a:rPr lang="en-US" altLang="zh-CN" sz="2000">
                <a:latin typeface="Arial" panose="020B0604020202020204" pitchFamily="34" charset="0"/>
              </a:rPr>
              <a:t>)</a:t>
            </a:r>
            <a:endParaRPr lang="en-US" altLang="zh-CN" sz="20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r>
              <a:rPr lang="zh-CN" altLang="en-US" sz="2000" dirty="0">
                <a:latin typeface="Arial" panose="020B0604020202020204" pitchFamily="34" charset="0"/>
              </a:rPr>
              <a:t>抽象维度表示详细级别，分析模型的每个元素转化为一个等价的设计，然后迭代求精</a:t>
            </a:r>
            <a:endParaRPr lang="zh-CN" altLang="en-US" sz="2000" dirty="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 y="8255"/>
            <a:ext cx="8458200" cy="678611"/>
          </a:xfrm>
        </p:spPr>
        <p:txBody>
          <a:bodyPr>
            <a:noAutofit/>
          </a:bodyPr>
          <a:lstStyle/>
          <a:p>
            <a:r>
              <a:rPr lang="en-US" sz="3600" noProof="0" dirty="0"/>
              <a:t>9.4.1 Design Modeling Principles</a:t>
            </a:r>
            <a:endParaRPr lang="en-US" sz="3600" b="0" noProof="0" dirty="0"/>
          </a:p>
        </p:txBody>
      </p:sp>
      <p:sp>
        <p:nvSpPr>
          <p:cNvPr id="4" name="Content Placeholder 3"/>
          <p:cNvSpPr>
            <a:spLocks noGrp="1"/>
          </p:cNvSpPr>
          <p:nvPr>
            <p:ph sz="quarter" idx="11"/>
          </p:nvPr>
        </p:nvSpPr>
        <p:spPr>
          <a:xfrm>
            <a:off x="342900" y="1276708"/>
            <a:ext cx="8283512" cy="487802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#1. Design should be traceable to the requirements model.</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#2. Always consider the architecture of the system to be built.</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#3. Design of data is as important as design of processing functions.</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#4. Interfaces (both internal and external) must be designed with care.</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#5. User interface design should be tuned to the needs of the end-user and stress ease of use.</a:t>
            </a:r>
            <a:endParaRPr lang="en-US" altLang="en-US" sz="32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42900" y="1276708"/>
            <a:ext cx="8283512" cy="4878029"/>
          </a:xfrm>
        </p:spPr>
        <p:txBody>
          <a:bodyPr vert="horz" lIns="91440" tIns="45720" rIns="91440" bIns="45720" rtlCol="0">
            <a:noAutofit/>
          </a:bodyPr>
          <a:lstStyle/>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#6. Component-level design should be functionally independent.</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#7. Components should be loosely coupled to each other than the environment.</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#8. Design representations (models) should be easily understandable.</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#9. The design should be developed iteratively.</a:t>
            </a:r>
            <a:endParaRPr lang="en-US" altLang="en-US" sz="2400" noProof="0" dirty="0">
              <a:solidFill>
                <a:schemeClr val="tx1"/>
              </a:solidFill>
            </a:endParaRPr>
          </a:p>
          <a:p>
            <a:pPr marL="291465" indent="-291465">
              <a:spcBef>
                <a:spcPts val="1000"/>
              </a:spcBef>
              <a:spcAft>
                <a:spcPts val="0"/>
              </a:spcAft>
              <a:buFont typeface="Arial" panose="020B0604020202020204" pitchFamily="34" charset="0"/>
              <a:buChar char="•"/>
            </a:pPr>
            <a:r>
              <a:rPr lang="en-US" altLang="en-US" sz="2400" noProof="0" dirty="0">
                <a:solidFill>
                  <a:schemeClr val="tx1"/>
                </a:solidFill>
              </a:rPr>
              <a:t>Principle #10. Creation of a design model does not preclude using an agile approach.</a:t>
            </a:r>
            <a:endParaRPr lang="en-US" altLang="en-US" sz="2400" noProof="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
        <p:nvSpPr>
          <p:cNvPr id="6" name="Title 1"/>
          <p:cNvSpPr>
            <a:spLocks noGrp="1"/>
          </p:cNvSpPr>
          <p:nvPr>
            <p:ph type="title"/>
          </p:nvPr>
        </p:nvSpPr>
        <p:spPr>
          <a:xfrm>
            <a:off x="35560" y="8255"/>
            <a:ext cx="8458200" cy="678611"/>
          </a:xfrm>
        </p:spPr>
        <p:txBody>
          <a:bodyPr>
            <a:noAutofit/>
          </a:bodyPr>
          <a:p>
            <a:r>
              <a:rPr lang="en-US" sz="3600" noProof="0" dirty="0"/>
              <a:t>9.4.1 Design Modeling Principles</a:t>
            </a:r>
            <a:endParaRPr lang="en-US" sz="3600" b="0"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 </a:t>
            </a:r>
            <a:endParaRPr lang="en-US" altLang="zh-CN" sz="1000">
              <a:latin typeface="Arial" panose="020B0604020202020204" pitchFamily="34" charset="0"/>
            </a:endParaRPr>
          </a:p>
        </p:txBody>
      </p:sp>
      <p:sp>
        <p:nvSpPr>
          <p:cNvPr id="21506"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21507" name="Rectangle 2"/>
          <p:cNvSpPr>
            <a:spLocks noGrp="1"/>
          </p:cNvSpPr>
          <p:nvPr>
            <p:ph type="title"/>
          </p:nvPr>
        </p:nvSpPr>
        <p:spPr>
          <a:xfrm>
            <a:off x="179388" y="0"/>
            <a:ext cx="4605337" cy="633413"/>
          </a:xfrm>
        </p:spPr>
        <p:txBody>
          <a:bodyPr vert="horz" wrap="square" lIns="91440" tIns="45720" rIns="91440" bIns="45720" anchor="b" anchorCtr="0"/>
          <a:p>
            <a:pPr eaLnBrk="1" hangingPunct="1"/>
            <a:r>
              <a:rPr lang="en-US" altLang="zh-CN">
                <a:ea typeface="宋体" panose="02010600030101010101" pitchFamily="2" charset="-122"/>
              </a:rPr>
              <a:t>Software Design</a:t>
            </a:r>
            <a:r>
              <a:rPr lang="zh-CN" altLang="en-US">
                <a:ea typeface="宋体" panose="02010600030101010101" pitchFamily="2" charset="-122"/>
              </a:rPr>
              <a:t>（参考）</a:t>
            </a:r>
            <a:endParaRPr lang="zh-CN" altLang="en-US">
              <a:ea typeface="宋体" panose="02010600030101010101" pitchFamily="2" charset="-122"/>
            </a:endParaRPr>
          </a:p>
        </p:txBody>
      </p:sp>
      <p:sp>
        <p:nvSpPr>
          <p:cNvPr id="21508" name="Rectangle 3"/>
          <p:cNvSpPr>
            <a:spLocks noGrp="1"/>
          </p:cNvSpPr>
          <p:nvPr>
            <p:ph type="body"/>
          </p:nvPr>
        </p:nvSpPr>
        <p:spPr>
          <a:xfrm>
            <a:off x="142875" y="836613"/>
            <a:ext cx="8785225" cy="5221287"/>
          </a:xfrm>
          <a:prstGeom prst="rect">
            <a:avLst/>
          </a:prstGeom>
          <a:solidFill>
            <a:srgbClr val="FFFFFF"/>
          </a:solidFill>
          <a:ln w="9525" cap="flat" cmpd="sng">
            <a:solidFill>
              <a:srgbClr val="000000"/>
            </a:solidFill>
            <a:prstDash val="solid"/>
            <a:round/>
            <a:headEnd type="none" w="med" len="med"/>
            <a:tailEnd type="none" w="med" len="med"/>
          </a:ln>
        </p:spPr>
        <p:txBody>
          <a:bodyPr/>
          <a:p>
            <a:r>
              <a:rPr lang="en-US" altLang="zh-CN">
                <a:ea typeface="宋体" panose="02010600030101010101" pitchFamily="2" charset="-122"/>
              </a:rPr>
              <a:t>Encompasses the set of principles, concepts, and practices that lead to the development of a high quality system or product</a:t>
            </a:r>
            <a:endParaRPr lang="en-US" altLang="zh-CN">
              <a:ea typeface="宋体" panose="02010600030101010101" pitchFamily="2" charset="-122"/>
            </a:endParaRPr>
          </a:p>
          <a:p>
            <a:r>
              <a:rPr lang="en-US" altLang="zh-CN">
                <a:solidFill>
                  <a:srgbClr val="FF0000"/>
                </a:solidFill>
                <a:ea typeface="宋体" panose="02010600030101010101" pitchFamily="2" charset="-122"/>
              </a:rPr>
              <a:t>Design principles</a:t>
            </a:r>
            <a:r>
              <a:rPr lang="en-US" altLang="zh-CN">
                <a:ea typeface="宋体" panose="02010600030101010101" pitchFamily="2" charset="-122"/>
              </a:rPr>
              <a:t> establish and overriding philosophy that guides the designer as the work is performed</a:t>
            </a:r>
            <a:endParaRPr lang="en-US" altLang="zh-CN">
              <a:ea typeface="宋体" panose="02010600030101010101" pitchFamily="2" charset="-122"/>
            </a:endParaRPr>
          </a:p>
          <a:p>
            <a:r>
              <a:rPr lang="en-US" altLang="zh-CN">
                <a:solidFill>
                  <a:srgbClr val="FF0000"/>
                </a:solidFill>
                <a:ea typeface="宋体" panose="02010600030101010101" pitchFamily="2" charset="-122"/>
              </a:rPr>
              <a:t>Design concepts</a:t>
            </a:r>
            <a:r>
              <a:rPr lang="en-US" altLang="zh-CN">
                <a:ea typeface="宋体" panose="02010600030101010101" pitchFamily="2" charset="-122"/>
              </a:rPr>
              <a:t> must be understood before the mechanics of design practice are applied</a:t>
            </a:r>
            <a:endParaRPr lang="en-US" altLang="zh-CN">
              <a:ea typeface="宋体" panose="02010600030101010101" pitchFamily="2" charset="-122"/>
            </a:endParaRPr>
          </a:p>
          <a:p>
            <a:r>
              <a:rPr lang="en-US" altLang="zh-CN">
                <a:ea typeface="宋体" panose="02010600030101010101" pitchFamily="2" charset="-122"/>
              </a:rPr>
              <a:t>Software design practices change continuously as new methods, better analysis, and broader understanding evolve</a:t>
            </a:r>
            <a:endParaRPr lang="en-US" altLang="zh-CN">
              <a:ea typeface="宋体" panose="02010600030101010101" pitchFamily="2" charset="-122"/>
            </a:endParaRPr>
          </a:p>
          <a:p>
            <a:pPr eaLnBrk="1" hangingPunct="1">
              <a:lnSpc>
                <a:spcPct val="90000"/>
              </a:lnSpc>
              <a:buNone/>
            </a:pPr>
            <a:r>
              <a:rPr lang="en-US" altLang="zh-CN">
                <a:ea typeface="宋体" panose="02010600030101010101" pitchFamily="2" charset="-122"/>
              </a:rPr>
              <a:t>.</a:t>
            </a:r>
            <a:endParaRPr lang="en-US" altLang="zh-CN">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320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32099" name="Rectangle 6"/>
          <p:cNvSpPr>
            <a:spLocks noRot="1"/>
          </p:cNvSpPr>
          <p:nvPr/>
        </p:nvSpPr>
        <p:spPr>
          <a:xfrm>
            <a:off x="0" y="0"/>
            <a:ext cx="7775575" cy="765175"/>
          </a:xfrm>
          <a:prstGeom prst="rect">
            <a:avLst/>
          </a:prstGeom>
          <a:noFill/>
          <a:ln w="9525">
            <a:noFill/>
          </a:ln>
        </p:spPr>
        <p:txBody>
          <a:bodyPr anchor="ctr" anchorCtr="0"/>
          <a:p>
            <a:pPr eaLnBrk="0" hangingPunct="0"/>
            <a:r>
              <a:rPr lang="en-US" altLang="ja-JP" b="1">
                <a:latin typeface="Arial" panose="020B0604020202020204" pitchFamily="34" charset="0"/>
              </a:rPr>
              <a:t>Design Model Elements</a:t>
            </a:r>
            <a:endParaRPr lang="zh-CN" altLang="en-US" b="1" dirty="0">
              <a:latin typeface="Arial" panose="020B0604020202020204" pitchFamily="34" charset="0"/>
            </a:endParaRPr>
          </a:p>
        </p:txBody>
      </p:sp>
      <p:sp>
        <p:nvSpPr>
          <p:cNvPr id="132100" name="Rectangle 7"/>
          <p:cNvSpPr>
            <a:spLocks noRot="1"/>
          </p:cNvSpPr>
          <p:nvPr/>
        </p:nvSpPr>
        <p:spPr>
          <a:xfrm>
            <a:off x="395605" y="1124268"/>
            <a:ext cx="7321550" cy="4752975"/>
          </a:xfrm>
          <a:prstGeom prst="rect">
            <a:avLst/>
          </a:prstGeom>
          <a:noFill/>
          <a:ln w="9525">
            <a:noFill/>
          </a:ln>
        </p:spPr>
        <p:txBody>
          <a:bodyPr/>
          <a:p>
            <a:pPr marL="285750" indent="-285750" eaLnBrk="0" hangingPunct="0">
              <a:lnSpc>
                <a:spcPct val="90000"/>
              </a:lnSpc>
              <a:spcBef>
                <a:spcPct val="20000"/>
              </a:spcBef>
              <a:buClr>
                <a:srgbClr val="52A930"/>
              </a:buClr>
              <a:buFont typeface="Wingdings" panose="05000000000000000000" charset="0"/>
              <a:buChar char="n"/>
            </a:pPr>
            <a:r>
              <a:rPr lang="en-US" altLang="ja-JP" sz="1800">
                <a:latin typeface="Arial" panose="020B0604020202020204" pitchFamily="34" charset="0"/>
              </a:rPr>
              <a:t>Data </a:t>
            </a:r>
            <a:r>
              <a:rPr lang="en-US" altLang="zh-CN" sz="1800">
                <a:latin typeface="Arial" panose="020B0604020202020204" pitchFamily="34" charset="0"/>
              </a:rPr>
              <a:t>design </a:t>
            </a:r>
            <a:r>
              <a:rPr lang="en-US" altLang="ja-JP" sz="1800">
                <a:latin typeface="Arial" panose="020B0604020202020204" pitchFamily="34" charset="0"/>
              </a:rPr>
              <a:t>elements</a:t>
            </a:r>
            <a:r>
              <a:rPr lang="en-US" altLang="zh-CN" sz="1800">
                <a:latin typeface="Arial" panose="020B0604020202020204" pitchFamily="34" charset="0"/>
              </a:rPr>
              <a:t>  9.4.1</a:t>
            </a:r>
            <a:endParaRPr lang="en-US" altLang="ja-JP" sz="18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Data model --&gt; data structures</a:t>
            </a:r>
            <a:endParaRPr lang="en-US" altLang="ja-JP" sz="16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Data model --&gt; database architecture</a:t>
            </a:r>
            <a:endParaRPr lang="en-US" altLang="ja-JP" sz="1600">
              <a:latin typeface="Arial" panose="020B0604020202020204" pitchFamily="34" charset="0"/>
            </a:endParaRPr>
          </a:p>
          <a:p>
            <a:pPr marL="285750" indent="-285750" eaLnBrk="0" hangingPunct="0">
              <a:lnSpc>
                <a:spcPct val="90000"/>
              </a:lnSpc>
              <a:spcBef>
                <a:spcPct val="20000"/>
              </a:spcBef>
              <a:buClr>
                <a:srgbClr val="52A930"/>
              </a:buClr>
              <a:buFont typeface="Wingdings" panose="05000000000000000000" charset="0"/>
              <a:buChar char="n"/>
            </a:pPr>
            <a:r>
              <a:rPr lang="en-US" altLang="ja-JP" sz="1800">
                <a:latin typeface="Arial" panose="020B0604020202020204" pitchFamily="34" charset="0"/>
              </a:rPr>
              <a:t>Architectural </a:t>
            </a:r>
            <a:r>
              <a:rPr lang="en-US" altLang="zh-CN" sz="1800">
                <a:latin typeface="Arial" panose="020B0604020202020204" pitchFamily="34" charset="0"/>
              </a:rPr>
              <a:t>design </a:t>
            </a:r>
            <a:r>
              <a:rPr lang="en-US" altLang="ja-JP" sz="1800">
                <a:latin typeface="Arial" panose="020B0604020202020204" pitchFamily="34" charset="0"/>
              </a:rPr>
              <a:t>elements</a:t>
            </a:r>
            <a:r>
              <a:rPr lang="en-US" altLang="zh-CN" sz="1800">
                <a:latin typeface="Arial" panose="020B0604020202020204" pitchFamily="34" charset="0"/>
              </a:rPr>
              <a:t> derived from   9.4.2</a:t>
            </a:r>
            <a:endParaRPr lang="en-US" altLang="ja-JP" sz="18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Application domain</a:t>
            </a:r>
            <a:endParaRPr lang="en-US" altLang="ja-JP" sz="16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Analysis classes, their relationships, collaborations and behaviors are transformed into design realizations</a:t>
            </a:r>
            <a:endParaRPr lang="en-US" altLang="ja-JP" sz="16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Patterns and “styles” (Chapter </a:t>
            </a:r>
            <a:r>
              <a:rPr lang="en-US" altLang="zh-CN" sz="1600">
                <a:latin typeface="Arial" panose="020B0604020202020204" pitchFamily="34" charset="0"/>
              </a:rPr>
              <a:t>9</a:t>
            </a:r>
            <a:r>
              <a:rPr lang="en-US" altLang="ja-JP" sz="1600">
                <a:latin typeface="Arial" panose="020B0604020202020204" pitchFamily="34" charset="0"/>
              </a:rPr>
              <a:t>)</a:t>
            </a:r>
            <a:endParaRPr lang="en-US" altLang="ja-JP" sz="1600">
              <a:latin typeface="Arial" panose="020B0604020202020204" pitchFamily="34" charset="0"/>
            </a:endParaRPr>
          </a:p>
          <a:p>
            <a:pPr marL="285750" indent="-285750" eaLnBrk="0" hangingPunct="0">
              <a:lnSpc>
                <a:spcPct val="90000"/>
              </a:lnSpc>
              <a:spcBef>
                <a:spcPct val="20000"/>
              </a:spcBef>
              <a:buClr>
                <a:srgbClr val="52A930"/>
              </a:buClr>
              <a:buFont typeface="Wingdings" panose="05000000000000000000" charset="0"/>
              <a:buChar char="n"/>
            </a:pPr>
            <a:r>
              <a:rPr lang="en-US" altLang="ja-JP" sz="1800">
                <a:latin typeface="Arial" panose="020B0604020202020204" pitchFamily="34" charset="0"/>
              </a:rPr>
              <a:t>Interface </a:t>
            </a:r>
            <a:r>
              <a:rPr lang="en-US" altLang="zh-CN" sz="1800">
                <a:latin typeface="Arial" panose="020B0604020202020204" pitchFamily="34" charset="0"/>
              </a:rPr>
              <a:t>design </a:t>
            </a:r>
            <a:r>
              <a:rPr lang="en-US" altLang="ja-JP" sz="1800">
                <a:latin typeface="Arial" panose="020B0604020202020204" pitchFamily="34" charset="0"/>
              </a:rPr>
              <a:t>elements</a:t>
            </a:r>
            <a:r>
              <a:rPr lang="en-US" altLang="zh-CN" sz="1800">
                <a:latin typeface="Arial" panose="020B0604020202020204" pitchFamily="34" charset="0"/>
              </a:rPr>
              <a:t>    9.4.3                                                 </a:t>
            </a:r>
            <a:endParaRPr lang="en-US" altLang="ja-JP" sz="18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the user interface (UI) </a:t>
            </a:r>
            <a:r>
              <a:rPr lang="en-US" altLang="zh-CN" sz="1600">
                <a:latin typeface="Arial" panose="020B0604020202020204" pitchFamily="34" charset="0"/>
              </a:rPr>
              <a:t>(called usability design )</a:t>
            </a:r>
            <a:endParaRPr lang="en-US" altLang="ja-JP" sz="16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external interfaces to other systems, devices, networks or other producers or consumers of information</a:t>
            </a:r>
            <a:endParaRPr lang="en-US" altLang="ja-JP" sz="1600">
              <a:latin typeface="Arial" panose="020B0604020202020204" pitchFamily="34" charset="0"/>
            </a:endParaRPr>
          </a:p>
          <a:p>
            <a:pPr marL="742950" lvl="1" indent="-285750" eaLnBrk="0" hangingPunct="0">
              <a:lnSpc>
                <a:spcPct val="90000"/>
              </a:lnSpc>
              <a:spcBef>
                <a:spcPct val="20000"/>
              </a:spcBef>
              <a:buClr>
                <a:srgbClr val="52A930"/>
              </a:buClr>
              <a:buFont typeface="Arial" panose="020B0604020202020204" pitchFamily="34" charset="0"/>
              <a:buChar char="•"/>
            </a:pPr>
            <a:r>
              <a:rPr lang="en-US" altLang="ja-JP" sz="1600">
                <a:latin typeface="Arial" panose="020B0604020202020204" pitchFamily="34" charset="0"/>
              </a:rPr>
              <a:t> internal interfaces between various design components. </a:t>
            </a:r>
            <a:endParaRPr lang="en-US" altLang="ja-JP" sz="1600">
              <a:latin typeface="Arial" panose="020B0604020202020204" pitchFamily="34" charset="0"/>
            </a:endParaRPr>
          </a:p>
          <a:p>
            <a:pPr marL="285750" indent="-285750" eaLnBrk="0" hangingPunct="0">
              <a:lnSpc>
                <a:spcPct val="90000"/>
              </a:lnSpc>
              <a:spcBef>
                <a:spcPct val="20000"/>
              </a:spcBef>
              <a:buClr>
                <a:srgbClr val="52A930"/>
              </a:buClr>
              <a:buFont typeface="Wingdings" panose="05000000000000000000" charset="0"/>
              <a:buChar char="n"/>
            </a:pPr>
            <a:r>
              <a:rPr lang="en-US" altLang="ja-JP" sz="1800">
                <a:latin typeface="Arial" panose="020B0604020202020204" pitchFamily="34" charset="0"/>
              </a:rPr>
              <a:t>Component elements</a:t>
            </a:r>
            <a:r>
              <a:rPr lang="en-US" altLang="zh-CN" sz="1800">
                <a:latin typeface="Arial" panose="020B0604020202020204" pitchFamily="34" charset="0"/>
              </a:rPr>
              <a:t>   9.4.4</a:t>
            </a:r>
            <a:endParaRPr lang="en-US" altLang="ja-JP" sz="1800">
              <a:latin typeface="Arial" panose="020B0604020202020204" pitchFamily="34" charset="0"/>
            </a:endParaRPr>
          </a:p>
          <a:p>
            <a:pPr marL="285750" indent="-285750" eaLnBrk="0" hangingPunct="0">
              <a:lnSpc>
                <a:spcPct val="90000"/>
              </a:lnSpc>
              <a:spcBef>
                <a:spcPct val="20000"/>
              </a:spcBef>
              <a:buClr>
                <a:srgbClr val="52A930"/>
              </a:buClr>
              <a:buFont typeface="Wingdings" panose="05000000000000000000" charset="0"/>
              <a:buChar char="n"/>
            </a:pPr>
            <a:r>
              <a:rPr lang="en-US" altLang="ja-JP" sz="1800">
                <a:latin typeface="Arial" panose="020B0604020202020204" pitchFamily="34" charset="0"/>
              </a:rPr>
              <a:t>Deployment elements</a:t>
            </a:r>
            <a:r>
              <a:rPr lang="en-US" altLang="zh-CN" sz="1800">
                <a:latin typeface="Arial" panose="020B0604020202020204" pitchFamily="34" charset="0"/>
              </a:rPr>
              <a:t>   9.4.5</a:t>
            </a:r>
            <a:endParaRPr lang="en-US" altLang="zh-CN" sz="1800">
              <a:latin typeface="Arial" panose="020B0604020202020204" pitchFamily="34" charset="0"/>
            </a:endParaRPr>
          </a:p>
          <a:p>
            <a:pPr marL="342900" indent="-342900" eaLnBrk="0" hangingPunct="0">
              <a:lnSpc>
                <a:spcPct val="90000"/>
              </a:lnSpc>
              <a:spcBef>
                <a:spcPct val="20000"/>
              </a:spcBef>
              <a:buClr>
                <a:srgbClr val="52A930"/>
              </a:buClr>
              <a:buFont typeface="Wingdings" panose="05000000000000000000" pitchFamily="2" charset="2"/>
              <a:buChar char="n"/>
            </a:pPr>
            <a:endParaRPr lang="en-US" altLang="zh-CN" sz="1800">
              <a:latin typeface="Arial" panose="020B0604020202020204" pitchFamily="34" charset="0"/>
            </a:endParaRPr>
          </a:p>
          <a:p>
            <a:pPr eaLnBrk="0" hangingPunct="0">
              <a:buFont typeface="Wingdings" panose="05000000000000000000" pitchFamily="2" charset="2"/>
            </a:pPr>
            <a:r>
              <a:rPr lang="en-US" altLang="zh-CN" sz="1800">
                <a:latin typeface="Arial" panose="020B0604020202020204" pitchFamily="34" charset="0"/>
              </a:rPr>
              <a:t>   </a:t>
            </a:r>
            <a:endParaRPr lang="en-US" altLang="ja-JP" sz="1800">
              <a:latin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Rectangle 2"/>
          <p:cNvSpPr>
            <a:spLocks noGrp="1"/>
          </p:cNvSpPr>
          <p:nvPr>
            <p:ph type="title"/>
          </p:nvPr>
        </p:nvSpPr>
        <p:spPr>
          <a:xfrm>
            <a:off x="0" y="-26987"/>
            <a:ext cx="6705600" cy="633412"/>
          </a:xfrm>
        </p:spPr>
        <p:txBody>
          <a:bodyPr vert="horz" wrap="square" lIns="91440" tIns="45720" rIns="91440" bIns="45720" anchor="ctr" anchorCtr="0"/>
          <a:p>
            <a:r>
              <a:rPr lang="en-US" altLang="zh-CN">
                <a:ea typeface="宋体" panose="02010600030101010101" pitchFamily="2" charset="-122"/>
              </a:rPr>
              <a:t>9.4.2 data design Elements</a:t>
            </a:r>
            <a:endParaRPr lang="en-US" altLang="zh-CN">
              <a:ea typeface="宋体" panose="02010600030101010101" pitchFamily="2" charset="-122"/>
            </a:endParaRPr>
          </a:p>
        </p:txBody>
      </p:sp>
      <p:sp>
        <p:nvSpPr>
          <p:cNvPr id="134146" name="Rectangle 3"/>
          <p:cNvSpPr>
            <a:spLocks noGrp="1"/>
          </p:cNvSpPr>
          <p:nvPr>
            <p:ph idx="1"/>
          </p:nvPr>
        </p:nvSpPr>
        <p:spPr>
          <a:xfrm>
            <a:off x="292735" y="1052830"/>
            <a:ext cx="8564245" cy="4860925"/>
          </a:xfrm>
          <a:prstGeom prst="rect">
            <a:avLst/>
          </a:prstGeom>
          <a:noFill/>
          <a:ln>
            <a:solidFill>
              <a:srgbClr val="000000"/>
            </a:solidFill>
            <a:miter/>
          </a:ln>
        </p:spPr>
        <p:txBody>
          <a:bodyPr/>
          <a:p>
            <a:pPr>
              <a:spcBef>
                <a:spcPts val="600"/>
              </a:spcBef>
              <a:buFont typeface="Wingdings" panose="05000000000000000000" pitchFamily="2" charset="2"/>
              <a:buChar char="n"/>
            </a:pPr>
            <a:r>
              <a:rPr lang="en-US" altLang="zh-CN">
                <a:solidFill>
                  <a:srgbClr val="FF0000"/>
                </a:solidFill>
                <a:latin typeface="Palatino" pitchFamily="-128" charset="0"/>
                <a:ea typeface="宋体" panose="02010600030101010101" pitchFamily="2" charset="-122"/>
              </a:rPr>
              <a:t>Data design creates a model of data and /or information</a:t>
            </a:r>
            <a:r>
              <a:rPr lang="en-US" altLang="zh-CN">
                <a:latin typeface="Palatino" pitchFamily="-128" charset="0"/>
                <a:ea typeface="宋体" panose="02010600030101010101" pitchFamily="2" charset="-122"/>
              </a:rPr>
              <a:t> that is represented at a high level of abstraction (the customer/user’s view of data)</a:t>
            </a:r>
            <a:endParaRPr lang="en-US" altLang="zh-CN">
              <a:latin typeface="Palatino" pitchFamily="-128" charset="0"/>
              <a:ea typeface="宋体" panose="02010600030101010101" pitchFamily="2" charset="-122"/>
            </a:endParaRPr>
          </a:p>
          <a:p>
            <a:pPr>
              <a:spcBef>
                <a:spcPts val="600"/>
              </a:spcBef>
              <a:buFont typeface="Wingdings" panose="05000000000000000000" pitchFamily="2" charset="2"/>
              <a:buChar char="n"/>
            </a:pPr>
            <a:endParaRPr lang="en-US" altLang="zh-CN">
              <a:latin typeface="Palatino" pitchFamily="-128" charset="0"/>
              <a:ea typeface="宋体" panose="02010600030101010101" pitchFamily="2" charset="-122"/>
            </a:endParaRPr>
          </a:p>
          <a:p>
            <a:pPr>
              <a:spcBef>
                <a:spcPts val="600"/>
              </a:spcBef>
              <a:buFont typeface="Wingdings" panose="05000000000000000000" pitchFamily="2" charset="2"/>
              <a:buNone/>
            </a:pPr>
            <a:r>
              <a:rPr lang="en-US" altLang="zh-CN">
                <a:latin typeface="Palatino" pitchFamily="-128" charset="0"/>
                <a:ea typeface="宋体" panose="02010600030101010101" pitchFamily="2" charset="-122"/>
              </a:rPr>
              <a:t>   </a:t>
            </a:r>
            <a:r>
              <a:rPr lang="zh-CN" altLang="en-US" dirty="0">
                <a:latin typeface="Palatino" pitchFamily="-128" charset="0"/>
                <a:ea typeface="宋体" panose="02010600030101010101" pitchFamily="2" charset="-122"/>
              </a:rPr>
              <a:t> 数据设计：创建在高抽象级上表示的数据模型和（或）信息模型</a:t>
            </a:r>
            <a:r>
              <a:rPr lang="zh-CN" altLang="en-US" b="1" i="1" dirty="0">
                <a:latin typeface="Palatino" pitchFamily="-128" charset="0"/>
                <a:ea typeface="宋体" panose="02010600030101010101" pitchFamily="2" charset="-122"/>
              </a:rPr>
              <a:t>（从用户的观点）</a:t>
            </a:r>
            <a:r>
              <a:rPr lang="zh-CN" altLang="en-US" dirty="0">
                <a:latin typeface="Palatino" pitchFamily="-128" charset="0"/>
                <a:ea typeface="宋体" panose="02010600030101010101" pitchFamily="2" charset="-122"/>
              </a:rPr>
              <a:t> 。</a:t>
            </a:r>
            <a:endParaRPr lang="zh-CN" altLang="en-US" i="1" dirty="0">
              <a:latin typeface="Palatino" pitchFamily="-128" charset="0"/>
              <a:ea typeface="宋体" panose="02010600030101010101" pitchFamily="2" charset="-122"/>
            </a:endParaRPr>
          </a:p>
          <a:p>
            <a:pPr>
              <a:spcBef>
                <a:spcPts val="600"/>
              </a:spcBef>
              <a:buFont typeface="Wingdings" panose="05000000000000000000" pitchFamily="2" charset="2"/>
              <a:buNone/>
            </a:pPr>
            <a:endParaRPr lang="zh-CN" altLang="en-US" i="1" dirty="0">
              <a:latin typeface="Palatino" pitchFamily="-128" charset="0"/>
              <a:ea typeface="宋体" panose="02010600030101010101" pitchFamily="2" charset="-122"/>
            </a:endParaRPr>
          </a:p>
          <a:p>
            <a:pPr>
              <a:spcBef>
                <a:spcPts val="600"/>
              </a:spcBef>
              <a:buFont typeface="Wingdings" panose="05000000000000000000" pitchFamily="2" charset="2"/>
              <a:buNone/>
            </a:pPr>
            <a:endParaRPr lang="zh-CN" altLang="en-US" i="1" dirty="0">
              <a:latin typeface="Palatino" pitchFamily="-128" charset="0"/>
              <a:ea typeface="宋体" panose="02010600030101010101" pitchFamily="2" charset="-122"/>
            </a:endParaRPr>
          </a:p>
          <a:p>
            <a:pPr>
              <a:spcBef>
                <a:spcPts val="600"/>
              </a:spcBef>
              <a:buFont typeface="Wingdings" panose="05000000000000000000" pitchFamily="2" charset="2"/>
              <a:buNone/>
            </a:pPr>
            <a:endParaRPr lang="zh-CN" altLang="en-US" i="1" dirty="0">
              <a:latin typeface="Palatino" pitchFamily="-128" charset="0"/>
              <a:ea typeface="宋体" panose="02010600030101010101" pitchFamily="2" charset="-122"/>
            </a:endParaRPr>
          </a:p>
          <a:p>
            <a:pPr>
              <a:spcBef>
                <a:spcPts val="600"/>
              </a:spcBef>
              <a:buFont typeface="Wingdings" panose="05000000000000000000" pitchFamily="2" charset="2"/>
              <a:buNone/>
            </a:pPr>
            <a:r>
              <a:rPr lang="zh-CN" altLang="en-US" i="1" dirty="0">
                <a:latin typeface="Palatino" pitchFamily="-128" charset="0"/>
                <a:ea typeface="宋体" panose="02010600030101010101" pitchFamily="2" charset="-122"/>
              </a:rPr>
              <a:t>    </a:t>
            </a:r>
            <a:r>
              <a:rPr lang="zh-CN" altLang="en-US" dirty="0">
                <a:latin typeface="Palatino" pitchFamily="-128" charset="0"/>
                <a:ea typeface="宋体" panose="02010600030101010101" pitchFamily="2" charset="-122"/>
              </a:rPr>
              <a:t>之后数据模型被逐步求精为系统能够处理的表示</a:t>
            </a:r>
            <a:endParaRPr lang="zh-CN" altLang="en-US" dirty="0">
              <a:latin typeface="Palatino" pitchFamily="-128" charset="0"/>
              <a:ea typeface="宋体" panose="02010600030101010101" pitchFamily="2" charset="-122"/>
            </a:endParaRPr>
          </a:p>
          <a:p>
            <a:pPr>
              <a:spcBef>
                <a:spcPts val="600"/>
              </a:spcBef>
              <a:buFont typeface="Wingdings" panose="05000000000000000000" pitchFamily="2" charset="2"/>
              <a:buChar char="n"/>
            </a:pPr>
            <a:endParaRPr lang="zh-CN" altLang="en-US" dirty="0">
              <a:latin typeface="Palatino" pitchFamily="-128" charset="0"/>
              <a:ea typeface="宋体" panose="02010600030101010101" pitchFamily="2" charset="-122"/>
            </a:endParaRPr>
          </a:p>
        </p:txBody>
      </p:sp>
      <p:sp>
        <p:nvSpPr>
          <p:cNvPr id="13414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3414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 y="8890"/>
            <a:ext cx="8458200" cy="678611"/>
          </a:xfrm>
        </p:spPr>
        <p:txBody>
          <a:bodyPr>
            <a:noAutofit/>
          </a:bodyPr>
          <a:lstStyle/>
          <a:p>
            <a:r>
              <a:rPr lang="en-US" noProof="0" dirty="0"/>
              <a:t>9.4.2 Data Design Elements</a:t>
            </a:r>
            <a:endParaRPr lang="en-US" noProof="0" dirty="0"/>
          </a:p>
        </p:txBody>
      </p:sp>
      <p:sp>
        <p:nvSpPr>
          <p:cNvPr id="4" name="Content Placeholder 3"/>
          <p:cNvSpPr>
            <a:spLocks noGrp="1"/>
          </p:cNvSpPr>
          <p:nvPr>
            <p:ph sz="quarter" idx="11"/>
          </p:nvPr>
        </p:nvSpPr>
        <p:spPr>
          <a:xfrm>
            <a:off x="342900" y="1276710"/>
            <a:ext cx="8458200" cy="2242668"/>
          </a:xfrm>
        </p:spPr>
        <p:txBody>
          <a:bodyPr vert="horz" lIns="91440" tIns="45720" rIns="91440" bIns="45720" rtlCol="0">
            <a:noAutofit/>
          </a:bodyPr>
          <a:lstStyle/>
          <a:p>
            <a:pPr>
              <a:spcAft>
                <a:spcPts val="0"/>
              </a:spcAft>
            </a:pPr>
            <a:r>
              <a:rPr lang="en-US" altLang="en-US" sz="2400" noProof="0" dirty="0">
                <a:solidFill>
                  <a:schemeClr val="tx1"/>
                </a:solidFill>
              </a:rPr>
              <a:t>Data model – data objects and database architectures.</a:t>
            </a:r>
            <a:endParaRPr lang="en-US" altLang="en-US" sz="2400" noProof="0" dirty="0">
              <a:solidFill>
                <a:schemeClr val="tx1"/>
              </a:solidFill>
            </a:endParaRPr>
          </a:p>
          <a:p>
            <a:pPr lvl="1"/>
            <a:r>
              <a:rPr lang="en-US" altLang="en-US" dirty="0"/>
              <a:t>E</a:t>
            </a:r>
            <a:r>
              <a:rPr lang="en-US" altLang="en-US" noProof="0" dirty="0" err="1"/>
              <a:t>xamines</a:t>
            </a:r>
            <a:r>
              <a:rPr lang="en-US" altLang="en-US" noProof="0" dirty="0"/>
              <a:t> data objects independently of processing.</a:t>
            </a:r>
            <a:endParaRPr lang="en-US" altLang="en-US" noProof="0" dirty="0"/>
          </a:p>
          <a:p>
            <a:pPr lvl="1"/>
            <a:r>
              <a:rPr lang="en-US" altLang="en-US" dirty="0"/>
              <a:t>F</a:t>
            </a:r>
            <a:r>
              <a:rPr lang="en-US" altLang="en-US" noProof="0" dirty="0" err="1"/>
              <a:t>ocuses</a:t>
            </a:r>
            <a:r>
              <a:rPr lang="en-US" altLang="en-US" noProof="0" dirty="0"/>
              <a:t> attention on the data domain.</a:t>
            </a:r>
            <a:endParaRPr lang="en-US" altLang="en-US" noProof="0" dirty="0"/>
          </a:p>
          <a:p>
            <a:pPr lvl="1"/>
            <a:r>
              <a:rPr lang="en-US" altLang="en-US" dirty="0"/>
              <a:t>C</a:t>
            </a:r>
            <a:r>
              <a:rPr lang="en-US" altLang="en-US" noProof="0" dirty="0" err="1"/>
              <a:t>reates</a:t>
            </a:r>
            <a:r>
              <a:rPr lang="en-US" altLang="en-US" noProof="0" dirty="0"/>
              <a:t> a model at the customer’s level of abstraction.</a:t>
            </a:r>
            <a:endParaRPr lang="en-US" altLang="en-US" noProof="0" dirty="0"/>
          </a:p>
          <a:p>
            <a:pPr lvl="1"/>
            <a:r>
              <a:rPr lang="en-US" altLang="en-US" dirty="0"/>
              <a:t>I</a:t>
            </a:r>
            <a:r>
              <a:rPr lang="en-US" altLang="en-US" noProof="0" dirty="0" err="1"/>
              <a:t>ndicates</a:t>
            </a:r>
            <a:r>
              <a:rPr lang="en-US" altLang="en-US" noProof="0" dirty="0"/>
              <a:t> how data objects relate to one another.</a:t>
            </a:r>
            <a:endParaRPr lang="en-US" altLang="en-US" noProof="0" dirty="0"/>
          </a:p>
        </p:txBody>
      </p:sp>
      <p:sp>
        <p:nvSpPr>
          <p:cNvPr id="9" name="Content Placeholder 8"/>
          <p:cNvSpPr>
            <a:spLocks noGrp="1"/>
          </p:cNvSpPr>
          <p:nvPr>
            <p:ph sz="quarter" idx="14"/>
          </p:nvPr>
        </p:nvSpPr>
        <p:spPr>
          <a:xfrm>
            <a:off x="342900" y="3646709"/>
            <a:ext cx="8458200" cy="2559159"/>
          </a:xfrm>
        </p:spPr>
        <p:txBody>
          <a:bodyPr>
            <a:normAutofit/>
          </a:bodyPr>
          <a:lstStyle/>
          <a:p>
            <a:pPr>
              <a:spcBef>
                <a:spcPts val="1000"/>
              </a:spcBef>
              <a:spcAft>
                <a:spcPts val="0"/>
              </a:spcAft>
            </a:pPr>
            <a:r>
              <a:rPr lang="en-US" sz="2400" noProof="0" dirty="0">
                <a:effectLst>
                  <a:outerShdw blurRad="38100" dist="38100" dir="2700000" algn="tl">
                    <a:srgbClr val="FFFFFF"/>
                  </a:outerShdw>
                </a:effectLst>
              </a:rPr>
              <a:t>Data object can be an external entity, a thing, an event, a place, a role, an organizational unit, or a structure.</a:t>
            </a:r>
            <a:endParaRPr lang="en-US" sz="2400" noProof="0" dirty="0">
              <a:effectLst>
                <a:outerShdw blurRad="38100" dist="38100" dir="2700000" algn="tl">
                  <a:srgbClr val="FFFFFF"/>
                </a:outerShdw>
              </a:effectLst>
            </a:endParaRPr>
          </a:p>
          <a:p>
            <a:pPr>
              <a:spcBef>
                <a:spcPts val="1000"/>
              </a:spcBef>
              <a:spcAft>
                <a:spcPts val="0"/>
              </a:spcAft>
            </a:pPr>
            <a:r>
              <a:rPr lang="en-US" sz="2400" noProof="0" dirty="0">
                <a:effectLst>
                  <a:outerShdw blurRad="38100" dist="38100" dir="2700000" algn="tl">
                    <a:srgbClr val="FFFFFF"/>
                  </a:outerShdw>
                </a:effectLst>
              </a:rPr>
              <a:t>Data objects contain a set of attributes that act as an quality, characteristic, or descriptor of the object.</a:t>
            </a:r>
            <a:endParaRPr lang="en-US" altLang="en-US" sz="2400" noProof="0" dirty="0"/>
          </a:p>
          <a:p>
            <a:pPr>
              <a:spcBef>
                <a:spcPts val="1000"/>
              </a:spcBef>
              <a:spcAft>
                <a:spcPts val="0"/>
              </a:spcAft>
            </a:pPr>
            <a:r>
              <a:rPr lang="en-US" altLang="en-US" sz="2400" noProof="0" dirty="0"/>
              <a:t>Data objects may be connected to one another in many different ways.</a:t>
            </a:r>
            <a:endParaRPr lang="en-US" alt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Rectangle 2"/>
          <p:cNvSpPr>
            <a:spLocks noGrp="1"/>
          </p:cNvSpPr>
          <p:nvPr>
            <p:ph type="title"/>
          </p:nvPr>
        </p:nvSpPr>
        <p:spPr>
          <a:xfrm>
            <a:off x="0" y="-26987"/>
            <a:ext cx="6705600" cy="633412"/>
          </a:xfrm>
        </p:spPr>
        <p:txBody>
          <a:bodyPr vert="horz" wrap="square" lIns="91440" tIns="45720" rIns="91440" bIns="45720" anchor="ctr" anchorCtr="0"/>
          <a:p>
            <a:r>
              <a:rPr lang="en-US" altLang="zh-CN">
                <a:ea typeface="宋体" panose="02010600030101010101" pitchFamily="2" charset="-122"/>
              </a:rPr>
              <a:t>data design Elements</a:t>
            </a:r>
            <a:endParaRPr lang="en-US" altLang="zh-CN">
              <a:ea typeface="宋体" panose="02010600030101010101" pitchFamily="2" charset="-122"/>
            </a:endParaRPr>
          </a:p>
        </p:txBody>
      </p:sp>
      <p:sp>
        <p:nvSpPr>
          <p:cNvPr id="135170" name="Rectangle 3"/>
          <p:cNvSpPr>
            <a:spLocks noGrp="1"/>
          </p:cNvSpPr>
          <p:nvPr>
            <p:ph type="body"/>
          </p:nvPr>
        </p:nvSpPr>
        <p:spPr>
          <a:xfrm>
            <a:off x="468313" y="1052513"/>
            <a:ext cx="8388350" cy="4860925"/>
          </a:xfrm>
          <a:prstGeom prst="rect">
            <a:avLst/>
          </a:prstGeom>
          <a:solidFill>
            <a:srgbClr val="FFFFFF"/>
          </a:solidFill>
          <a:ln w="9525" cap="flat" cmpd="sng">
            <a:solidFill>
              <a:srgbClr val="000000"/>
            </a:solidFill>
            <a:prstDash val="solid"/>
            <a:round/>
            <a:headEnd type="none" w="med" len="med"/>
            <a:tailEnd type="none" w="med" len="med"/>
          </a:ln>
        </p:spPr>
        <p:txBody>
          <a:bodyPr/>
          <a:p>
            <a:pPr>
              <a:lnSpc>
                <a:spcPct val="80000"/>
              </a:lnSpc>
              <a:spcBef>
                <a:spcPts val="600"/>
              </a:spcBef>
              <a:buFont typeface="Wingdings" panose="05000000000000000000" pitchFamily="2" charset="2"/>
              <a:buNone/>
            </a:pPr>
            <a:r>
              <a:rPr lang="en-US" altLang="zh-CN" sz="2400">
                <a:latin typeface="Palatino" pitchFamily="-128" charset="0"/>
                <a:ea typeface="宋体" panose="02010600030101010101" pitchFamily="2" charset="-122"/>
              </a:rPr>
              <a:t>   </a:t>
            </a:r>
            <a:r>
              <a:rPr lang="en-US" altLang="zh-CN" sz="2400" b="1">
                <a:solidFill>
                  <a:srgbClr val="FF0000"/>
                </a:solidFill>
                <a:latin typeface="Palatino" pitchFamily="-128" charset="0"/>
                <a:ea typeface="宋体" panose="02010600030101010101" pitchFamily="2" charset="-122"/>
              </a:rPr>
              <a:t>The structure of data</a:t>
            </a:r>
            <a:r>
              <a:rPr lang="en-US" altLang="zh-CN" sz="2400">
                <a:latin typeface="Palatino" pitchFamily="-128" charset="0"/>
                <a:ea typeface="宋体" panose="02010600030101010101" pitchFamily="2" charset="-122"/>
              </a:rPr>
              <a:t> has always been an important part of software design </a:t>
            </a:r>
            <a:r>
              <a:rPr lang="zh-CN" altLang="en-US" sz="2400" dirty="0">
                <a:solidFill>
                  <a:srgbClr val="FF0000"/>
                </a:solidFill>
                <a:latin typeface="Palatino" pitchFamily="-128" charset="0"/>
                <a:ea typeface="宋体" panose="02010600030101010101" pitchFamily="2" charset="-122"/>
              </a:rPr>
              <a:t>数据结构是软件设计的重要部分</a:t>
            </a:r>
            <a:endParaRPr lang="zh-CN" altLang="en-US" sz="2400" dirty="0">
              <a:solidFill>
                <a:srgbClr val="FF0000"/>
              </a:solidFill>
              <a:latin typeface="Palatino" pitchFamily="-128" charset="0"/>
              <a:ea typeface="宋体" panose="02010600030101010101" pitchFamily="2" charset="-122"/>
            </a:endParaRPr>
          </a:p>
          <a:p>
            <a:pPr>
              <a:lnSpc>
                <a:spcPct val="80000"/>
              </a:lnSpc>
              <a:spcBef>
                <a:spcPts val="600"/>
              </a:spcBef>
              <a:buFont typeface="Wingdings" panose="05000000000000000000" pitchFamily="2" charset="2"/>
              <a:buChar char="n"/>
            </a:pPr>
            <a:r>
              <a:rPr lang="en-US" altLang="zh-CN" sz="2400" b="1">
                <a:latin typeface="Palatino" pitchFamily="-128" charset="0"/>
                <a:ea typeface="宋体" panose="02010600030101010101" pitchFamily="2" charset="-122"/>
              </a:rPr>
              <a:t>At the program component level</a:t>
            </a:r>
            <a:r>
              <a:rPr lang="en-US" altLang="zh-CN" sz="2400">
                <a:latin typeface="Palatino" pitchFamily="-128" charset="0"/>
                <a:ea typeface="宋体" panose="02010600030101010101" pitchFamily="2" charset="-122"/>
              </a:rPr>
              <a:t>, the design of data structures and the associated algorithms required to manipulate them is essential to the creation of high-quality application. </a:t>
            </a:r>
            <a:endParaRPr lang="en-US" altLang="zh-CN" sz="2400">
              <a:latin typeface="Palatino" pitchFamily="-128" charset="0"/>
              <a:ea typeface="宋体" panose="02010600030101010101" pitchFamily="2" charset="-122"/>
            </a:endParaRPr>
          </a:p>
          <a:p>
            <a:pPr>
              <a:lnSpc>
                <a:spcPct val="80000"/>
              </a:lnSpc>
              <a:spcBef>
                <a:spcPts val="600"/>
              </a:spcBef>
              <a:buFont typeface="Wingdings" panose="05000000000000000000" pitchFamily="2" charset="2"/>
              <a:buChar char="n"/>
            </a:pPr>
            <a:r>
              <a:rPr lang="en-US" altLang="zh-CN" sz="2400" b="1">
                <a:latin typeface="Palatino" pitchFamily="-128" charset="0"/>
                <a:ea typeface="宋体" panose="02010600030101010101" pitchFamily="2" charset="-122"/>
              </a:rPr>
              <a:t>At the application level</a:t>
            </a:r>
            <a:r>
              <a:rPr lang="en-US" altLang="zh-CN" sz="2400">
                <a:latin typeface="Palatino" pitchFamily="-128" charset="0"/>
                <a:ea typeface="宋体" panose="02010600030101010101" pitchFamily="2" charset="-122"/>
              </a:rPr>
              <a:t>, the translation of a data model into a </a:t>
            </a:r>
            <a:r>
              <a:rPr lang="en-US" altLang="zh-CN" sz="2400">
                <a:solidFill>
                  <a:srgbClr val="00CC00"/>
                </a:solidFill>
                <a:latin typeface="Palatino" pitchFamily="-128" charset="0"/>
                <a:ea typeface="宋体" panose="02010600030101010101" pitchFamily="2" charset="-122"/>
              </a:rPr>
              <a:t>database</a:t>
            </a:r>
            <a:r>
              <a:rPr lang="en-US" altLang="zh-CN" sz="2400">
                <a:latin typeface="Palatino" pitchFamily="-128" charset="0"/>
                <a:ea typeface="宋体" panose="02010600030101010101" pitchFamily="2" charset="-122"/>
              </a:rPr>
              <a:t> is pivotal to achieving the business objectives of a system. </a:t>
            </a:r>
            <a:endParaRPr lang="en-US" altLang="zh-CN" sz="2400">
              <a:latin typeface="Palatino" pitchFamily="-128" charset="0"/>
              <a:ea typeface="宋体" panose="02010600030101010101" pitchFamily="2" charset="-122"/>
            </a:endParaRPr>
          </a:p>
          <a:p>
            <a:pPr>
              <a:lnSpc>
                <a:spcPct val="80000"/>
              </a:lnSpc>
              <a:spcBef>
                <a:spcPts val="600"/>
              </a:spcBef>
              <a:buFont typeface="Wingdings" panose="05000000000000000000" pitchFamily="2" charset="2"/>
              <a:buChar char="n"/>
            </a:pPr>
            <a:r>
              <a:rPr lang="en-US" altLang="zh-CN" sz="2400" b="1">
                <a:latin typeface="Palatino" pitchFamily="-128" charset="0"/>
                <a:ea typeface="宋体" panose="02010600030101010101" pitchFamily="2" charset="-122"/>
              </a:rPr>
              <a:t>At the business level</a:t>
            </a:r>
            <a:r>
              <a:rPr lang="en-US" altLang="zh-CN" sz="2400">
                <a:latin typeface="Palatino" pitchFamily="-128" charset="0"/>
                <a:ea typeface="宋体" panose="02010600030101010101" pitchFamily="2" charset="-122"/>
              </a:rPr>
              <a:t>, the collection of information stored in disparate databases and reorganized into a “</a:t>
            </a:r>
            <a:r>
              <a:rPr lang="en-US" altLang="zh-CN" sz="2400">
                <a:solidFill>
                  <a:srgbClr val="00CC00"/>
                </a:solidFill>
                <a:latin typeface="Palatino" pitchFamily="-128" charset="0"/>
                <a:ea typeface="宋体" panose="02010600030101010101" pitchFamily="2" charset="-122"/>
              </a:rPr>
              <a:t>data warehouse</a:t>
            </a:r>
            <a:r>
              <a:rPr lang="en-US" altLang="zh-CN" sz="2400">
                <a:latin typeface="Palatino" pitchFamily="-128" charset="0"/>
                <a:ea typeface="宋体" panose="02010600030101010101" pitchFamily="2" charset="-122"/>
              </a:rPr>
              <a:t>” enables  data mining or knowledge discovery that can have an impact on the success of the business itself.</a:t>
            </a:r>
            <a:endParaRPr lang="en-US" altLang="zh-CN" sz="2400">
              <a:latin typeface="Palatino" pitchFamily="-128" charset="0"/>
              <a:ea typeface="宋体" panose="02010600030101010101" pitchFamily="2" charset="-122"/>
            </a:endParaRPr>
          </a:p>
          <a:p>
            <a:pPr>
              <a:lnSpc>
                <a:spcPct val="80000"/>
              </a:lnSpc>
              <a:spcBef>
                <a:spcPts val="600"/>
              </a:spcBef>
              <a:buFont typeface="Wingdings" panose="05000000000000000000" pitchFamily="2" charset="2"/>
              <a:buChar char="n"/>
            </a:pPr>
            <a:r>
              <a:rPr lang="en-US" altLang="zh-CN" sz="2400" b="1">
                <a:solidFill>
                  <a:srgbClr val="FF0000"/>
                </a:solidFill>
                <a:latin typeface="Palatino" pitchFamily="-128" charset="0"/>
                <a:ea typeface="宋体" panose="02010600030101010101" pitchFamily="2" charset="-122"/>
              </a:rPr>
              <a:t>In every case, data design plays an important role</a:t>
            </a:r>
            <a:endParaRPr lang="en-US" altLang="zh-CN" sz="2400" b="1">
              <a:solidFill>
                <a:srgbClr val="FF0000"/>
              </a:solidFill>
              <a:latin typeface="Palatino" pitchFamily="-128" charset="0"/>
              <a:ea typeface="宋体" panose="02010600030101010101" pitchFamily="2" charset="-122"/>
            </a:endParaRPr>
          </a:p>
        </p:txBody>
      </p:sp>
      <p:sp>
        <p:nvSpPr>
          <p:cNvPr id="13517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3517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8146" name="Rectangle 2"/>
          <p:cNvSpPr>
            <a:spLocks noGrp="1"/>
          </p:cNvSpPr>
          <p:nvPr>
            <p:ph type="title" idx="4294967295"/>
          </p:nvPr>
        </p:nvSpPr>
        <p:spPr>
          <a:xfrm>
            <a:off x="2087563" y="0"/>
            <a:ext cx="5724525" cy="477838"/>
          </a:xfrm>
        </p:spPr>
        <p:txBody>
          <a:bodyPr vert="horz" wrap="square" lIns="63500" tIns="25400" rIns="63500" bIns="25400" anchor="t">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What is Data Design?</a:t>
            </a:r>
            <a:endPar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endParaRPr>
          </a:p>
        </p:txBody>
      </p:sp>
      <p:sp>
        <p:nvSpPr>
          <p:cNvPr id="567299" name="Rectangle 3"/>
          <p:cNvSpPr>
            <a:spLocks noGrp="1" noChangeArrowheads="1"/>
          </p:cNvSpPr>
          <p:nvPr>
            <p:ph type="body" idx="4294967295"/>
          </p:nvPr>
        </p:nvSpPr>
        <p:spPr>
          <a:xfrm>
            <a:off x="669925" y="873125"/>
            <a:ext cx="7934325" cy="5078413"/>
          </a:xfrm>
          <a:prstGeom prst="rect">
            <a:avLst/>
          </a:prstGeom>
        </p:spPr>
        <p:txBody>
          <a:bodyPr vert="horz" wrap="square" lIns="90487" tIns="44450" rIns="90487" bIns="44450" numCol="1" anchor="t" anchorCtr="0" compatLnSpc="1"/>
          <a:p>
            <a:pPr marL="285750" marR="0" indent="-28575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None/>
            </a:pP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与</a:t>
            </a:r>
            <a:r>
              <a:rPr kumimoji="0" lang="en-US" altLang="zh-CN" sz="2800" b="0" i="0" u="none" strike="noStrike" kern="0" cap="none" spc="0" normalizeH="0" baseline="0" noProof="1">
                <a:solidFill>
                  <a:schemeClr val="tx1"/>
                </a:solidFill>
                <a:effectLst>
                  <a:outerShdw blurRad="38100" dist="38100" dir="2700000">
                    <a:srgbClr val="C0C0C0"/>
                  </a:outerShdw>
                </a:effectLst>
                <a:latin typeface="+mn-lt"/>
                <a:ea typeface="+mn-ea"/>
                <a:cs typeface="+mn-cs"/>
              </a:rPr>
              <a:t>P70</a:t>
            </a:r>
            <a:r>
              <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rPr>
              <a:t>页内容基本一致 </a:t>
            </a:r>
            <a:endParaRPr kumimoji="0" lang="zh-CN" altLang="en-US" sz="2800" b="0" i="0" u="none" strike="noStrike" kern="0" cap="none" spc="0" normalizeH="0" baseline="0" noProof="1" dirty="0">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Char char="n"/>
            </a:pPr>
            <a:r>
              <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rPr>
              <a:t>Data design ( data architecture ) creates a model of data and/or information.</a:t>
            </a:r>
            <a:endPar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Char char="n"/>
            </a:pPr>
            <a:r>
              <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rPr>
              <a:t> It is the first step of design.</a:t>
            </a:r>
            <a:endPar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Char char="n"/>
            </a:pPr>
            <a:r>
              <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rPr>
              <a:t> It is an important part of design.</a:t>
            </a:r>
            <a:endPar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a:p>
            <a:pPr marL="285750" marR="0" indent="-285750" algn="l" defTabSz="914400" rtl="0" eaLnBrk="0" fontAlgn="base" latinLnBrk="0" hangingPunct="0">
              <a:lnSpc>
                <a:spcPct val="100000"/>
              </a:lnSpc>
              <a:spcBef>
                <a:spcPct val="20000"/>
              </a:spcBef>
              <a:spcAft>
                <a:spcPct val="0"/>
              </a:spcAft>
              <a:buClr>
                <a:srgbClr val="52A930"/>
              </a:buClr>
              <a:buSzTx/>
              <a:buFont typeface="Wingdings" panose="05000000000000000000" pitchFamily="2" charset="2"/>
              <a:buChar char="n"/>
            </a:pPr>
            <a:r>
              <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rPr>
              <a:t> It has a profound influence over the architecture.</a:t>
            </a:r>
            <a:endParaRPr kumimoji="0" lang="en-US" altLang="zh-CN" sz="3200" b="0" i="0" u="none" strike="noStrike" kern="0" cap="none" spc="0" normalizeH="0" baseline="0" noProof="1">
              <a:solidFill>
                <a:schemeClr val="tx1"/>
              </a:solidFill>
              <a:effectLst>
                <a:outerShdw blurRad="38100" dist="38100" dir="2700000">
                  <a:srgbClr val="C0C0C0"/>
                </a:outerShdw>
              </a:effectLst>
              <a:latin typeface="+mn-lt"/>
              <a:ea typeface="+mn-ea"/>
              <a:cs typeface="+mn-cs"/>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7538" name="Rectangle 2"/>
          <p:cNvSpPr>
            <a:spLocks noGrp="1" noChangeArrowheads="1"/>
          </p:cNvSpPr>
          <p:nvPr>
            <p:ph type="title" idx="4294967295"/>
          </p:nvPr>
        </p:nvSpPr>
        <p:spPr>
          <a:xfrm>
            <a:off x="431800" y="0"/>
            <a:ext cx="6122988" cy="477838"/>
          </a:xfrm>
        </p:spPr>
        <p:txBody>
          <a:bodyPr vert="horz" wrap="none" lIns="63500" tIns="25400" rIns="63500" bIns="25400" numCol="1" anchor="t" anchorCtr="0" compatLnSpc="1">
            <a:spAutoFit/>
          </a:bodyPr>
          <a:p>
            <a:pPr marL="0" marR="0" indent="0" algn="l" defTabSz="914400" rtl="0" eaLnBrk="0" fontAlgn="base" latinLnBrk="0" hangingPunct="0">
              <a:lnSpc>
                <a:spcPct val="100000"/>
              </a:lnSpc>
              <a:spcBef>
                <a:spcPct val="0"/>
              </a:spcBef>
              <a:spcAft>
                <a:spcPct val="0"/>
              </a:spcAft>
              <a:buClrTx/>
              <a:buSzTx/>
              <a:buFontTx/>
              <a:buNone/>
            </a:pPr>
            <a:r>
              <a:rPr kumimoji="0" lang="en-US" altLang="zh-CN" sz="2800" b="1" i="0" u="none" strike="noStrike" kern="0" cap="none" spc="0" normalizeH="0" baseline="0" noProof="1">
                <a:solidFill>
                  <a:schemeClr val="tx1"/>
                </a:solidFill>
                <a:effectLst>
                  <a:outerShdw blurRad="38100" dist="38100" dir="2700000">
                    <a:srgbClr val="C0C0C0"/>
                  </a:outerShdw>
                </a:effectLst>
                <a:latin typeface="+mj-lt"/>
                <a:ea typeface="+mj-ea"/>
                <a:cs typeface="+mj-cs"/>
              </a:rPr>
              <a:t>From ERD to Database architecture</a:t>
            </a:r>
            <a:endParaRPr kumimoji="0" lang="zh-CN" altLang="en-US" sz="2800" b="1" i="0" u="none" strike="noStrike" kern="0" cap="none" spc="0" normalizeH="0" baseline="0" noProof="1" dirty="0">
              <a:solidFill>
                <a:schemeClr val="tx1"/>
              </a:solidFill>
              <a:effectLst>
                <a:outerShdw blurRad="38100" dist="38100" dir="2700000">
                  <a:srgbClr val="C0C0C0"/>
                </a:outerShdw>
              </a:effectLst>
              <a:latin typeface="+mj-lt"/>
              <a:ea typeface="+mj-ea"/>
              <a:cs typeface="+mj-cs"/>
            </a:endParaRPr>
          </a:p>
        </p:txBody>
      </p:sp>
      <p:sp>
        <p:nvSpPr>
          <p:cNvPr id="577539" name="Rectangle 3"/>
          <p:cNvSpPr>
            <a:spLocks noGrp="1" noChangeArrowheads="1"/>
          </p:cNvSpPr>
          <p:nvPr>
            <p:ph type="body" idx="4294967295"/>
          </p:nvPr>
        </p:nvSpPr>
        <p:spPr>
          <a:xfrm>
            <a:off x="358775" y="1052513"/>
            <a:ext cx="8097838" cy="4419600"/>
          </a:xfrm>
          <a:prstGeom prst="rect">
            <a:avLst/>
          </a:prstGeom>
        </p:spPr>
        <p:txBody>
          <a:bodyPr vert="horz" wrap="square" lIns="90487" tIns="44450" rIns="90487" bIns="44450" numCol="1" anchor="t" anchorCtr="0" compatLnSpc="1"/>
          <a:p>
            <a:pPr marL="285750" marR="0" indent="-285750" algn="l" defTabSz="914400" rtl="0" eaLnBrk="0" fontAlgn="base" latinLnBrk="0" hangingPunct="0">
              <a:lnSpc>
                <a:spcPct val="100000"/>
              </a:lnSpc>
              <a:spcBef>
                <a:spcPct val="20000"/>
              </a:spcBef>
              <a:spcAft>
                <a:spcPct val="0"/>
              </a:spcAft>
              <a:buClr>
                <a:srgbClr val="52A930"/>
              </a:buClr>
              <a:buSzTx/>
              <a:buFontTx/>
              <a:buChar char="•"/>
            </a:pP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cs"/>
              </a:rPr>
              <a:t>步骤：</a:t>
            </a:r>
            <a:endPar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cs"/>
            </a:endParaRPr>
          </a:p>
          <a:p>
            <a:pPr marL="685800" marR="0" lvl="1" indent="-228600" algn="l" defTabSz="914400" rtl="0" eaLnBrk="0" fontAlgn="base" latinLnBrk="0" hangingPunct="0">
              <a:lnSpc>
                <a:spcPct val="100000"/>
              </a:lnSpc>
              <a:spcBef>
                <a:spcPct val="20000"/>
              </a:spcBef>
              <a:spcAft>
                <a:spcPct val="0"/>
              </a:spcAft>
              <a:buClr>
                <a:srgbClr val="52A930"/>
              </a:buClr>
              <a:buSzTx/>
              <a:buFontTx/>
              <a:buChar char="–"/>
            </a:pP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实体集合转换成关系模式，实体集合的属性成为关系的属性，实体集合的关键字成为关系的关键字；</a:t>
            </a:r>
            <a:endPar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a:p>
            <a:pPr marL="685800" marR="0" lvl="1" indent="-228600" algn="l" defTabSz="914400" rtl="0" eaLnBrk="0" fontAlgn="base" latinLnBrk="0" hangingPunct="0">
              <a:lnSpc>
                <a:spcPct val="100000"/>
              </a:lnSpc>
              <a:spcBef>
                <a:spcPct val="20000"/>
              </a:spcBef>
              <a:spcAft>
                <a:spcPct val="0"/>
              </a:spcAft>
              <a:buClr>
                <a:srgbClr val="52A930"/>
              </a:buClr>
              <a:buSzTx/>
              <a:buFontTx/>
              <a:buChar char="–"/>
            </a:pP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联系转换成关系模式，参加联系的 实体集合关键字成为关系的属性，其关键字按照联系的类型确定：</a:t>
            </a:r>
            <a:endPar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
                <a:srgbClr val="52A930"/>
              </a:buClr>
              <a:buSzTx/>
              <a:buFontTx/>
              <a:buChar char="•"/>
            </a:pP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1:1联系，参加联系的任意一实体集合的关键字成为关系的关键字</a:t>
            </a: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a:t>
            </a:r>
            <a:endPar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1:N</a:t>
            </a: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联系，</a:t>
            </a: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N</a:t>
            </a: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的一方的实体集合的关键字成为关系的关键字</a:t>
            </a: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a:t>
            </a:r>
            <a:endPar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
                <a:srgbClr val="52A930"/>
              </a:buClr>
              <a:buSzTx/>
              <a:buFontTx/>
              <a:buChar char="•"/>
            </a:pP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N:M</a:t>
            </a:r>
            <a:r>
              <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联系，参加联系的所有实体集合的关键字成为关系的关键字</a:t>
            </a:r>
            <a:r>
              <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rPr>
              <a:t>；</a:t>
            </a:r>
            <a:endParaRPr kumimoji="0" lang="en-US" altLang="zh-CN" sz="2400" b="0" i="0" u="none" strike="noStrike" kern="0" cap="none" spc="0" normalizeH="0" baseline="0" noProof="1">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a:p>
            <a:pPr marL="1143000" marR="0" lvl="2" indent="-228600" algn="l" defTabSz="914400" rtl="0" eaLnBrk="0" fontAlgn="base" latinLnBrk="0" hangingPunct="0">
              <a:lnSpc>
                <a:spcPct val="100000"/>
              </a:lnSpc>
              <a:spcBef>
                <a:spcPct val="20000"/>
              </a:spcBef>
              <a:spcAft>
                <a:spcPct val="0"/>
              </a:spcAft>
              <a:buClr>
                <a:srgbClr val="52A930"/>
              </a:buClr>
              <a:buSzTx/>
              <a:buFontTx/>
              <a:buChar char="•"/>
            </a:pPr>
            <a:endParaRPr kumimoji="0" lang="zh-CN" altLang="en-US" sz="2400" b="0" i="0" u="none" strike="noStrike" kern="0" cap="none" spc="0" normalizeH="0" baseline="0" noProof="1" dirty="0">
              <a:solidFill>
                <a:schemeClr val="tx1"/>
              </a:solidFill>
              <a:effectLst>
                <a:outerShdw blurRad="38100" dist="38100" dir="2700000">
                  <a:srgbClr val="C0C0C0"/>
                </a:outerShdw>
              </a:effectLst>
              <a:latin typeface="宋体" panose="02010600030101010101" pitchFamily="2" charset="-122"/>
              <a:ea typeface="宋体" panose="02010600030101010101" pitchFamily="2" charset="-122"/>
              <a:cs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p:sp>
        <p:nvSpPr>
          <p:cNvPr id="526338" name="Rectangle 2"/>
          <p:cNvSpPr/>
          <p:nvPr/>
        </p:nvSpPr>
        <p:spPr>
          <a:xfrm>
            <a:off x="935038" y="0"/>
            <a:ext cx="2366963" cy="477838"/>
          </a:xfrm>
          <a:prstGeom prst="rect">
            <a:avLst/>
          </a:prstGeom>
          <a:noFill/>
          <a:ln w="12700">
            <a:noFill/>
          </a:ln>
        </p:spPr>
        <p:txBody>
          <a:bodyPr lIns="63500" tIns="25400" rIns="63500" bIns="25400">
            <a:spAutoFit/>
          </a:bodyPr>
          <a:lst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2800" b="1">
                <a:solidFill>
                  <a:schemeClr val="tx1"/>
                </a:solidFill>
                <a:latin typeface="Arial" panose="020B0604020202020204" pitchFamily="34" charset="0"/>
                <a:ea typeface="MS PGothic" panose="020B0600070205080204" pitchFamily="34" charset="-128"/>
              </a:defRPr>
            </a:lvl5pPr>
          </a:lstStyle>
          <a:p>
            <a:pPr lvl="0" fontAlgn="base"/>
            <a:r>
              <a:rPr lang="en-US" altLang="zh-CN" strike="noStrike" noProof="1">
                <a:effectLst>
                  <a:outerShdw blurRad="38100" dist="38100" dir="2700000">
                    <a:srgbClr val="FFFFFF"/>
                  </a:outerShdw>
                </a:effectLst>
                <a:latin typeface="+mj-lt"/>
                <a:ea typeface="+mj-ea"/>
                <a:cs typeface="+mj-cs"/>
              </a:rPr>
              <a:t>Example</a:t>
            </a:r>
            <a:endParaRPr lang="en-US" altLang="zh-CN" strike="noStrike" noProof="1">
              <a:effectLst>
                <a:outerShdw blurRad="38100" dist="38100" dir="2700000">
                  <a:srgbClr val="FFFFFF"/>
                </a:outerShdw>
              </a:effectLst>
            </a:endParaRPr>
          </a:p>
        </p:txBody>
      </p:sp>
      <p:sp>
        <p:nvSpPr>
          <p:cNvPr id="526339" name="Rectangle 3"/>
          <p:cNvSpPr/>
          <p:nvPr/>
        </p:nvSpPr>
        <p:spPr>
          <a:xfrm>
            <a:off x="1066800" y="3444875"/>
            <a:ext cx="7162800" cy="1995488"/>
          </a:xfrm>
          <a:prstGeom prst="rect">
            <a:avLst/>
          </a:prstGeom>
          <a:noFill/>
          <a:ln w="12700">
            <a:noFill/>
          </a:ln>
        </p:spPr>
        <p:txBody>
          <a:bodyPr lIns="90487" tIns="44450" rIns="90487" bIns="44450"/>
          <a:p>
            <a:pPr marL="285750" indent="-285750" eaLnBrk="0" fontAlgn="base" hangingPunct="0">
              <a:spcBef>
                <a:spcPct val="20000"/>
              </a:spcBef>
              <a:buClr>
                <a:srgbClr val="52A930"/>
              </a:buClr>
              <a:buChar char="•"/>
            </a:pPr>
            <a:r>
              <a:rPr lang="zh-CN" altLang="en-US" sz="2800" strike="noStrike" noProof="1" dirty="0">
                <a:effectLst>
                  <a:outerShdw blurRad="38100" dist="38100" dir="2700000">
                    <a:srgbClr val="FFFFFF"/>
                  </a:outerShdw>
                </a:effectLst>
                <a:latin typeface="Arial" panose="020B0604020202020204" pitchFamily="34" charset="0"/>
                <a:ea typeface="MS PGothic" panose="020B0600070205080204" pitchFamily="34" charset="-128"/>
                <a:cs typeface="+mn-cs"/>
              </a:rPr>
              <a:t>关系模式：</a:t>
            </a:r>
            <a:endParaRPr lang="zh-CN" altLang="en-US" sz="2800" strike="noStrike" noProof="1" dirty="0">
              <a:effectLst>
                <a:outerShdw blurRad="38100" dist="38100" dir="2700000">
                  <a:srgbClr val="FFFFFF"/>
                </a:outerShdw>
              </a:effectLst>
              <a:latin typeface="Arial" panose="020B0604020202020204" pitchFamily="34" charset="0"/>
            </a:endParaRPr>
          </a:p>
          <a:p>
            <a:pPr marL="685800" lvl="1" indent="-228600" eaLnBrk="0" fontAlgn="base" hangingPunct="0">
              <a:spcBef>
                <a:spcPct val="20000"/>
              </a:spcBef>
              <a:buClr>
                <a:srgbClr val="52A930"/>
              </a:buClr>
              <a:buFontTx/>
              <a:buChar char="–"/>
            </a:pP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E1 ( </a:t>
            </a:r>
            <a:r>
              <a:rPr lang="en-US" altLang="zh-CN" sz="1600" u="sng"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a</a:t>
            </a: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 b );</a:t>
            </a:r>
            <a:endParaRPr lang="en-US" altLang="zh-CN" sz="1600" strike="noStrike" noProof="1">
              <a:effectLst>
                <a:outerShdw blurRad="38100" dist="38100" dir="2700000">
                  <a:srgbClr val="FFFFFF"/>
                </a:outerShdw>
              </a:effectLst>
              <a:latin typeface="Arial" panose="020B0604020202020204" pitchFamily="34" charset="0"/>
            </a:endParaRPr>
          </a:p>
          <a:p>
            <a:pPr marL="685800" lvl="1" indent="-228600" eaLnBrk="0" fontAlgn="base" hangingPunct="0">
              <a:spcBef>
                <a:spcPct val="20000"/>
              </a:spcBef>
              <a:buClr>
                <a:srgbClr val="52A930"/>
              </a:buClr>
              <a:buFontTx/>
              <a:buChar char="–"/>
            </a:pP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E2 ( </a:t>
            </a:r>
            <a:r>
              <a:rPr lang="en-US" altLang="zh-CN" sz="1600" u="sng"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d</a:t>
            </a: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 e );</a:t>
            </a:r>
            <a:endParaRPr lang="en-US" altLang="zh-CN" sz="1600" strike="noStrike" noProof="1">
              <a:effectLst>
                <a:outerShdw blurRad="38100" dist="38100" dir="2700000">
                  <a:srgbClr val="FFFFFF"/>
                </a:outerShdw>
              </a:effectLst>
              <a:latin typeface="Arial" panose="020B0604020202020204" pitchFamily="34" charset="0"/>
            </a:endParaRPr>
          </a:p>
          <a:p>
            <a:pPr marL="685800" lvl="1" indent="-228600" eaLnBrk="0" fontAlgn="base" hangingPunct="0">
              <a:spcBef>
                <a:spcPct val="20000"/>
              </a:spcBef>
              <a:buClr>
                <a:srgbClr val="52A930"/>
              </a:buClr>
              <a:buFontTx/>
              <a:buChar char="–"/>
            </a:pP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R ( </a:t>
            </a:r>
            <a:r>
              <a:rPr lang="en-US" altLang="zh-CN" sz="1600" u="sng"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a</a:t>
            </a: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 </a:t>
            </a:r>
            <a:r>
              <a:rPr lang="en-US" altLang="zh-CN" sz="1600" u="sng"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d</a:t>
            </a:r>
            <a:r>
              <a:rPr lang="en-US" altLang="zh-CN" sz="1600" strike="noStrike" noProof="1">
                <a:effectLst>
                  <a:outerShdw blurRad="38100" dist="38100" dir="2700000">
                    <a:srgbClr val="FFFFFF"/>
                  </a:outerShdw>
                </a:effectLst>
                <a:latin typeface="Arial" panose="020B0604020202020204" pitchFamily="34" charset="0"/>
                <a:ea typeface="MS PGothic" panose="020B0600070205080204" pitchFamily="34" charset="-128"/>
                <a:cs typeface="+mn-cs"/>
              </a:rPr>
              <a:t>, c );</a:t>
            </a:r>
            <a:endParaRPr lang="en-US" altLang="zh-CN" sz="1600" strike="noStrike" noProof="1">
              <a:effectLst>
                <a:outerShdw blurRad="38100" dist="38100" dir="2700000">
                  <a:srgbClr val="FFFFFF"/>
                </a:outerShdw>
              </a:effectLst>
              <a:latin typeface="Arial" panose="020B0604020202020204" pitchFamily="34" charset="0"/>
            </a:endParaRPr>
          </a:p>
        </p:txBody>
      </p:sp>
      <p:grpSp>
        <p:nvGrpSpPr>
          <p:cNvPr id="139268" name="Group 4"/>
          <p:cNvGrpSpPr/>
          <p:nvPr/>
        </p:nvGrpSpPr>
        <p:grpSpPr>
          <a:xfrm>
            <a:off x="923925" y="1322388"/>
            <a:ext cx="7253288" cy="1995487"/>
            <a:chOff x="298" y="663"/>
            <a:chExt cx="4569" cy="1257"/>
          </a:xfrm>
        </p:grpSpPr>
        <p:sp>
          <p:nvSpPr>
            <p:cNvPr id="139269" name="Rectangle 5"/>
            <p:cNvSpPr/>
            <p:nvPr/>
          </p:nvSpPr>
          <p:spPr>
            <a:xfrm>
              <a:off x="1190" y="1133"/>
              <a:ext cx="605" cy="288"/>
            </a:xfrm>
            <a:prstGeom prst="rect">
              <a:avLst/>
            </a:prstGeom>
            <a:noFill/>
            <a:ln w="12700" cap="flat" cmpd="sng">
              <a:solidFill>
                <a:schemeClr val="bg1"/>
              </a:solidFill>
              <a:prstDash val="solid"/>
              <a:miter/>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E1</a:t>
              </a:r>
              <a:endParaRPr lang="en-US" altLang="zh-CN" sz="1800" b="1">
                <a:latin typeface="Helvetica" charset="0"/>
                <a:ea typeface="宋体" panose="02010600030101010101" pitchFamily="2" charset="-122"/>
              </a:endParaRPr>
            </a:p>
          </p:txBody>
        </p:sp>
        <p:sp>
          <p:nvSpPr>
            <p:cNvPr id="139270" name="Rectangle 6"/>
            <p:cNvSpPr/>
            <p:nvPr/>
          </p:nvSpPr>
          <p:spPr>
            <a:xfrm>
              <a:off x="3369" y="1142"/>
              <a:ext cx="605" cy="288"/>
            </a:xfrm>
            <a:prstGeom prst="rect">
              <a:avLst/>
            </a:prstGeom>
            <a:noFill/>
            <a:ln w="12700" cap="flat" cmpd="sng">
              <a:solidFill>
                <a:schemeClr val="bg1"/>
              </a:solidFill>
              <a:prstDash val="solid"/>
              <a:miter/>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E2</a:t>
              </a:r>
              <a:endParaRPr lang="en-US" altLang="zh-CN" sz="1800" b="1">
                <a:latin typeface="Helvetica" charset="0"/>
                <a:ea typeface="宋体" panose="02010600030101010101" pitchFamily="2" charset="-122"/>
              </a:endParaRPr>
            </a:p>
          </p:txBody>
        </p:sp>
        <p:sp>
          <p:nvSpPr>
            <p:cNvPr id="139271" name="AutoShape 7"/>
            <p:cNvSpPr/>
            <p:nvPr/>
          </p:nvSpPr>
          <p:spPr>
            <a:xfrm>
              <a:off x="2208" y="1075"/>
              <a:ext cx="765" cy="400"/>
            </a:xfrm>
            <a:prstGeom prst="diamond">
              <a:avLst/>
            </a:prstGeom>
            <a:noFill/>
            <a:ln w="12700" cap="flat" cmpd="sng">
              <a:solidFill>
                <a:schemeClr val="bg1"/>
              </a:solidFill>
              <a:prstDash val="solid"/>
              <a:miter/>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R</a:t>
              </a:r>
              <a:endParaRPr lang="en-US" altLang="zh-CN" sz="1800" b="1">
                <a:latin typeface="Helvetica" charset="0"/>
                <a:ea typeface="宋体" panose="02010600030101010101" pitchFamily="2" charset="-122"/>
              </a:endParaRPr>
            </a:p>
          </p:txBody>
        </p:sp>
        <p:sp>
          <p:nvSpPr>
            <p:cNvPr id="578568" name="Line 8"/>
            <p:cNvSpPr>
              <a:spLocks noChangeShapeType="1"/>
            </p:cNvSpPr>
            <p:nvPr/>
          </p:nvSpPr>
          <p:spPr bwMode="auto">
            <a:xfrm>
              <a:off x="1795" y="1286"/>
              <a:ext cx="413" cy="0"/>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69" name="Line 9"/>
            <p:cNvSpPr>
              <a:spLocks noChangeShapeType="1"/>
            </p:cNvSpPr>
            <p:nvPr/>
          </p:nvSpPr>
          <p:spPr bwMode="auto">
            <a:xfrm flipV="1">
              <a:off x="2976" y="1286"/>
              <a:ext cx="394" cy="0"/>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139274" name="Oval 10"/>
            <p:cNvSpPr/>
            <p:nvPr/>
          </p:nvSpPr>
          <p:spPr>
            <a:xfrm>
              <a:off x="739" y="739"/>
              <a:ext cx="576" cy="221"/>
            </a:xfrm>
            <a:prstGeom prst="ellipse">
              <a:avLst/>
            </a:prstGeom>
            <a:noFill/>
            <a:ln w="12700" cap="flat" cmpd="sng">
              <a:solidFill>
                <a:schemeClr val="bg1"/>
              </a:solidFill>
              <a:prstDash val="solid"/>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a</a:t>
              </a:r>
              <a:endParaRPr lang="en-US" altLang="zh-CN" sz="1800" b="1">
                <a:latin typeface="Helvetica" charset="0"/>
                <a:ea typeface="宋体" panose="02010600030101010101" pitchFamily="2" charset="-122"/>
              </a:endParaRPr>
            </a:p>
          </p:txBody>
        </p:sp>
        <p:sp>
          <p:nvSpPr>
            <p:cNvPr id="578571" name="Line 11"/>
            <p:cNvSpPr>
              <a:spLocks noChangeShapeType="1"/>
            </p:cNvSpPr>
            <p:nvPr/>
          </p:nvSpPr>
          <p:spPr bwMode="auto">
            <a:xfrm>
              <a:off x="1066" y="960"/>
              <a:ext cx="134" cy="173"/>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139276" name="Oval 12"/>
            <p:cNvSpPr/>
            <p:nvPr/>
          </p:nvSpPr>
          <p:spPr>
            <a:xfrm>
              <a:off x="298" y="1209"/>
              <a:ext cx="576" cy="221"/>
            </a:xfrm>
            <a:prstGeom prst="ellipse">
              <a:avLst/>
            </a:prstGeom>
            <a:noFill/>
            <a:ln w="12700" cap="flat" cmpd="sng">
              <a:solidFill>
                <a:schemeClr val="bg1"/>
              </a:solidFill>
              <a:prstDash val="solid"/>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b</a:t>
              </a:r>
              <a:endParaRPr lang="en-US" altLang="zh-CN" sz="1800" b="1">
                <a:latin typeface="Helvetica" charset="0"/>
                <a:ea typeface="宋体" panose="02010600030101010101" pitchFamily="2" charset="-122"/>
              </a:endParaRPr>
            </a:p>
          </p:txBody>
        </p:sp>
        <p:sp>
          <p:nvSpPr>
            <p:cNvPr id="139277" name="Oval 13"/>
            <p:cNvSpPr/>
            <p:nvPr/>
          </p:nvSpPr>
          <p:spPr>
            <a:xfrm>
              <a:off x="2323" y="1699"/>
              <a:ext cx="576" cy="221"/>
            </a:xfrm>
            <a:prstGeom prst="ellipse">
              <a:avLst/>
            </a:prstGeom>
            <a:noFill/>
            <a:ln w="12700" cap="flat" cmpd="sng">
              <a:solidFill>
                <a:schemeClr val="bg1"/>
              </a:solidFill>
              <a:prstDash val="solid"/>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c</a:t>
              </a:r>
              <a:endParaRPr lang="en-US" altLang="zh-CN" sz="1800" b="1">
                <a:latin typeface="Helvetica" charset="0"/>
                <a:ea typeface="宋体" panose="02010600030101010101" pitchFamily="2" charset="-122"/>
              </a:endParaRPr>
            </a:p>
          </p:txBody>
        </p:sp>
        <p:sp>
          <p:nvSpPr>
            <p:cNvPr id="139278" name="Oval 14"/>
            <p:cNvSpPr/>
            <p:nvPr/>
          </p:nvSpPr>
          <p:spPr>
            <a:xfrm>
              <a:off x="3484" y="663"/>
              <a:ext cx="576" cy="221"/>
            </a:xfrm>
            <a:prstGeom prst="ellipse">
              <a:avLst/>
            </a:prstGeom>
            <a:noFill/>
            <a:ln w="12700" cap="flat" cmpd="sng">
              <a:solidFill>
                <a:schemeClr val="bg1"/>
              </a:solidFill>
              <a:prstDash val="solid"/>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d</a:t>
              </a:r>
              <a:endParaRPr lang="en-US" altLang="zh-CN" sz="1800" b="1">
                <a:latin typeface="Helvetica" charset="0"/>
                <a:ea typeface="宋体" panose="02010600030101010101" pitchFamily="2" charset="-122"/>
              </a:endParaRPr>
            </a:p>
          </p:txBody>
        </p:sp>
        <p:sp>
          <p:nvSpPr>
            <p:cNvPr id="139279" name="Oval 15"/>
            <p:cNvSpPr/>
            <p:nvPr/>
          </p:nvSpPr>
          <p:spPr>
            <a:xfrm>
              <a:off x="4291" y="1171"/>
              <a:ext cx="576" cy="221"/>
            </a:xfrm>
            <a:prstGeom prst="ellipse">
              <a:avLst/>
            </a:prstGeom>
            <a:noFill/>
            <a:ln w="12700" cap="flat" cmpd="sng">
              <a:solidFill>
                <a:schemeClr val="bg1"/>
              </a:solidFill>
              <a:prstDash val="solid"/>
              <a:headEnd type="none" w="med" len="med"/>
              <a:tailEnd type="none" w="med" len="med"/>
            </a:ln>
          </p:spPr>
          <p:txBody>
            <a:bodyPr wrap="none" anchor="ctr" anchorCtr="0"/>
            <a:p>
              <a:pPr algn="ctr" eaLnBrk="0" hangingPunct="0">
                <a:lnSpc>
                  <a:spcPct val="90000"/>
                </a:lnSpc>
              </a:pPr>
              <a:r>
                <a:rPr lang="en-US" altLang="zh-CN" sz="1800" b="1">
                  <a:latin typeface="Helvetica" charset="0"/>
                  <a:ea typeface="宋体" panose="02010600030101010101" pitchFamily="2" charset="-122"/>
                </a:rPr>
                <a:t>e</a:t>
              </a:r>
              <a:endParaRPr lang="en-US" altLang="zh-CN" sz="1800" b="1">
                <a:latin typeface="Helvetica" charset="0"/>
                <a:ea typeface="宋体" panose="02010600030101010101" pitchFamily="2" charset="-122"/>
              </a:endParaRPr>
            </a:p>
          </p:txBody>
        </p:sp>
        <p:sp>
          <p:nvSpPr>
            <p:cNvPr id="578576" name="Line 16"/>
            <p:cNvSpPr>
              <a:spLocks noChangeShapeType="1"/>
            </p:cNvSpPr>
            <p:nvPr/>
          </p:nvSpPr>
          <p:spPr bwMode="auto">
            <a:xfrm>
              <a:off x="874" y="1325"/>
              <a:ext cx="336" cy="1"/>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77" name="Line 17"/>
            <p:cNvSpPr>
              <a:spLocks noChangeShapeType="1"/>
            </p:cNvSpPr>
            <p:nvPr/>
          </p:nvSpPr>
          <p:spPr bwMode="auto">
            <a:xfrm flipH="1">
              <a:off x="2601" y="1498"/>
              <a:ext cx="1" cy="221"/>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78" name="Line 18"/>
            <p:cNvSpPr>
              <a:spLocks noChangeShapeType="1"/>
            </p:cNvSpPr>
            <p:nvPr/>
          </p:nvSpPr>
          <p:spPr bwMode="auto">
            <a:xfrm flipH="1">
              <a:off x="3782" y="893"/>
              <a:ext cx="1" cy="259"/>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79" name="Line 19"/>
            <p:cNvSpPr>
              <a:spLocks noChangeShapeType="1"/>
            </p:cNvSpPr>
            <p:nvPr/>
          </p:nvSpPr>
          <p:spPr bwMode="auto">
            <a:xfrm flipV="1">
              <a:off x="3994" y="1266"/>
              <a:ext cx="287" cy="1"/>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80" name="Line 20"/>
            <p:cNvSpPr>
              <a:spLocks noChangeShapeType="1"/>
            </p:cNvSpPr>
            <p:nvPr/>
          </p:nvSpPr>
          <p:spPr bwMode="auto">
            <a:xfrm>
              <a:off x="768" y="960"/>
              <a:ext cx="538" cy="0"/>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578581" name="Line 21"/>
            <p:cNvSpPr>
              <a:spLocks noChangeShapeType="1"/>
            </p:cNvSpPr>
            <p:nvPr/>
          </p:nvSpPr>
          <p:spPr bwMode="auto">
            <a:xfrm>
              <a:off x="3523" y="892"/>
              <a:ext cx="538" cy="0"/>
            </a:xfrm>
            <a:prstGeom prst="line">
              <a:avLst/>
            </a:prstGeom>
            <a:noFill/>
            <a:ln w="12700">
              <a:solidFill>
                <a:schemeClr val="bg1"/>
              </a:solidFill>
              <a:round/>
            </a:ln>
            <a:effectLst/>
          </p:spPr>
          <p:txBody>
            <a:bodyPr wrap="none" anchor="ctr"/>
            <a:lstStyle/>
            <a:p>
              <a:pPr marL="0" marR="0" lvl="0" indent="0" algn="l" defTabSz="914400" rtl="0" eaLnBrk="0" fontAlgn="base" latinLnBrk="0" hangingPunct="0">
                <a:lnSpc>
                  <a:spcPct val="90000"/>
                </a:lnSpc>
                <a:spcBef>
                  <a:spcPct val="30000"/>
                </a:spcBef>
                <a:spcAft>
                  <a:spcPct val="0"/>
                </a:spcAft>
                <a:buClr>
                  <a:schemeClr val="tx2"/>
                </a:buClr>
                <a:buSzPct val="100000"/>
                <a:buFont typeface="Zapf Dingbats" charset="2"/>
                <a:buNone/>
                <a:defRPr/>
              </a:pPr>
              <a:endParaRPr kumimoji="0" lang="zh-CN" altLang="en-US" sz="2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Avant Garde" charset="0"/>
                <a:ea typeface="楷体_GB2312" pitchFamily="49" charset="-122"/>
                <a:cs typeface="+mn-cs"/>
              </a:endParaRPr>
            </a:p>
          </p:txBody>
        </p:sp>
        <p:sp>
          <p:nvSpPr>
            <p:cNvPr id="139286" name="Text Box 22"/>
            <p:cNvSpPr txBox="1"/>
            <p:nvPr/>
          </p:nvSpPr>
          <p:spPr>
            <a:xfrm>
              <a:off x="1737" y="1094"/>
              <a:ext cx="279" cy="214"/>
            </a:xfrm>
            <a:prstGeom prst="rect">
              <a:avLst/>
            </a:prstGeom>
            <a:noFill/>
            <a:ln w="12700">
              <a:noFill/>
            </a:ln>
          </p:spPr>
          <p:txBody>
            <a:bodyPr>
              <a:spAutoFit/>
            </a:bodyPr>
            <a:p>
              <a:pPr algn="ctr" eaLnBrk="0" hangingPunct="0">
                <a:lnSpc>
                  <a:spcPct val="90000"/>
                </a:lnSpc>
                <a:spcBef>
                  <a:spcPct val="50000"/>
                </a:spcBef>
              </a:pPr>
              <a:r>
                <a:rPr lang="en-US" altLang="zh-CN" sz="1800" b="1">
                  <a:latin typeface="Helvetica" charset="0"/>
                  <a:ea typeface="宋体" panose="02010600030101010101" pitchFamily="2" charset="-122"/>
                </a:rPr>
                <a:t>n</a:t>
              </a:r>
              <a:endParaRPr lang="en-US" altLang="zh-CN" sz="1800" b="1">
                <a:latin typeface="Helvetica" charset="0"/>
                <a:ea typeface="宋体" panose="02010600030101010101" pitchFamily="2" charset="-122"/>
              </a:endParaRPr>
            </a:p>
          </p:txBody>
        </p:sp>
        <p:sp>
          <p:nvSpPr>
            <p:cNvPr id="139287" name="Text Box 23"/>
            <p:cNvSpPr txBox="1"/>
            <p:nvPr/>
          </p:nvSpPr>
          <p:spPr>
            <a:xfrm>
              <a:off x="3148" y="1123"/>
              <a:ext cx="279" cy="214"/>
            </a:xfrm>
            <a:prstGeom prst="rect">
              <a:avLst/>
            </a:prstGeom>
            <a:noFill/>
            <a:ln w="12700">
              <a:noFill/>
            </a:ln>
          </p:spPr>
          <p:txBody>
            <a:bodyPr>
              <a:spAutoFit/>
            </a:bodyPr>
            <a:p>
              <a:pPr algn="ctr" eaLnBrk="0" hangingPunct="0">
                <a:lnSpc>
                  <a:spcPct val="90000"/>
                </a:lnSpc>
                <a:spcBef>
                  <a:spcPct val="50000"/>
                </a:spcBef>
              </a:pPr>
              <a:r>
                <a:rPr lang="en-US" altLang="zh-CN" sz="1800" b="1">
                  <a:latin typeface="Helvetica" charset="0"/>
                  <a:ea typeface="宋体" panose="02010600030101010101" pitchFamily="2" charset="-122"/>
                </a:rPr>
                <a:t>m</a:t>
              </a:r>
              <a:endParaRPr lang="en-US" altLang="zh-CN" sz="1800" b="1">
                <a:latin typeface="Helvetica" charset="0"/>
                <a:ea typeface="宋体" panose="02010600030101010101" pitchFamily="2" charset="-122"/>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4029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47844" name="Rectangle 6"/>
          <p:cNvSpPr>
            <a:spLocks noRot="1"/>
          </p:cNvSpPr>
          <p:nvPr/>
        </p:nvSpPr>
        <p:spPr>
          <a:xfrm>
            <a:off x="0" y="0"/>
            <a:ext cx="8351838" cy="765175"/>
          </a:xfrm>
          <a:prstGeom prst="rect">
            <a:avLst/>
          </a:prstGeom>
          <a:noFill/>
          <a:ln w="9525">
            <a:noFill/>
          </a:ln>
        </p:spPr>
        <p:txBody>
          <a:bodyPr anchor="ctr"/>
          <a:p>
            <a:pPr marL="0" marR="0" indent="0" algn="l" defTabSz="914400" rtl="0" eaLnBrk="0" fontAlgn="base" latinLnBrk="0" hangingPunct="0">
              <a:lnSpc>
                <a:spcPct val="100000"/>
              </a:lnSpc>
              <a:spcBef>
                <a:spcPct val="0"/>
              </a:spcBef>
              <a:spcAft>
                <a:spcPct val="0"/>
              </a:spcAft>
              <a:buNone/>
            </a:pPr>
            <a:r>
              <a:rPr kumimoji="0" lang="en-US" altLang="zh-CN"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Example</a:t>
            </a:r>
            <a:endParaRPr kumimoji="0" lang="en-US" altLang="ja-JP"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
        <p:nvSpPr>
          <p:cNvPr id="547845" name="Rectangle 7"/>
          <p:cNvSpPr>
            <a:spLocks noRot="1"/>
          </p:cNvSpPr>
          <p:nvPr/>
        </p:nvSpPr>
        <p:spPr>
          <a:xfrm>
            <a:off x="250825" y="728663"/>
            <a:ext cx="8605838" cy="5256213"/>
          </a:xfrm>
          <a:prstGeom prst="rect">
            <a:avLst/>
          </a:prstGeom>
          <a:noFill/>
          <a:ln w="9525">
            <a:noFill/>
          </a:ln>
        </p:spPr>
        <p:txBody>
          <a:bodyPr anchor="t"/>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选课系统</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实体</a:t>
            </a:r>
            <a:r>
              <a:rPr lang="en-US" altLang="zh-CN" sz="2400">
                <a:latin typeface="Arial" panose="020B0604020202020204" pitchFamily="34" charset="0"/>
              </a:rPr>
              <a:t>Entity</a:t>
            </a:r>
            <a:r>
              <a:rPr lang="zh-CN" altLang="en-US" sz="2400" dirty="0">
                <a:latin typeface="Arial" panose="020B0604020202020204" pitchFamily="34" charset="0"/>
              </a:rPr>
              <a:t>： 学生，老师，课程</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ER</a:t>
            </a:r>
            <a:r>
              <a:rPr lang="zh-CN" altLang="en-US" sz="2400" dirty="0">
                <a:latin typeface="Arial" panose="020B0604020202020204" pitchFamily="34" charset="0"/>
              </a:rPr>
              <a:t>模型</a:t>
            </a:r>
            <a:endParaRPr lang="en-US" altLang="zh-CN" sz="2400">
              <a:latin typeface="Arial" panose="020B0604020202020204" pitchFamily="34" charset="0"/>
            </a:endParaRPr>
          </a:p>
          <a:p>
            <a:pPr marL="1257300" lvl="2"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学生</a:t>
            </a:r>
            <a:r>
              <a:rPr lang="en-US" altLang="zh-CN" sz="2400">
                <a:latin typeface="Arial" panose="020B0604020202020204" pitchFamily="34" charset="0"/>
              </a:rPr>
              <a:t>-</a:t>
            </a:r>
            <a:r>
              <a:rPr lang="zh-CN" altLang="en-US" sz="2400" dirty="0">
                <a:latin typeface="Arial" panose="020B0604020202020204" pitchFamily="34" charset="0"/>
              </a:rPr>
              <a:t>选课</a:t>
            </a:r>
            <a:r>
              <a:rPr lang="en-US" altLang="zh-CN" sz="2400">
                <a:latin typeface="Arial" panose="020B0604020202020204" pitchFamily="34" charset="0"/>
              </a:rPr>
              <a:t>-</a:t>
            </a:r>
            <a:r>
              <a:rPr lang="zh-CN" altLang="en-US" sz="2400" dirty="0">
                <a:latin typeface="Arial" panose="020B0604020202020204" pitchFamily="34" charset="0"/>
              </a:rPr>
              <a:t>课程（</a:t>
            </a:r>
            <a:r>
              <a:rPr lang="en-US" altLang="zh-CN" sz="2400" err="1">
                <a:latin typeface="Arial" panose="020B0604020202020204" pitchFamily="34" charset="0"/>
              </a:rPr>
              <a:t>n..m</a:t>
            </a:r>
            <a:r>
              <a:rPr lang="zh-CN" altLang="en-US" sz="2400" dirty="0">
                <a:latin typeface="Arial" panose="020B0604020202020204" pitchFamily="34" charset="0"/>
              </a:rPr>
              <a:t>）</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老师</a:t>
            </a:r>
            <a:r>
              <a:rPr lang="en-US" altLang="zh-CN" sz="2400">
                <a:latin typeface="Arial" panose="020B0604020202020204" pitchFamily="34" charset="0"/>
              </a:rPr>
              <a:t>-</a:t>
            </a:r>
            <a:r>
              <a:rPr lang="zh-CN" altLang="en-US" sz="2400" dirty="0">
                <a:latin typeface="Arial" panose="020B0604020202020204" pitchFamily="34" charset="0"/>
              </a:rPr>
              <a:t>上课</a:t>
            </a:r>
            <a:r>
              <a:rPr lang="en-US" altLang="zh-CN" sz="2400">
                <a:latin typeface="Arial" panose="020B0604020202020204" pitchFamily="34" charset="0"/>
              </a:rPr>
              <a:t>-</a:t>
            </a:r>
            <a:r>
              <a:rPr lang="zh-CN" altLang="en-US" sz="2400" dirty="0">
                <a:latin typeface="Arial" panose="020B0604020202020204" pitchFamily="34" charset="0"/>
              </a:rPr>
              <a:t>课程（</a:t>
            </a:r>
            <a:r>
              <a:rPr lang="en-US" altLang="zh-CN" sz="2400">
                <a:latin typeface="Arial" panose="020B0604020202020204" pitchFamily="34" charset="0"/>
              </a:rPr>
              <a:t>1..m</a:t>
            </a:r>
            <a:r>
              <a:rPr lang="zh-CN" altLang="en-US" sz="2400" dirty="0">
                <a:latin typeface="Arial" panose="020B0604020202020204" pitchFamily="34" charset="0"/>
              </a:rPr>
              <a:t>）（有可能是多对多的关系）</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字段（属性）设计</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学生：</a:t>
            </a:r>
            <a:r>
              <a:rPr lang="en-US" altLang="zh-CN" sz="2400" err="1">
                <a:latin typeface="Arial" panose="020B0604020202020204" pitchFamily="34" charset="0"/>
              </a:rPr>
              <a:t>ID_s</a:t>
            </a:r>
            <a:r>
              <a:rPr lang="zh-CN" altLang="en-US" sz="2400" dirty="0">
                <a:latin typeface="Arial" panose="020B0604020202020204" pitchFamily="34" charset="0"/>
              </a:rPr>
              <a:t>，</a:t>
            </a:r>
            <a:r>
              <a:rPr lang="en-US" altLang="zh-CN" sz="2400">
                <a:latin typeface="Arial" panose="020B0604020202020204" pitchFamily="34" charset="0"/>
              </a:rPr>
              <a:t>name</a:t>
            </a:r>
            <a:r>
              <a:rPr lang="zh-CN" altLang="en-US" sz="2400" dirty="0">
                <a:latin typeface="Arial" panose="020B0604020202020204" pitchFamily="34" charset="0"/>
              </a:rPr>
              <a:t>，</a:t>
            </a:r>
            <a:r>
              <a:rPr lang="en-US" altLang="zh-CN" sz="2400">
                <a:latin typeface="Arial" panose="020B0604020202020204" pitchFamily="34" charset="0"/>
              </a:rPr>
              <a:t>grade, age, department…</a:t>
            </a:r>
            <a:r>
              <a:rPr lang="en-US" altLang="ja-JP">
                <a:latin typeface="Arial" panose="020B0604020202020204" pitchFamily="34" charset="0"/>
              </a:rPr>
              <a:t> </a:t>
            </a:r>
            <a:endParaRPr lang="en-US" altLang="zh-CN">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老师：</a:t>
            </a:r>
            <a:r>
              <a:rPr lang="en-US" altLang="zh-CN" sz="2400" err="1">
                <a:latin typeface="Arial" panose="020B0604020202020204" pitchFamily="34" charset="0"/>
              </a:rPr>
              <a:t>ID_t</a:t>
            </a:r>
            <a:r>
              <a:rPr lang="zh-CN" altLang="en-US" sz="2400" dirty="0">
                <a:latin typeface="Arial" panose="020B0604020202020204" pitchFamily="34" charset="0"/>
              </a:rPr>
              <a:t>， </a:t>
            </a:r>
            <a:r>
              <a:rPr lang="en-US" altLang="zh-CN" sz="2400">
                <a:latin typeface="Arial" panose="020B0604020202020204" pitchFamily="34" charset="0"/>
              </a:rPr>
              <a:t>name</a:t>
            </a:r>
            <a:r>
              <a:rPr lang="zh-CN" altLang="en-US" sz="2400" dirty="0">
                <a:latin typeface="Arial" panose="020B0604020202020204" pitchFamily="34" charset="0"/>
              </a:rPr>
              <a:t>，</a:t>
            </a:r>
            <a:r>
              <a:rPr lang="en-US" altLang="zh-CN" sz="2400">
                <a:latin typeface="Arial" panose="020B0604020202020204" pitchFamily="34" charset="0"/>
              </a:rPr>
              <a:t>age, department …</a:t>
            </a:r>
            <a:r>
              <a:rPr lang="en-US" altLang="ja-JP" sz="2400">
                <a:latin typeface="Arial" panose="020B0604020202020204" pitchFamily="34" charset="0"/>
              </a:rPr>
              <a:t> </a:t>
            </a:r>
            <a:endParaRPr lang="en-US" altLang="zh-CN" sz="240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课程：</a:t>
            </a:r>
            <a:r>
              <a:rPr lang="en-US" altLang="zh-CN" sz="2400" err="1">
                <a:latin typeface="Arial" panose="020B0604020202020204" pitchFamily="34" charset="0"/>
              </a:rPr>
              <a:t>ID_c</a:t>
            </a:r>
            <a:r>
              <a:rPr lang="zh-CN" altLang="en-US" sz="2400" dirty="0">
                <a:latin typeface="Arial" panose="020B0604020202020204" pitchFamily="34" charset="0"/>
              </a:rPr>
              <a:t>，</a:t>
            </a:r>
            <a:r>
              <a:rPr lang="en-US" altLang="zh-CN" sz="2400">
                <a:latin typeface="Arial" panose="020B0604020202020204" pitchFamily="34" charset="0"/>
              </a:rPr>
              <a:t>name</a:t>
            </a:r>
            <a:r>
              <a:rPr lang="zh-CN" altLang="en-US" sz="2400" dirty="0">
                <a:latin typeface="Arial" panose="020B0604020202020204" pitchFamily="34" charset="0"/>
              </a:rPr>
              <a:t>，</a:t>
            </a:r>
            <a:r>
              <a:rPr lang="en-US" altLang="zh-CN" sz="2400">
                <a:latin typeface="Arial" panose="020B0604020202020204" pitchFamily="34" charset="0"/>
              </a:rPr>
              <a:t>introduction</a:t>
            </a:r>
            <a:r>
              <a:rPr lang="zh-CN" altLang="en-US" sz="2400" dirty="0">
                <a:latin typeface="Arial" panose="020B0604020202020204" pitchFamily="34" charset="0"/>
              </a:rPr>
              <a:t>，</a:t>
            </a:r>
            <a:r>
              <a:rPr lang="en-US" altLang="zh-CN" sz="2400">
                <a:latin typeface="Arial" panose="020B0604020202020204" pitchFamily="34" charset="0"/>
              </a:rPr>
              <a:t>…</a:t>
            </a:r>
            <a:endParaRPr lang="en-US" altLang="zh-CN" sz="240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选课：</a:t>
            </a:r>
            <a:r>
              <a:rPr lang="en-US" altLang="zh-CN" sz="2400" err="1">
                <a:latin typeface="Arial" panose="020B0604020202020204" pitchFamily="34" charset="0"/>
              </a:rPr>
              <a:t>ID_s</a:t>
            </a:r>
            <a:r>
              <a:rPr lang="zh-CN" altLang="en-US" sz="2400" dirty="0">
                <a:latin typeface="Arial" panose="020B0604020202020204" pitchFamily="34" charset="0"/>
              </a:rPr>
              <a:t>，</a:t>
            </a:r>
            <a:r>
              <a:rPr lang="en-US" altLang="zh-CN" sz="2400" err="1">
                <a:latin typeface="Arial" panose="020B0604020202020204" pitchFamily="34" charset="0"/>
              </a:rPr>
              <a:t>ID_c</a:t>
            </a:r>
            <a:r>
              <a:rPr lang="zh-CN" altLang="en-US" sz="2400" dirty="0">
                <a:latin typeface="Arial" panose="020B0604020202020204" pitchFamily="34" charset="0"/>
              </a:rPr>
              <a:t>，</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上课：</a:t>
            </a:r>
            <a:r>
              <a:rPr lang="en-US" altLang="zh-CN" sz="2400" err="1">
                <a:latin typeface="Arial" panose="020B0604020202020204" pitchFamily="34" charset="0"/>
              </a:rPr>
              <a:t>ID_t</a:t>
            </a:r>
            <a:r>
              <a:rPr lang="zh-CN" altLang="en-US" sz="2400" dirty="0">
                <a:latin typeface="Arial" panose="020B0604020202020204" pitchFamily="34" charset="0"/>
              </a:rPr>
              <a:t>，</a:t>
            </a:r>
            <a:r>
              <a:rPr lang="en-US" altLang="zh-CN" sz="2400" err="1">
                <a:latin typeface="Arial" panose="020B0604020202020204" pitchFamily="34" charset="0"/>
              </a:rPr>
              <a:t>ID_c</a:t>
            </a:r>
            <a:r>
              <a:rPr lang="zh-CN" altLang="en-US" sz="2400" dirty="0">
                <a:latin typeface="Arial" panose="020B0604020202020204" pitchFamily="34" charset="0"/>
              </a:rPr>
              <a:t>，</a:t>
            </a:r>
            <a:endParaRPr lang="en-US" altLang="zh-CN" sz="2400">
              <a:latin typeface="Arial" panose="020B0604020202020204" pitchFamily="34" charset="0"/>
            </a:endParaRPr>
          </a:p>
        </p:txBody>
      </p:sp>
      <p:sp>
        <p:nvSpPr>
          <p:cNvPr id="140293" name="文本框 133126"/>
          <p:cNvSpPr txBox="1"/>
          <p:nvPr/>
        </p:nvSpPr>
        <p:spPr>
          <a:xfrm>
            <a:off x="3887788" y="-7937"/>
            <a:ext cx="5256212" cy="1260475"/>
          </a:xfrm>
          <a:prstGeom prst="rect">
            <a:avLst/>
          </a:prstGeom>
          <a:noFill/>
          <a:ln w="9525">
            <a:noFill/>
          </a:ln>
        </p:spPr>
        <p:txBody>
          <a:bodyPr>
            <a:spAutoFit/>
          </a:bodyPr>
          <a:p>
            <a:pPr marL="1524000" lvl="2" indent="-609600" eaLnBrk="0" hangingPunct="0">
              <a:spcBef>
                <a:spcPct val="20000"/>
              </a:spcBef>
              <a:buClr>
                <a:srgbClr val="52A930"/>
              </a:buClr>
              <a:buFont typeface="Wingdings" panose="05000000000000000000" pitchFamily="2" charset="2"/>
            </a:pPr>
            <a:endParaRPr lang="en-US" altLang="zh-CN" sz="2400">
              <a:latin typeface="Arial" panose="020B0604020202020204" pitchFamily="34" charset="0"/>
            </a:endParaRPr>
          </a:p>
          <a:p>
            <a:pPr marL="1524000" lvl="2" indent="-609600" eaLnBrk="0" hangingPunct="0">
              <a:spcBef>
                <a:spcPct val="20000"/>
              </a:spcBef>
              <a:buClr>
                <a:srgbClr val="52A930"/>
              </a:buClr>
              <a:buFont typeface="Wingdings" panose="05000000000000000000" pitchFamily="2" charset="2"/>
            </a:pPr>
            <a:r>
              <a:rPr lang="en-US" altLang="zh-CN" sz="2400">
                <a:latin typeface="Arial" panose="020B0604020202020204" pitchFamily="34" charset="0"/>
              </a:rPr>
              <a:t> </a:t>
            </a:r>
            <a:endParaRPr lang="en-US" altLang="zh-CN" sz="2400">
              <a:latin typeface="Arial" panose="020B0604020202020204" pitchFamily="34" charset="0"/>
            </a:endParaRPr>
          </a:p>
          <a:p>
            <a:pPr marL="609600" indent="-609600"/>
            <a:endParaRPr lang="zh-CN" altLang="en-US" sz="2400" dirty="0">
              <a:latin typeface="Arial" panose="020B0604020202020204" pitchFamily="34" charset="0"/>
            </a:endParaRPr>
          </a:p>
        </p:txBody>
      </p:sp>
      <p:sp>
        <p:nvSpPr>
          <p:cNvPr id="133128" name="文本框 133127"/>
          <p:cNvSpPr txBox="1"/>
          <p:nvPr/>
        </p:nvSpPr>
        <p:spPr>
          <a:xfrm>
            <a:off x="4084638" y="4833938"/>
            <a:ext cx="5059362" cy="822325"/>
          </a:xfrm>
          <a:prstGeom prst="rect">
            <a:avLst/>
          </a:prstGeom>
          <a:noFill/>
          <a:ln w="9525">
            <a:noFill/>
          </a:ln>
        </p:spPr>
        <p:txBody>
          <a:bodyPr>
            <a:spAutoFit/>
          </a:bodyPr>
          <a:p>
            <a:r>
              <a:rPr lang="en-US" altLang="zh-CN" sz="2400">
                <a:latin typeface="Arial" panose="020B0604020202020204" pitchFamily="34" charset="0"/>
              </a:rPr>
              <a:t>(score,…)</a:t>
            </a:r>
            <a:endParaRPr lang="en-US" altLang="zh-CN" sz="2400">
              <a:latin typeface="Arial" panose="020B0604020202020204" pitchFamily="34" charset="0"/>
            </a:endParaRPr>
          </a:p>
          <a:p>
            <a:r>
              <a:rPr lang="en-US" altLang="zh-CN" sz="2400">
                <a:latin typeface="Arial" panose="020B0604020202020204" pitchFamily="34" charset="0"/>
              </a:rPr>
              <a:t>( </a:t>
            </a:r>
            <a:r>
              <a:rPr lang="en-US" altLang="zh-CN" sz="2400" err="1">
                <a:latin typeface="Arial" panose="020B0604020202020204" pitchFamily="34" charset="0"/>
              </a:rPr>
              <a:t>cNo</a:t>
            </a:r>
            <a:r>
              <a:rPr lang="en-US" altLang="zh-CN" sz="2400">
                <a:latin typeface="Arial" panose="020B0604020202020204" pitchFamily="34" charset="0"/>
              </a:rPr>
              <a:t>., location, </a:t>
            </a:r>
            <a:r>
              <a:rPr lang="en-US" altLang="zh-CN" sz="2400" err="1">
                <a:latin typeface="Arial" panose="020B0604020202020204" pitchFamily="34" charset="0"/>
              </a:rPr>
              <a:t>time,weekday</a:t>
            </a:r>
            <a:r>
              <a:rPr lang="en-US" altLang="zh-CN" sz="2400">
                <a:latin typeface="Arial" panose="020B0604020202020204" pitchFamily="34" charset="0"/>
              </a:rPr>
              <a:t>…)</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7845">
                                            <p:txEl>
                                              <p:charRg st="180" end="194"/>
                                            </p:txEl>
                                          </p:spTgt>
                                        </p:tgtEl>
                                        <p:attrNameLst>
                                          <p:attrName>style.visibility</p:attrName>
                                        </p:attrNameLst>
                                      </p:cBhvr>
                                      <p:to>
                                        <p:strVal val="visible"/>
                                      </p:to>
                                    </p:set>
                                    <p:animEffect transition="in" filter="blinds(horizontal)">
                                      <p:cBhvr>
                                        <p:cTn id="7" dur="500"/>
                                        <p:tgtEl>
                                          <p:spTgt spid="547845">
                                            <p:txEl>
                                              <p:charRg st="180" end="19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7845">
                                            <p:txEl>
                                              <p:charRg st="194" end="208"/>
                                            </p:txEl>
                                          </p:spTgt>
                                        </p:tgtEl>
                                        <p:attrNameLst>
                                          <p:attrName>style.visibility</p:attrName>
                                        </p:attrNameLst>
                                      </p:cBhvr>
                                      <p:to>
                                        <p:strVal val="visible"/>
                                      </p:to>
                                    </p:set>
                                    <p:animEffect transition="in" filter="blinds(horizontal)">
                                      <p:cBhvr>
                                        <p:cTn id="10" dur="500"/>
                                        <p:tgtEl>
                                          <p:spTgt spid="547845">
                                            <p:txEl>
                                              <p:charRg st="194" end="20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28">
                                            <p:txEl>
                                              <p:charRg st="0" end="10"/>
                                            </p:txEl>
                                          </p:spTgt>
                                        </p:tgtEl>
                                        <p:attrNameLst>
                                          <p:attrName>style.visibility</p:attrName>
                                        </p:attrNameLst>
                                      </p:cBhvr>
                                      <p:to>
                                        <p:strVal val="visible"/>
                                      </p:to>
                                    </p:set>
                                    <p:animEffect transition="in" filter="blinds(horizontal)">
                                      <p:cBhvr>
                                        <p:cTn id="15" dur="500"/>
                                        <p:tgtEl>
                                          <p:spTgt spid="133128">
                                            <p:txEl>
                                              <p:charRg st="0" end="1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3128">
                                            <p:txEl>
                                              <p:charRg st="10" end="43"/>
                                            </p:txEl>
                                          </p:spTgt>
                                        </p:tgtEl>
                                        <p:attrNameLst>
                                          <p:attrName>style.visibility</p:attrName>
                                        </p:attrNameLst>
                                      </p:cBhvr>
                                      <p:to>
                                        <p:strVal val="visible"/>
                                      </p:to>
                                    </p:set>
                                    <p:animEffect transition="in" filter="blinds(horizontal)">
                                      <p:cBhvr>
                                        <p:cTn id="18" dur="500"/>
                                        <p:tgtEl>
                                          <p:spTgt spid="133128">
                                            <p:txEl>
                                              <p:charRg st="10" end="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4233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549892" name="Rectangle 6"/>
          <p:cNvSpPr>
            <a:spLocks noRot="1"/>
          </p:cNvSpPr>
          <p:nvPr/>
        </p:nvSpPr>
        <p:spPr>
          <a:xfrm>
            <a:off x="0" y="0"/>
            <a:ext cx="8351838" cy="765175"/>
          </a:xfrm>
          <a:prstGeom prst="rect">
            <a:avLst/>
          </a:prstGeom>
          <a:noFill/>
          <a:ln w="9525">
            <a:noFill/>
          </a:ln>
        </p:spPr>
        <p:txBody>
          <a:bodyPr anchor="ctr"/>
          <a:p>
            <a:pPr marL="0" marR="0" indent="0" algn="l" defTabSz="914400" rtl="0" eaLnBrk="0" fontAlgn="base" latinLnBrk="0" hangingPunct="0">
              <a:lnSpc>
                <a:spcPct val="100000"/>
              </a:lnSpc>
              <a:spcBef>
                <a:spcPct val="0"/>
              </a:spcBef>
              <a:spcAft>
                <a:spcPct val="0"/>
              </a:spcAft>
              <a:buNone/>
            </a:pPr>
            <a:r>
              <a:rPr kumimoji="0" lang="en-US" altLang="zh-CN"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Example - discussion</a:t>
            </a:r>
            <a:endParaRPr kumimoji="0" lang="en-US" altLang="ja-JP"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sp>
        <p:nvSpPr>
          <p:cNvPr id="140292" name="Rectangle 7"/>
          <p:cNvSpPr>
            <a:spLocks noRot="1"/>
          </p:cNvSpPr>
          <p:nvPr/>
        </p:nvSpPr>
        <p:spPr>
          <a:xfrm>
            <a:off x="250825" y="728663"/>
            <a:ext cx="8605838" cy="5256213"/>
          </a:xfrm>
          <a:prstGeom prst="rect">
            <a:avLst/>
          </a:prstGeom>
          <a:noFill/>
          <a:ln w="9525">
            <a:noFill/>
          </a:ln>
        </p:spPr>
        <p:txBody>
          <a:bodyPr anchor="t"/>
          <a:p>
            <a:pPr marL="342900"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选课系统</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实体</a:t>
            </a:r>
            <a:r>
              <a:rPr lang="en-US" altLang="zh-CN" sz="2400">
                <a:latin typeface="Arial" panose="020B0604020202020204" pitchFamily="34" charset="0"/>
              </a:rPr>
              <a:t>Entity</a:t>
            </a:r>
            <a:r>
              <a:rPr lang="zh-CN" altLang="en-US" sz="2400" dirty="0">
                <a:latin typeface="Arial" panose="020B0604020202020204" pitchFamily="34" charset="0"/>
              </a:rPr>
              <a:t>： 学生，老师，课程</a:t>
            </a:r>
            <a:r>
              <a:rPr lang="en-US" altLang="zh-CN" sz="2400">
                <a:latin typeface="Arial" panose="020B0604020202020204" pitchFamily="34" charset="0"/>
              </a:rPr>
              <a:t>…</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ER</a:t>
            </a:r>
            <a:r>
              <a:rPr lang="zh-CN" altLang="en-US" sz="2400" dirty="0">
                <a:latin typeface="Arial" panose="020B0604020202020204" pitchFamily="34" charset="0"/>
              </a:rPr>
              <a:t>模型</a:t>
            </a:r>
            <a:endParaRPr lang="en-US" altLang="zh-CN" sz="2400">
              <a:latin typeface="Arial" panose="020B0604020202020204" pitchFamily="34" charset="0"/>
            </a:endParaRPr>
          </a:p>
          <a:p>
            <a:pPr marL="1257300" lvl="2" indent="-342900" eaLnBrk="0" hangingPunct="0">
              <a:spcBef>
                <a:spcPct val="20000"/>
              </a:spcBef>
              <a:buClr>
                <a:srgbClr val="52A930"/>
              </a:buClr>
            </a:pPr>
            <a:r>
              <a:rPr lang="zh-CN" altLang="en-US" sz="2400" dirty="0">
                <a:latin typeface="Arial" panose="020B0604020202020204" pitchFamily="34" charset="0"/>
              </a:rPr>
              <a:t>学生</a:t>
            </a:r>
            <a:r>
              <a:rPr lang="en-US" altLang="zh-CN" sz="2400">
                <a:latin typeface="Arial" panose="020B0604020202020204" pitchFamily="34" charset="0"/>
              </a:rPr>
              <a:t>-</a:t>
            </a:r>
            <a:r>
              <a:rPr lang="zh-CN" altLang="en-US" sz="2400" dirty="0">
                <a:latin typeface="Arial" panose="020B0604020202020204" pitchFamily="34" charset="0"/>
              </a:rPr>
              <a:t>选课</a:t>
            </a:r>
            <a:r>
              <a:rPr lang="en-US" altLang="zh-CN" sz="2400">
                <a:latin typeface="Arial" panose="020B0604020202020204" pitchFamily="34" charset="0"/>
              </a:rPr>
              <a:t>-</a:t>
            </a:r>
            <a:r>
              <a:rPr lang="zh-CN" altLang="en-US" sz="2400" dirty="0">
                <a:latin typeface="Arial" panose="020B0604020202020204" pitchFamily="34" charset="0"/>
              </a:rPr>
              <a:t>课程（</a:t>
            </a:r>
            <a:r>
              <a:rPr lang="en-US" altLang="zh-CN" sz="2400" err="1">
                <a:latin typeface="Arial" panose="020B0604020202020204" pitchFamily="34" charset="0"/>
              </a:rPr>
              <a:t>n..m</a:t>
            </a:r>
            <a:r>
              <a:rPr lang="zh-CN" altLang="en-US" sz="2400" dirty="0">
                <a:latin typeface="Arial" panose="020B0604020202020204" pitchFamily="34" charset="0"/>
              </a:rPr>
              <a:t>），老师</a:t>
            </a:r>
            <a:r>
              <a:rPr lang="en-US" altLang="zh-CN" sz="2400">
                <a:latin typeface="Arial" panose="020B0604020202020204" pitchFamily="34" charset="0"/>
              </a:rPr>
              <a:t>-</a:t>
            </a:r>
            <a:r>
              <a:rPr lang="zh-CN" altLang="en-US" sz="2400" dirty="0">
                <a:latin typeface="Arial" panose="020B0604020202020204" pitchFamily="34" charset="0"/>
              </a:rPr>
              <a:t>上课</a:t>
            </a:r>
            <a:r>
              <a:rPr lang="en-US" altLang="zh-CN" sz="2400">
                <a:latin typeface="Arial" panose="020B0604020202020204" pitchFamily="34" charset="0"/>
              </a:rPr>
              <a:t>-</a:t>
            </a:r>
            <a:r>
              <a:rPr lang="zh-CN" altLang="en-US" sz="2400" dirty="0">
                <a:latin typeface="Arial" panose="020B0604020202020204" pitchFamily="34" charset="0"/>
              </a:rPr>
              <a:t>课程（</a:t>
            </a:r>
            <a:r>
              <a:rPr lang="en-US" altLang="zh-CN" sz="2400">
                <a:latin typeface="Arial" panose="020B0604020202020204" pitchFamily="34" charset="0"/>
              </a:rPr>
              <a:t>1..m</a:t>
            </a:r>
            <a:r>
              <a:rPr lang="zh-CN" altLang="en-US" sz="2400" dirty="0">
                <a:latin typeface="Arial" panose="020B0604020202020204" pitchFamily="34" charset="0"/>
              </a:rPr>
              <a:t>）</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zh-CN" altLang="en-US" sz="2400" dirty="0">
                <a:latin typeface="Arial" panose="020B0604020202020204" pitchFamily="34" charset="0"/>
              </a:rPr>
              <a:t>字段（属性）设计</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课程：</a:t>
            </a:r>
            <a:r>
              <a:rPr lang="en-US" altLang="zh-CN" sz="2400" err="1">
                <a:latin typeface="Arial" panose="020B0604020202020204" pitchFamily="34" charset="0"/>
              </a:rPr>
              <a:t>ID_c</a:t>
            </a:r>
            <a:r>
              <a:rPr lang="zh-CN" altLang="en-US" sz="2400" dirty="0">
                <a:latin typeface="Arial" panose="020B0604020202020204" pitchFamily="34" charset="0"/>
              </a:rPr>
              <a:t>，</a:t>
            </a:r>
            <a:r>
              <a:rPr lang="en-US" altLang="zh-CN" sz="2400">
                <a:latin typeface="Arial" panose="020B0604020202020204" pitchFamily="34" charset="0"/>
              </a:rPr>
              <a:t>name</a:t>
            </a:r>
            <a:r>
              <a:rPr lang="zh-CN" altLang="en-US" sz="2400" dirty="0">
                <a:latin typeface="Arial" panose="020B0604020202020204" pitchFamily="34" charset="0"/>
              </a:rPr>
              <a:t>，</a:t>
            </a:r>
            <a:r>
              <a:rPr lang="en-US" altLang="zh-CN" sz="2400">
                <a:latin typeface="Arial" panose="020B0604020202020204" pitchFamily="34" charset="0"/>
              </a:rPr>
              <a:t>location, </a:t>
            </a:r>
            <a:r>
              <a:rPr lang="zh-CN" altLang="en-US" sz="2400" dirty="0">
                <a:latin typeface="Arial" panose="020B0604020202020204" pitchFamily="34" charset="0"/>
              </a:rPr>
              <a:t>时间，次数，</a:t>
            </a:r>
            <a:r>
              <a:rPr lang="en-US" altLang="zh-CN" sz="2400">
                <a:latin typeface="Arial" panose="020B0604020202020204" pitchFamily="34" charset="0"/>
              </a:rPr>
              <a:t>…</a:t>
            </a:r>
            <a:endParaRPr lang="en-US" altLang="zh-CN" sz="240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选课：</a:t>
            </a:r>
            <a:r>
              <a:rPr lang="en-US" altLang="zh-CN" sz="2400" err="1">
                <a:latin typeface="Arial" panose="020B0604020202020204" pitchFamily="34" charset="0"/>
              </a:rPr>
              <a:t>ID_s</a:t>
            </a:r>
            <a:r>
              <a:rPr lang="zh-CN" altLang="en-US" sz="2400" dirty="0">
                <a:latin typeface="Arial" panose="020B0604020202020204" pitchFamily="34" charset="0"/>
              </a:rPr>
              <a:t>，</a:t>
            </a:r>
            <a:r>
              <a:rPr lang="en-US" altLang="zh-CN" sz="2400" err="1">
                <a:latin typeface="Arial" panose="020B0604020202020204" pitchFamily="34" charset="0"/>
              </a:rPr>
              <a:t>ID_c</a:t>
            </a:r>
            <a:r>
              <a:rPr lang="zh-CN" altLang="en-US" sz="2400" dirty="0">
                <a:latin typeface="Arial" panose="020B0604020202020204" pitchFamily="34" charset="0"/>
              </a:rPr>
              <a:t>，</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上课：</a:t>
            </a:r>
            <a:r>
              <a:rPr lang="en-US" altLang="zh-CN" sz="2400" err="1">
                <a:latin typeface="Arial" panose="020B0604020202020204" pitchFamily="34" charset="0"/>
              </a:rPr>
              <a:t>ID_t</a:t>
            </a:r>
            <a:r>
              <a:rPr lang="zh-CN" altLang="en-US" sz="2400" dirty="0">
                <a:latin typeface="Arial" panose="020B0604020202020204" pitchFamily="34" charset="0"/>
              </a:rPr>
              <a:t>，</a:t>
            </a:r>
            <a:r>
              <a:rPr lang="en-US" altLang="zh-CN" sz="2400" err="1">
                <a:latin typeface="Arial" panose="020B0604020202020204" pitchFamily="34" charset="0"/>
              </a:rPr>
              <a:t>ID_c</a:t>
            </a:r>
            <a:r>
              <a:rPr lang="zh-CN" altLang="en-US" sz="2400" dirty="0">
                <a:latin typeface="Arial" panose="020B0604020202020204" pitchFamily="34" charset="0"/>
              </a:rPr>
              <a:t>，</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 </a:t>
            </a:r>
            <a:r>
              <a:rPr lang="zh-CN" altLang="en-US" sz="2400" b="1" dirty="0">
                <a:solidFill>
                  <a:srgbClr val="FF0000"/>
                </a:solidFill>
                <a:latin typeface="Arial" panose="020B0604020202020204" pitchFamily="34" charset="0"/>
              </a:rPr>
              <a:t>！！</a:t>
            </a:r>
            <a:r>
              <a:rPr lang="zh-CN" altLang="en-US" sz="2400" dirty="0">
                <a:latin typeface="Arial" panose="020B0604020202020204" pitchFamily="34" charset="0"/>
              </a:rPr>
              <a:t>应加入备用字段，备注字段</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b="1" dirty="0">
                <a:solidFill>
                  <a:srgbClr val="FF0000"/>
                </a:solidFill>
                <a:latin typeface="Arial" panose="020B0604020202020204" pitchFamily="34" charset="0"/>
              </a:rPr>
              <a:t>？？</a:t>
            </a:r>
            <a:r>
              <a:rPr lang="zh-CN" altLang="en-US" sz="2400" dirty="0">
                <a:latin typeface="Arial" panose="020B0604020202020204" pitchFamily="34" charset="0"/>
              </a:rPr>
              <a:t>课程表与老师上课表合并？考虑多个老师上一门课（加入课程序号）</a:t>
            </a:r>
            <a:endParaRPr lang="zh-CN" altLang="en-US" sz="2400" dirty="0">
              <a:latin typeface="Arial" panose="020B0604020202020204" pitchFamily="34" charset="0"/>
            </a:endParaRPr>
          </a:p>
          <a:p>
            <a:pPr marL="1257300" lvl="2" indent="-342900" eaLnBrk="0" hangingPunct="0">
              <a:spcBef>
                <a:spcPct val="20000"/>
              </a:spcBef>
              <a:buClr>
                <a:srgbClr val="52A930"/>
              </a:buClr>
              <a:buFont typeface="Wingdings" panose="05000000000000000000" pitchFamily="2" charset="2"/>
              <a:buChar char="n"/>
            </a:pPr>
            <a:r>
              <a:rPr lang="zh-CN" altLang="en-US" sz="2400" dirty="0">
                <a:latin typeface="Arial" panose="020B0604020202020204" pitchFamily="34" charset="0"/>
              </a:rPr>
              <a:t>加入教室实体？？</a:t>
            </a:r>
            <a:endParaRPr lang="en-US" altLang="zh-CN" sz="2400">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 </a:t>
            </a:r>
            <a:endParaRPr lang="en-US" altLang="zh-CN" sz="1000">
              <a:latin typeface="Arial" panose="020B0604020202020204" pitchFamily="34" charset="0"/>
            </a:endParaRPr>
          </a:p>
        </p:txBody>
      </p:sp>
      <p:sp>
        <p:nvSpPr>
          <p:cNvPr id="144386"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144387" name="Rectangle 2"/>
          <p:cNvSpPr>
            <a:spLocks noGrp="1"/>
          </p:cNvSpPr>
          <p:nvPr>
            <p:ph type="title"/>
          </p:nvPr>
        </p:nvSpPr>
        <p:spPr>
          <a:xfrm>
            <a:off x="0" y="0"/>
            <a:ext cx="6705600" cy="633413"/>
          </a:xfrm>
        </p:spPr>
        <p:txBody>
          <a:bodyPr vert="horz" wrap="square" lIns="91440" tIns="45720" rIns="91440" bIns="45720" anchor="b" anchorCtr="0"/>
          <a:p>
            <a:pPr eaLnBrk="1" hangingPunct="1"/>
            <a:r>
              <a:rPr lang="en-US" altLang="zh-CN">
                <a:ea typeface="宋体" panose="02010600030101010101" pitchFamily="2" charset="-122"/>
              </a:rPr>
              <a:t>9.4.3 Architectural Elements</a:t>
            </a:r>
            <a:endParaRPr lang="en-US" altLang="zh-CN">
              <a:ea typeface="宋体" panose="02010600030101010101" pitchFamily="2" charset="-122"/>
            </a:endParaRPr>
          </a:p>
        </p:txBody>
      </p:sp>
      <p:sp>
        <p:nvSpPr>
          <p:cNvPr id="144388" name="Rectangle 3"/>
          <p:cNvSpPr>
            <a:spLocks noGrp="1"/>
          </p:cNvSpPr>
          <p:nvPr>
            <p:ph type="body"/>
          </p:nvPr>
        </p:nvSpPr>
        <p:spPr>
          <a:xfrm>
            <a:off x="503238" y="981075"/>
            <a:ext cx="8245475" cy="5111750"/>
          </a:xfrm>
          <a:prstGeom prst="rect">
            <a:avLst/>
          </a:prstGeom>
          <a:solidFill>
            <a:srgbClr val="FFFFFF"/>
          </a:solidFill>
          <a:ln w="9525" cap="flat" cmpd="sng">
            <a:solidFill>
              <a:srgbClr val="000000"/>
            </a:solidFill>
            <a:prstDash val="solid"/>
            <a:round/>
            <a:headEnd type="none" w="med" len="med"/>
            <a:tailEnd type="none" w="med" len="med"/>
          </a:ln>
        </p:spPr>
        <p:txBody>
          <a:bodyPr/>
          <a:p>
            <a:pPr eaLnBrk="1" hangingPunct="1">
              <a:lnSpc>
                <a:spcPct val="90000"/>
              </a:lnSpc>
              <a:spcBef>
                <a:spcPts val="600"/>
              </a:spcBef>
              <a:buFont typeface="Wingdings" panose="05000000000000000000" pitchFamily="2" charset="2"/>
              <a:buChar char="n"/>
            </a:pPr>
            <a:r>
              <a:rPr lang="en-US" altLang="zh-CN" b="1">
                <a:latin typeface="Palatino" pitchFamily="-128" charset="0"/>
                <a:ea typeface="宋体" panose="02010600030101010101" pitchFamily="2" charset="-122"/>
              </a:rPr>
              <a:t>Architectural design= the floor plan of a house</a:t>
            </a:r>
            <a:endParaRPr lang="en-US" altLang="zh-CN">
              <a:latin typeface="Palatino" pitchFamily="-128" charset="0"/>
              <a:ea typeface="宋体" panose="02010600030101010101" pitchFamily="2" charset="-122"/>
            </a:endParaRPr>
          </a:p>
          <a:p>
            <a:pPr eaLnBrk="1" hangingPunct="1">
              <a:lnSpc>
                <a:spcPct val="90000"/>
              </a:lnSpc>
              <a:spcBef>
                <a:spcPts val="600"/>
              </a:spcBef>
              <a:buFont typeface="Wingdings" panose="05000000000000000000" pitchFamily="2" charset="2"/>
              <a:buChar char="n"/>
            </a:pPr>
            <a:endParaRPr lang="en-US" altLang="zh-CN">
              <a:latin typeface="Palatino" pitchFamily="-128" charset="0"/>
              <a:ea typeface="宋体" panose="02010600030101010101" pitchFamily="2" charset="-122"/>
            </a:endParaRPr>
          </a:p>
          <a:p>
            <a:pPr eaLnBrk="1" hangingPunct="1">
              <a:lnSpc>
                <a:spcPct val="90000"/>
              </a:lnSpc>
              <a:spcBef>
                <a:spcPts val="600"/>
              </a:spcBef>
              <a:buFont typeface="Wingdings" panose="05000000000000000000" pitchFamily="2" charset="2"/>
              <a:buChar char="n"/>
            </a:pPr>
            <a:r>
              <a:rPr lang="en-US" altLang="zh-CN">
                <a:latin typeface="Palatino" pitchFamily="-128" charset="0"/>
                <a:ea typeface="宋体" panose="02010600030101010101" pitchFamily="2" charset="-122"/>
              </a:rPr>
              <a:t>The architectural model [Sha96] is derived from three sources: </a:t>
            </a:r>
            <a:endParaRPr lang="en-US" altLang="zh-CN">
              <a:latin typeface="Palatino" pitchFamily="-128" charset="0"/>
              <a:ea typeface="宋体" panose="02010600030101010101" pitchFamily="2" charset="-122"/>
            </a:endParaRPr>
          </a:p>
          <a:p>
            <a:pPr lvl="1" eaLnBrk="1" hangingPunct="1">
              <a:lnSpc>
                <a:spcPct val="90000"/>
              </a:lnSpc>
              <a:spcBef>
                <a:spcPts val="600"/>
              </a:spcBef>
              <a:buFont typeface="Wingdings" panose="05000000000000000000" pitchFamily="2" charset="2"/>
              <a:buChar char="n"/>
            </a:pPr>
            <a:r>
              <a:rPr lang="en-US" altLang="zh-CN">
                <a:latin typeface="Palatino" pitchFamily="-128" charset="0"/>
                <a:ea typeface="宋体" panose="02010600030101010101" pitchFamily="2" charset="-122"/>
              </a:rPr>
              <a:t>information about the </a:t>
            </a:r>
            <a:r>
              <a:rPr lang="en-US" altLang="zh-CN">
                <a:solidFill>
                  <a:srgbClr val="FF0000"/>
                </a:solidFill>
                <a:latin typeface="Palatino" pitchFamily="-128" charset="0"/>
                <a:ea typeface="宋体" panose="02010600030101010101" pitchFamily="2" charset="-122"/>
              </a:rPr>
              <a:t>application domain</a:t>
            </a:r>
            <a:r>
              <a:rPr lang="en-US" altLang="zh-CN">
                <a:latin typeface="Palatino" pitchFamily="-128" charset="0"/>
                <a:ea typeface="宋体" panose="02010600030101010101" pitchFamily="2" charset="-122"/>
              </a:rPr>
              <a:t> for the software to be built; </a:t>
            </a:r>
            <a:endParaRPr lang="en-US" altLang="zh-CN">
              <a:latin typeface="Palatino" pitchFamily="-128" charset="0"/>
              <a:ea typeface="宋体" panose="02010600030101010101" pitchFamily="2" charset="-122"/>
            </a:endParaRPr>
          </a:p>
          <a:p>
            <a:pPr lvl="1" eaLnBrk="1" hangingPunct="1">
              <a:lnSpc>
                <a:spcPct val="90000"/>
              </a:lnSpc>
              <a:spcBef>
                <a:spcPts val="600"/>
              </a:spcBef>
              <a:buFont typeface="Wingdings" panose="05000000000000000000" pitchFamily="2" charset="2"/>
              <a:buChar char="n"/>
            </a:pPr>
            <a:r>
              <a:rPr lang="en-US" altLang="zh-CN">
                <a:latin typeface="Palatino" pitchFamily="-128" charset="0"/>
                <a:ea typeface="宋体" panose="02010600030101010101" pitchFamily="2" charset="-122"/>
              </a:rPr>
              <a:t>specific requirements model elements such as </a:t>
            </a:r>
            <a:r>
              <a:rPr lang="en-US" altLang="zh-CN">
                <a:solidFill>
                  <a:srgbClr val="FF0000"/>
                </a:solidFill>
                <a:latin typeface="Palatino" pitchFamily="-128" charset="0"/>
                <a:ea typeface="宋体" panose="02010600030101010101" pitchFamily="2" charset="-122"/>
              </a:rPr>
              <a:t>data flow diagrams or analysis classes</a:t>
            </a:r>
            <a:r>
              <a:rPr lang="en-US" altLang="zh-CN">
                <a:latin typeface="Palatino" pitchFamily="-128" charset="0"/>
                <a:ea typeface="宋体" panose="02010600030101010101" pitchFamily="2" charset="-122"/>
              </a:rPr>
              <a:t>, their relationships and collaborations for the problem at hand, and </a:t>
            </a:r>
            <a:endParaRPr lang="en-US" altLang="zh-CN">
              <a:latin typeface="Palatino" pitchFamily="-128" charset="0"/>
              <a:ea typeface="宋体" panose="02010600030101010101" pitchFamily="2" charset="-122"/>
            </a:endParaRPr>
          </a:p>
          <a:p>
            <a:pPr lvl="1" eaLnBrk="1" hangingPunct="1">
              <a:lnSpc>
                <a:spcPct val="90000"/>
              </a:lnSpc>
              <a:spcBef>
                <a:spcPts val="600"/>
              </a:spcBef>
              <a:buFont typeface="Wingdings" panose="05000000000000000000" pitchFamily="2" charset="2"/>
              <a:buChar char="n"/>
            </a:pPr>
            <a:r>
              <a:rPr lang="en-US" altLang="zh-CN">
                <a:latin typeface="Palatino" pitchFamily="-128" charset="0"/>
                <a:ea typeface="宋体" panose="02010600030101010101" pitchFamily="2" charset="-122"/>
              </a:rPr>
              <a:t>the availability of architectural </a:t>
            </a:r>
            <a:r>
              <a:rPr lang="en-US" altLang="zh-CN">
                <a:solidFill>
                  <a:srgbClr val="FF0000"/>
                </a:solidFill>
                <a:latin typeface="Palatino" pitchFamily="-128" charset="0"/>
                <a:ea typeface="宋体" panose="02010600030101010101" pitchFamily="2" charset="-122"/>
              </a:rPr>
              <a:t>patterns</a:t>
            </a:r>
            <a:r>
              <a:rPr lang="en-US" altLang="zh-CN">
                <a:latin typeface="Palatino" pitchFamily="-128" charset="0"/>
                <a:ea typeface="宋体" panose="02010600030101010101" pitchFamily="2" charset="-122"/>
              </a:rPr>
              <a:t> and styles . </a:t>
            </a:r>
            <a:endParaRPr lang="en-US" altLang="zh-CN">
              <a:latin typeface="Palatino" pitchFamily="-12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 </a:t>
            </a:r>
            <a:endParaRPr lang="en-US" altLang="zh-CN" sz="1000">
              <a:latin typeface="Arial" panose="020B0604020202020204" pitchFamily="34" charset="0"/>
            </a:endParaRPr>
          </a:p>
        </p:txBody>
      </p:sp>
      <p:sp>
        <p:nvSpPr>
          <p:cNvPr id="22530"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22531" name="Rectangle 2"/>
          <p:cNvSpPr>
            <a:spLocks noGrp="1"/>
          </p:cNvSpPr>
          <p:nvPr>
            <p:ph type="title"/>
          </p:nvPr>
        </p:nvSpPr>
        <p:spPr>
          <a:xfrm>
            <a:off x="323850" y="0"/>
            <a:ext cx="7010400" cy="633413"/>
          </a:xfrm>
        </p:spPr>
        <p:txBody>
          <a:bodyPr vert="horz" wrap="square" lIns="91440" tIns="45720" rIns="91440" bIns="45720" anchor="b" anchorCtr="0"/>
          <a:p>
            <a:pPr eaLnBrk="1" hangingPunct="1"/>
            <a:r>
              <a:rPr lang="en-US" altLang="zh-CN">
                <a:ea typeface="宋体" panose="02010600030101010101" pitchFamily="2" charset="-122"/>
              </a:rPr>
              <a:t>Software Engineering Design</a:t>
            </a:r>
            <a:endParaRPr lang="en-US" altLang="zh-CN">
              <a:ea typeface="宋体" panose="02010600030101010101" pitchFamily="2" charset="-122"/>
            </a:endParaRPr>
          </a:p>
        </p:txBody>
      </p:sp>
      <p:sp>
        <p:nvSpPr>
          <p:cNvPr id="22532" name="Rectangle 3"/>
          <p:cNvSpPr>
            <a:spLocks noGrp="1"/>
          </p:cNvSpPr>
          <p:nvPr>
            <p:ph type="body"/>
          </p:nvPr>
        </p:nvSpPr>
        <p:spPr>
          <a:xfrm>
            <a:off x="539750" y="944563"/>
            <a:ext cx="8424863" cy="5184775"/>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Char char="n"/>
            </a:pPr>
            <a:r>
              <a:rPr lang="en-US" altLang="zh-CN">
                <a:ea typeface="宋体" panose="02010600030101010101" pitchFamily="2" charset="-122"/>
              </a:rPr>
              <a:t>Data/Class design – transforms analysis classes into implementation classes and data structures</a:t>
            </a:r>
            <a:endParaRPr lang="en-US" altLang="zh-CN">
              <a:ea typeface="宋体" panose="02010600030101010101" pitchFamily="2" charset="-122"/>
            </a:endParaRPr>
          </a:p>
          <a:p>
            <a:pPr>
              <a:buFont typeface="Wingdings" panose="05000000000000000000" pitchFamily="2" charset="2"/>
              <a:buChar char="n"/>
            </a:pPr>
            <a:r>
              <a:rPr lang="en-US" altLang="zh-CN">
                <a:ea typeface="宋体" panose="02010600030101010101" pitchFamily="2" charset="-122"/>
              </a:rPr>
              <a:t>Architectural design – defines relationships among the major software structural elements</a:t>
            </a:r>
            <a:endParaRPr lang="en-US" altLang="zh-CN">
              <a:ea typeface="宋体" panose="02010600030101010101" pitchFamily="2" charset="-122"/>
            </a:endParaRPr>
          </a:p>
          <a:p>
            <a:pPr>
              <a:buFont typeface="Wingdings" panose="05000000000000000000" pitchFamily="2" charset="2"/>
              <a:buChar char="n"/>
            </a:pPr>
            <a:r>
              <a:rPr lang="en-US" altLang="zh-CN">
                <a:ea typeface="宋体" panose="02010600030101010101" pitchFamily="2" charset="-122"/>
              </a:rPr>
              <a:t>Interface design – defines how software elements, hardware elements, and end-users communicate </a:t>
            </a:r>
            <a:endParaRPr lang="en-US" altLang="zh-CN">
              <a:ea typeface="宋体" panose="02010600030101010101" pitchFamily="2" charset="-122"/>
            </a:endParaRPr>
          </a:p>
          <a:p>
            <a:pPr>
              <a:buFont typeface="Wingdings" panose="05000000000000000000" pitchFamily="2" charset="2"/>
              <a:buChar char="n"/>
            </a:pPr>
            <a:r>
              <a:rPr lang="en-US" altLang="zh-CN">
                <a:ea typeface="宋体" panose="02010600030101010101" pitchFamily="2" charset="-122"/>
              </a:rPr>
              <a:t>Component-level design – transforms structural elements into procedural descriptions of software components</a:t>
            </a:r>
            <a:endParaRPr lang="en-US" altLang="zh-CN">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179705" y="800459"/>
            <a:ext cx="8458200" cy="3093444"/>
          </a:xfrm>
        </p:spPr>
        <p:txBody>
          <a:bodyPr vert="horz" lIns="91440" tIns="45720" rIns="91440" bIns="45720" rtlCol="0">
            <a:noAutofit/>
          </a:bodyPr>
          <a:lstStyle/>
          <a:p>
            <a:pPr>
              <a:spcBef>
                <a:spcPts val="1000"/>
              </a:spcBef>
              <a:spcAft>
                <a:spcPts val="0"/>
              </a:spcAft>
            </a:pPr>
            <a:r>
              <a:rPr lang="en-US" altLang="en-US" sz="2400" noProof="0" dirty="0"/>
              <a:t>Interface is a set of operations that describes the externally observable behavior of a class and provides access to its public operations.</a:t>
            </a:r>
            <a:endParaRPr lang="en-US" altLang="en-US" sz="2400" noProof="0" dirty="0"/>
          </a:p>
          <a:p>
            <a:pPr marL="0" indent="0">
              <a:spcBef>
                <a:spcPts val="1000"/>
              </a:spcBef>
              <a:spcAft>
                <a:spcPts val="0"/>
              </a:spcAft>
              <a:buNone/>
            </a:pPr>
            <a:r>
              <a:rPr lang="en-US" altLang="en-US" sz="2400" noProof="0" dirty="0"/>
              <a:t>Important elements:</a:t>
            </a:r>
            <a:endParaRPr lang="en-US" altLang="en-US" sz="2400" noProof="0" dirty="0"/>
          </a:p>
          <a:p>
            <a:pPr marL="291465" lvl="2" indent="-291465"/>
            <a:r>
              <a:rPr lang="en-US" altLang="en-US" sz="2200" noProof="0" dirty="0"/>
              <a:t>User interface (UI).</a:t>
            </a:r>
            <a:endParaRPr lang="en-US" altLang="en-US" sz="2200" noProof="0" dirty="0"/>
          </a:p>
          <a:p>
            <a:pPr marL="291465" lvl="2" indent="-291465"/>
            <a:r>
              <a:rPr lang="en-US" altLang="en-US" sz="2200" noProof="0" dirty="0"/>
              <a:t>External interfaces to other systems.</a:t>
            </a:r>
            <a:endParaRPr lang="en-US" altLang="en-US" sz="2200" noProof="0" dirty="0"/>
          </a:p>
          <a:p>
            <a:pPr marL="291465" lvl="2" indent="-291465"/>
            <a:r>
              <a:rPr lang="en-US" altLang="en-US" sz="2200" noProof="0" dirty="0"/>
              <a:t>Internal interfaces between various design components.</a:t>
            </a:r>
            <a:endParaRPr lang="en-US" altLang="en-US" sz="2200" noProof="0" dirty="0"/>
          </a:p>
        </p:txBody>
      </p:sp>
      <p:sp>
        <p:nvSpPr>
          <p:cNvPr id="9" name="Content Placeholder 8"/>
          <p:cNvSpPr>
            <a:spLocks noGrp="1"/>
          </p:cNvSpPr>
          <p:nvPr>
            <p:ph sz="quarter" idx="14"/>
          </p:nvPr>
        </p:nvSpPr>
        <p:spPr>
          <a:xfrm>
            <a:off x="143510" y="4435343"/>
            <a:ext cx="8458200" cy="1772093"/>
          </a:xfrm>
        </p:spPr>
        <p:txBody>
          <a:bodyPr>
            <a:normAutofit/>
          </a:bodyPr>
          <a:lstStyle/>
          <a:p>
            <a:pPr>
              <a:spcBef>
                <a:spcPts val="1000"/>
              </a:spcBef>
              <a:spcAft>
                <a:spcPts val="0"/>
              </a:spcAft>
            </a:pPr>
            <a:r>
              <a:rPr lang="en-US" altLang="en-US" sz="2400" noProof="0" dirty="0"/>
              <a:t>UI or User Experience (UX) is a major engineering action to ensure the creation on usable software products.</a:t>
            </a:r>
            <a:endParaRPr lang="en-US" altLang="en-US" sz="2400" noProof="0" dirty="0"/>
          </a:p>
          <a:p>
            <a:pPr>
              <a:spcBef>
                <a:spcPts val="1000"/>
              </a:spcBef>
              <a:spcAft>
                <a:spcPts val="0"/>
              </a:spcAft>
            </a:pPr>
            <a:r>
              <a:rPr lang="en-US" altLang="en-US" sz="2400" noProof="0" dirty="0"/>
              <a:t>Internal and external interfaces should incorporate both error checking and appropriate security features.</a:t>
            </a:r>
            <a:endParaRPr lang="en-US" altLang="en-US" sz="2400" noProof="0" dirty="0"/>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
        <p:nvSpPr>
          <p:cNvPr id="145411" name="Rectangle 6"/>
          <p:cNvSpPr>
            <a:spLocks noRot="1"/>
          </p:cNvSpPr>
          <p:nvPr/>
        </p:nvSpPr>
        <p:spPr>
          <a:xfrm>
            <a:off x="0" y="0"/>
            <a:ext cx="5386388" cy="692150"/>
          </a:xfrm>
          <a:prstGeom prst="rect">
            <a:avLst/>
          </a:prstGeom>
          <a:noFill/>
          <a:ln w="9525">
            <a:noFill/>
          </a:ln>
        </p:spPr>
        <p:txBody>
          <a:bodyPr anchor="ctr" anchorCtr="0"/>
          <a:p>
            <a:pPr eaLnBrk="0" hangingPunct="0"/>
            <a:r>
              <a:rPr lang="en-US" altLang="zh-CN" b="1">
                <a:latin typeface="Arial" panose="020B0604020202020204" pitchFamily="34" charset="0"/>
              </a:rPr>
              <a:t>9.4.4 </a:t>
            </a:r>
            <a:r>
              <a:rPr lang="en-US" altLang="ja-JP" b="1">
                <a:latin typeface="Arial" panose="020B0604020202020204" pitchFamily="34" charset="0"/>
              </a:rPr>
              <a:t>Interface Elements</a:t>
            </a:r>
            <a:endParaRPr lang="en-US" altLang="ja-JP" b="1">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4541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45411" name="Rectangle 6"/>
          <p:cNvSpPr>
            <a:spLocks noRot="1"/>
          </p:cNvSpPr>
          <p:nvPr/>
        </p:nvSpPr>
        <p:spPr>
          <a:xfrm>
            <a:off x="0" y="0"/>
            <a:ext cx="5386388" cy="692150"/>
          </a:xfrm>
          <a:prstGeom prst="rect">
            <a:avLst/>
          </a:prstGeom>
          <a:noFill/>
          <a:ln w="9525">
            <a:noFill/>
          </a:ln>
        </p:spPr>
        <p:txBody>
          <a:bodyPr anchor="ctr" anchorCtr="0"/>
          <a:p>
            <a:pPr eaLnBrk="0" hangingPunct="0"/>
            <a:r>
              <a:rPr lang="en-US" altLang="zh-CN" b="1">
                <a:latin typeface="Arial" panose="020B0604020202020204" pitchFamily="34" charset="0"/>
              </a:rPr>
              <a:t>9.4.4 </a:t>
            </a:r>
            <a:r>
              <a:rPr lang="en-US" altLang="ja-JP" b="1">
                <a:latin typeface="Arial" panose="020B0604020202020204" pitchFamily="34" charset="0"/>
              </a:rPr>
              <a:t>Interface Elements</a:t>
            </a:r>
            <a:endParaRPr lang="en-US" altLang="ja-JP" b="1">
              <a:latin typeface="Arial" panose="020B0604020202020204" pitchFamily="34" charset="0"/>
            </a:endParaRPr>
          </a:p>
        </p:txBody>
      </p:sp>
      <p:sp>
        <p:nvSpPr>
          <p:cNvPr id="145412" name="Text Box 10"/>
          <p:cNvSpPr txBox="1"/>
          <p:nvPr/>
        </p:nvSpPr>
        <p:spPr>
          <a:xfrm>
            <a:off x="576263" y="1628775"/>
            <a:ext cx="3311525" cy="854075"/>
          </a:xfrm>
          <a:prstGeom prst="rect">
            <a:avLst/>
          </a:prstGeom>
          <a:noFill/>
          <a:ln w="9525">
            <a:noFill/>
          </a:ln>
        </p:spPr>
        <p:txBody>
          <a:bodyPr>
            <a:spAutoFit/>
          </a:bodyPr>
          <a:p>
            <a:pPr eaLnBrk="0" hangingPunct="0">
              <a:spcBef>
                <a:spcPct val="50000"/>
              </a:spcBef>
            </a:pPr>
            <a:endParaRPr lang="zh-CN" altLang="en-US" sz="2000" dirty="0">
              <a:latin typeface="Arial" panose="020B0604020202020204" pitchFamily="34" charset="0"/>
            </a:endParaRPr>
          </a:p>
          <a:p>
            <a:pPr eaLnBrk="0" hangingPunct="0">
              <a:spcBef>
                <a:spcPct val="50000"/>
              </a:spcBef>
            </a:pPr>
            <a:r>
              <a:rPr lang="en-US" altLang="zh-CN" sz="2000">
                <a:latin typeface="Arial" panose="020B0604020202020204" pitchFamily="34" charset="0"/>
              </a:rPr>
              <a:t>  </a:t>
            </a:r>
            <a:endParaRPr lang="en-US" altLang="zh-CN" sz="2000">
              <a:latin typeface="Arial" panose="020B0604020202020204" pitchFamily="34" charset="0"/>
            </a:endParaRPr>
          </a:p>
        </p:txBody>
      </p:sp>
      <p:sp>
        <p:nvSpPr>
          <p:cNvPr id="145413" name="Text Box 8"/>
          <p:cNvSpPr txBox="1"/>
          <p:nvPr/>
        </p:nvSpPr>
        <p:spPr>
          <a:xfrm>
            <a:off x="215900" y="765175"/>
            <a:ext cx="8551863" cy="2227263"/>
          </a:xfrm>
          <a:prstGeom prst="rect">
            <a:avLst/>
          </a:prstGeom>
          <a:noFill/>
          <a:ln w="9525">
            <a:noFill/>
          </a:ln>
        </p:spPr>
        <p:txBody>
          <a:bodyPr>
            <a:spAutoFit/>
          </a:bodyPr>
          <a:p>
            <a:pPr eaLnBrk="0" hangingPunct="0"/>
            <a:r>
              <a:rPr lang="en-US" altLang="zh-CN" sz="2800" b="1">
                <a:latin typeface="Arial" panose="020B0604020202020204" pitchFamily="34" charset="0"/>
              </a:rPr>
              <a:t>Interface design = a set of detailed drawing (and specifications) for the doors, windows and external utilities of a house)</a:t>
            </a:r>
            <a:endParaRPr lang="en-US" altLang="zh-CN" sz="2800" b="1">
              <a:latin typeface="Arial" panose="020B0604020202020204" pitchFamily="34" charset="0"/>
            </a:endParaRPr>
          </a:p>
          <a:p>
            <a:pPr eaLnBrk="0" hangingPunct="0"/>
            <a:endParaRPr lang="en-US" altLang="zh-CN" sz="2800" b="1">
              <a:latin typeface="Arial" panose="020B0604020202020204" pitchFamily="34" charset="0"/>
            </a:endParaRPr>
          </a:p>
          <a:p>
            <a:pPr eaLnBrk="0" hangingPunct="0"/>
            <a:r>
              <a:rPr lang="zh-CN" altLang="en-US" sz="2800" dirty="0">
                <a:solidFill>
                  <a:srgbClr val="FF0000"/>
                </a:solidFill>
                <a:latin typeface="Arial" panose="020B0604020202020204" pitchFamily="34" charset="0"/>
                <a:ea typeface="宋体" panose="02010600030101010101" pitchFamily="2" charset="-122"/>
              </a:rPr>
              <a:t>接口设计三个重要元素：</a:t>
            </a:r>
            <a:r>
              <a:rPr lang="en-US" altLang="zh-CN" sz="2800">
                <a:latin typeface="Arial" panose="020B0604020202020204" pitchFamily="34" charset="0"/>
                <a:ea typeface="宋体" panose="02010600030101010101" pitchFamily="2" charset="-122"/>
              </a:rPr>
              <a:t>UI</a:t>
            </a:r>
            <a:r>
              <a:rPr lang="zh-CN" altLang="en-US" sz="2800" dirty="0">
                <a:latin typeface="Arial" panose="020B0604020202020204" pitchFamily="34" charset="0"/>
                <a:ea typeface="宋体" panose="02010600030101010101" pitchFamily="2" charset="-122"/>
              </a:rPr>
              <a:t>，外部接口，内部接口</a:t>
            </a:r>
            <a:endParaRPr lang="en-US" altLang="zh-CN" sz="2800">
              <a:latin typeface="Arial" panose="020B0604020202020204" pitchFamily="34" charset="0"/>
              <a:ea typeface="宋体" panose="02010600030101010101" pitchFamily="2" charset="-122"/>
            </a:endParaRPr>
          </a:p>
        </p:txBody>
      </p:sp>
      <p:sp>
        <p:nvSpPr>
          <p:cNvPr id="145414" name="Text Box 10"/>
          <p:cNvSpPr txBox="1"/>
          <p:nvPr/>
        </p:nvSpPr>
        <p:spPr>
          <a:xfrm>
            <a:off x="287338" y="3429000"/>
            <a:ext cx="7704137" cy="2553335"/>
          </a:xfrm>
          <a:prstGeom prst="rect">
            <a:avLst/>
          </a:prstGeom>
          <a:noFill/>
          <a:ln w="9525">
            <a:noFill/>
          </a:ln>
        </p:spPr>
        <p:txBody>
          <a:bodyPr>
            <a:spAutoFit/>
          </a:bodyPr>
          <a:p>
            <a:pPr marL="342900" indent="-342900" eaLnBrk="0" hangingPunct="0">
              <a:spcBef>
                <a:spcPct val="50000"/>
              </a:spcBef>
              <a:buFont typeface="Wingdings" panose="05000000000000000000" charset="0"/>
              <a:buChar char="n"/>
            </a:pPr>
            <a:r>
              <a:rPr lang="en-US" altLang="zh-CN" sz="2000">
                <a:latin typeface="Arial" panose="020B0604020202020204" pitchFamily="34" charset="0"/>
              </a:rPr>
              <a:t>Interface is a </a:t>
            </a:r>
            <a:r>
              <a:rPr lang="en-US" altLang="zh-CN" sz="2000" err="1">
                <a:latin typeface="Arial" panose="020B0604020202020204" pitchFamily="34" charset="0"/>
              </a:rPr>
              <a:t>specifier</a:t>
            </a:r>
            <a:r>
              <a:rPr lang="en-US" altLang="zh-CN" sz="2000">
                <a:latin typeface="Arial" panose="020B0604020202020204" pitchFamily="34" charset="0"/>
              </a:rPr>
              <a:t> for the externally-visible operation of a class, component, or other classifier without specification of internal structure.</a:t>
            </a:r>
            <a:endParaRPr lang="en-US" altLang="zh-CN" sz="2000">
              <a:latin typeface="Arial" panose="020B0604020202020204" pitchFamily="34" charset="0"/>
            </a:endParaRPr>
          </a:p>
          <a:p>
            <a:pPr marL="342900" indent="-342900" eaLnBrk="0" hangingPunct="0">
              <a:spcBef>
                <a:spcPct val="50000"/>
              </a:spcBef>
              <a:buFont typeface="Wingdings" panose="05000000000000000000" charset="0"/>
              <a:buChar char="n"/>
            </a:pPr>
            <a:r>
              <a:rPr lang="en-US" altLang="zh-CN" sz="2000">
                <a:latin typeface="Arial" panose="020B0604020202020204" pitchFamily="34" charset="0"/>
              </a:rPr>
              <a:t>Interface is a set of operations that describes some part of the behavior  of a class and provides access to those operation.</a:t>
            </a:r>
            <a:endParaRPr lang="en-US" altLang="zh-CN" sz="2000">
              <a:latin typeface="Arial" panose="020B0604020202020204" pitchFamily="34" charset="0"/>
            </a:endParaRPr>
          </a:p>
          <a:p>
            <a:pPr marL="342900" indent="-342900" eaLnBrk="0" hangingPunct="0">
              <a:spcBef>
                <a:spcPct val="50000"/>
              </a:spcBef>
              <a:buFont typeface="Wingdings" panose="05000000000000000000" charset="0"/>
              <a:buChar char="n"/>
            </a:pPr>
            <a:r>
              <a:rPr lang="en-US" altLang="zh-CN" sz="2000">
                <a:latin typeface="Arial" panose="020B0604020202020204" pitchFamily="34" charset="0"/>
              </a:rPr>
              <a:t>Modeled using UML communication diagrams (called collaboration diagrams in UML 1.x)</a:t>
            </a:r>
            <a:endParaRPr lang="en-US" altLang="zh-CN" sz="2000">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 y="8255"/>
            <a:ext cx="8458200" cy="678611"/>
          </a:xfrm>
        </p:spPr>
        <p:txBody>
          <a:bodyPr>
            <a:noAutofit/>
          </a:bodyPr>
          <a:lstStyle/>
          <a:p>
            <a:r>
              <a:rPr lang="en-US" noProof="0" dirty="0"/>
              <a:t>Interface Model for Control Panel</a:t>
            </a:r>
            <a:endParaRPr lang="en-US" noProof="0" dirty="0"/>
          </a:p>
        </p:txBody>
      </p:sp>
      <p:pic>
        <p:nvPicPr>
          <p:cNvPr id="11" name="Picture 10" descr="A class diagram for an interface model for control pane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3747" y="1251183"/>
            <a:ext cx="5451443" cy="4951069"/>
          </a:xfrm>
          <a:prstGeom prst="rect">
            <a:avLst/>
          </a:prstGeom>
        </p:spPr>
      </p:pic>
      <p:sp>
        <p:nvSpPr>
          <p:cNvPr id="6" name="Text Placeholder 5"/>
          <p:cNvSpPr>
            <a:spLocks noGrp="1"/>
          </p:cNvSpPr>
          <p:nvPr>
            <p:ph type="body" sz="quarter" idx="12"/>
          </p:nvPr>
        </p:nvSpPr>
        <p:spPr>
          <a:xfrm>
            <a:off x="3369347" y="6324600"/>
            <a:ext cx="3350430" cy="228600"/>
          </a:xfrm>
        </p:spPr>
        <p:txBody>
          <a:bodyPr/>
          <a:lstStyle/>
          <a:p>
            <a:r>
              <a:rPr lang="en-US" sz="1200" dirty="0">
                <a:solidFill>
                  <a:schemeClr val="tx1"/>
                </a:solidFill>
                <a:hlinkClick r:id="rId2" action="ppaction://hlinksldjump"/>
              </a:rPr>
              <a:t>Access the text alternative for slide images.</a:t>
            </a:r>
            <a:endParaRPr lang="en-US" sz="120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4745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47459" name="Rectangle 6"/>
          <p:cNvSpPr>
            <a:spLocks noRot="1"/>
          </p:cNvSpPr>
          <p:nvPr/>
        </p:nvSpPr>
        <p:spPr>
          <a:xfrm>
            <a:off x="0" y="0"/>
            <a:ext cx="7704138" cy="692150"/>
          </a:xfrm>
          <a:prstGeom prst="rect">
            <a:avLst/>
          </a:prstGeom>
          <a:noFill/>
          <a:ln w="9525">
            <a:noFill/>
          </a:ln>
        </p:spPr>
        <p:txBody>
          <a:bodyPr anchor="ctr" anchorCtr="0"/>
          <a:p>
            <a:pPr eaLnBrk="0" hangingPunct="0"/>
            <a:r>
              <a:rPr lang="en-US" altLang="ja-JP" b="1">
                <a:latin typeface="Arial" panose="020B0604020202020204" pitchFamily="34" charset="0"/>
              </a:rPr>
              <a:t>Interface</a:t>
            </a:r>
            <a:r>
              <a:rPr lang="zh-CN" altLang="en-US" b="1" dirty="0">
                <a:latin typeface="Arial" panose="020B0604020202020204" pitchFamily="34" charset="0"/>
              </a:rPr>
              <a:t>：</a:t>
            </a:r>
            <a:r>
              <a:rPr lang="en-US" altLang="zh-CN" b="1" err="1">
                <a:latin typeface="Arial" panose="020B0604020202020204" pitchFamily="34" charset="0"/>
              </a:rPr>
              <a:t>ControlPanel</a:t>
            </a:r>
            <a:r>
              <a:rPr lang="en-US" altLang="zh-CN" b="1">
                <a:latin typeface="Arial" panose="020B0604020202020204" pitchFamily="34" charset="0"/>
              </a:rPr>
              <a:t> </a:t>
            </a:r>
            <a:r>
              <a:rPr lang="zh-CN" altLang="en-US" b="1" dirty="0">
                <a:latin typeface="Arial" panose="020B0604020202020204" pitchFamily="34" charset="0"/>
              </a:rPr>
              <a:t>的接口表示</a:t>
            </a:r>
            <a:endParaRPr lang="en-US" altLang="ja-JP" b="1">
              <a:latin typeface="Arial" panose="020B0604020202020204" pitchFamily="34" charset="0"/>
            </a:endParaRPr>
          </a:p>
        </p:txBody>
      </p:sp>
      <p:pic>
        <p:nvPicPr>
          <p:cNvPr id="489479" name="Picture 7"/>
          <p:cNvPicPr>
            <a:picLocks noChangeAspect="1"/>
          </p:cNvPicPr>
          <p:nvPr/>
        </p:nvPicPr>
        <p:blipFill>
          <a:blip r:embed="rId1"/>
          <a:stretch>
            <a:fillRect/>
          </a:stretch>
        </p:blipFill>
        <p:spPr>
          <a:xfrm>
            <a:off x="3240088" y="836613"/>
            <a:ext cx="3859212" cy="5292725"/>
          </a:xfrm>
          <a:prstGeom prst="rect">
            <a:avLst/>
          </a:prstGeom>
          <a:noFill/>
          <a:ln w="1270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9479"/>
                                        </p:tgtEl>
                                        <p:attrNameLst>
                                          <p:attrName>style.visibility</p:attrName>
                                        </p:attrNameLst>
                                      </p:cBhvr>
                                      <p:to>
                                        <p:strVal val="visible"/>
                                      </p:to>
                                    </p:set>
                                    <p:animEffect transition="in" filter="blinds(horizontal)">
                                      <p:cBhvr>
                                        <p:cTn id="7" dur="500"/>
                                        <p:tgtEl>
                                          <p:spTgt spid="489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 </a:t>
            </a:r>
            <a:endParaRPr lang="en-US" altLang="zh-CN" sz="1000">
              <a:latin typeface="Arial" panose="020B0604020202020204" pitchFamily="34" charset="0"/>
            </a:endParaRPr>
          </a:p>
        </p:txBody>
      </p:sp>
      <p:sp>
        <p:nvSpPr>
          <p:cNvPr id="149506"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149507" name="Rectangle 2"/>
          <p:cNvSpPr>
            <a:spLocks noGrp="1"/>
          </p:cNvSpPr>
          <p:nvPr>
            <p:ph type="title"/>
          </p:nvPr>
        </p:nvSpPr>
        <p:spPr>
          <a:xfrm>
            <a:off x="0" y="0"/>
            <a:ext cx="6705600" cy="633413"/>
          </a:xfrm>
        </p:spPr>
        <p:txBody>
          <a:bodyPr vert="horz" wrap="square" lIns="91440" tIns="45720" rIns="91440" bIns="45720" anchor="b" anchorCtr="0"/>
          <a:p>
            <a:pPr eaLnBrk="1" hangingPunct="1"/>
            <a:r>
              <a:rPr lang="en-US" altLang="zh-CN">
                <a:ea typeface="宋体" panose="02010600030101010101" pitchFamily="2" charset="-122"/>
              </a:rPr>
              <a:t>9.4.5 Component Elements</a:t>
            </a:r>
            <a:endParaRPr lang="en-US" altLang="zh-CN">
              <a:ea typeface="宋体" panose="02010600030101010101" pitchFamily="2" charset="-122"/>
            </a:endParaRPr>
          </a:p>
        </p:txBody>
      </p:sp>
      <p:sp>
        <p:nvSpPr>
          <p:cNvPr id="149508" name="Rectangle 3"/>
          <p:cNvSpPr>
            <a:spLocks noGrp="1"/>
          </p:cNvSpPr>
          <p:nvPr>
            <p:ph type="body"/>
          </p:nvPr>
        </p:nvSpPr>
        <p:spPr>
          <a:xfrm>
            <a:off x="611188" y="944563"/>
            <a:ext cx="8245475" cy="5005387"/>
          </a:xfrm>
          <a:prstGeom prst="rect">
            <a:avLst/>
          </a:prstGeom>
          <a:solidFill>
            <a:srgbClr val="FFFFFF"/>
          </a:solidFill>
          <a:ln w="9525" cap="flat" cmpd="sng">
            <a:solidFill>
              <a:srgbClr val="000000"/>
            </a:solidFill>
            <a:prstDash val="solid"/>
            <a:round/>
            <a:headEnd type="none" w="med" len="med"/>
            <a:tailEnd type="none" w="med" len="med"/>
          </a:ln>
        </p:spPr>
        <p:txBody>
          <a:bodyPr/>
          <a:p>
            <a:pPr>
              <a:buFont typeface="Wingdings" panose="05000000000000000000" pitchFamily="2" charset="2"/>
              <a:buChar char="n"/>
            </a:pPr>
            <a:r>
              <a:rPr lang="en-US" altLang="zh-CN">
                <a:ea typeface="宋体" panose="02010600030101010101" pitchFamily="2" charset="-122"/>
              </a:rPr>
              <a:t>Describes the internal detail of each software component</a:t>
            </a:r>
            <a:endParaRPr lang="en-US" altLang="zh-CN">
              <a:ea typeface="宋体" panose="02010600030101010101" pitchFamily="2" charset="-122"/>
            </a:endParaRPr>
          </a:p>
          <a:p>
            <a:pPr>
              <a:buFont typeface="Wingdings" panose="05000000000000000000" pitchFamily="2" charset="2"/>
              <a:buChar char="n"/>
            </a:pPr>
            <a:r>
              <a:rPr lang="en-US" altLang="zh-CN">
                <a:ea typeface="宋体" panose="02010600030101010101" pitchFamily="2" charset="-122"/>
              </a:rPr>
              <a:t>Defines</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Data structures for all local data objects</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Algorithmic detail for all component processing functions</a:t>
            </a:r>
            <a:endParaRPr lang="en-US" altLang="zh-CN">
              <a:ea typeface="宋体" panose="02010600030101010101" pitchFamily="2" charset="-122"/>
            </a:endParaRPr>
          </a:p>
          <a:p>
            <a:pPr lvl="1">
              <a:buFont typeface="Wingdings" panose="05000000000000000000" pitchFamily="2" charset="2"/>
              <a:buChar char="n"/>
            </a:pPr>
            <a:r>
              <a:rPr lang="en-US" altLang="zh-CN">
                <a:ea typeface="宋体" panose="02010600030101010101" pitchFamily="2" charset="-122"/>
              </a:rPr>
              <a:t>Interface that allows access to all component operations</a:t>
            </a:r>
            <a:endParaRPr lang="en-US" altLang="zh-CN">
              <a:ea typeface="宋体" panose="02010600030101010101" pitchFamily="2" charset="-122"/>
            </a:endParaRPr>
          </a:p>
          <a:p>
            <a:pPr>
              <a:buFont typeface="Wingdings" panose="05000000000000000000" pitchFamily="2" charset="2"/>
              <a:buChar char="n"/>
            </a:pPr>
            <a:r>
              <a:rPr lang="en-US" altLang="zh-CN">
                <a:ea typeface="宋体" panose="02010600030101010101" pitchFamily="2" charset="-122"/>
              </a:rPr>
              <a:t>Modeled using UML component diagrams, UML activity diagrams, </a:t>
            </a:r>
            <a:r>
              <a:rPr lang="en-US" altLang="zh-CN" err="1">
                <a:ea typeface="宋体" panose="02010600030101010101" pitchFamily="2" charset="-122"/>
              </a:rPr>
              <a:t>pseudocode</a:t>
            </a:r>
            <a:r>
              <a:rPr lang="en-US" altLang="zh-CN">
                <a:ea typeface="宋体" panose="02010600030101010101" pitchFamily="2" charset="-122"/>
              </a:rPr>
              <a:t> (PDL), and sometimes flowcharts </a:t>
            </a:r>
            <a:endParaRPr lang="en-US" altLang="zh-CN">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5053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50531" name="Rectangle 6"/>
          <p:cNvSpPr>
            <a:spLocks noRot="1"/>
          </p:cNvSpPr>
          <p:nvPr/>
        </p:nvSpPr>
        <p:spPr>
          <a:xfrm>
            <a:off x="0" y="0"/>
            <a:ext cx="6226175" cy="692150"/>
          </a:xfrm>
          <a:prstGeom prst="rect">
            <a:avLst/>
          </a:prstGeom>
          <a:noFill/>
          <a:ln w="9525">
            <a:noFill/>
          </a:ln>
        </p:spPr>
        <p:txBody>
          <a:bodyPr anchor="ctr" anchorCtr="0"/>
          <a:p>
            <a:pPr eaLnBrk="0" hangingPunct="0"/>
            <a:r>
              <a:rPr lang="en-US" altLang="zh-CN" b="1">
                <a:latin typeface="Arial" panose="020B0604020202020204" pitchFamily="34" charset="0"/>
              </a:rPr>
              <a:t>9.4.5 </a:t>
            </a:r>
            <a:r>
              <a:rPr lang="en-US" altLang="ja-JP" b="1">
                <a:latin typeface="Arial" panose="020B0604020202020204" pitchFamily="34" charset="0"/>
              </a:rPr>
              <a:t>Component Elements</a:t>
            </a:r>
            <a:endParaRPr lang="en-US" altLang="ja-JP" b="1">
              <a:latin typeface="Arial" panose="020B0604020202020204" pitchFamily="34" charset="0"/>
            </a:endParaRPr>
          </a:p>
        </p:txBody>
      </p:sp>
      <p:pic>
        <p:nvPicPr>
          <p:cNvPr id="150532" name="Picture 7"/>
          <p:cNvPicPr>
            <a:picLocks noChangeAspect="1"/>
          </p:cNvPicPr>
          <p:nvPr/>
        </p:nvPicPr>
        <p:blipFill>
          <a:blip r:embed="rId1"/>
          <a:stretch>
            <a:fillRect/>
          </a:stretch>
        </p:blipFill>
        <p:spPr>
          <a:xfrm>
            <a:off x="1908175" y="3897313"/>
            <a:ext cx="5283200" cy="1485900"/>
          </a:xfrm>
          <a:prstGeom prst="rect">
            <a:avLst/>
          </a:prstGeom>
          <a:noFill/>
          <a:ln w="12700">
            <a:noFill/>
          </a:ln>
        </p:spPr>
      </p:pic>
      <p:sp>
        <p:nvSpPr>
          <p:cNvPr id="150533" name="Text Box 7"/>
          <p:cNvSpPr txBox="1"/>
          <p:nvPr/>
        </p:nvSpPr>
        <p:spPr>
          <a:xfrm>
            <a:off x="215900" y="981075"/>
            <a:ext cx="8551863" cy="1736725"/>
          </a:xfrm>
          <a:prstGeom prst="rect">
            <a:avLst/>
          </a:prstGeom>
          <a:noFill/>
          <a:ln w="9525">
            <a:noFill/>
          </a:ln>
        </p:spPr>
        <p:txBody>
          <a:bodyPr>
            <a:spAutoFit/>
          </a:bodyPr>
          <a:p>
            <a:pPr eaLnBrk="0" hangingPunct="0"/>
            <a:r>
              <a:rPr lang="en-US" altLang="zh-CN" sz="2400" b="1">
                <a:latin typeface="Arial" panose="020B0604020202020204" pitchFamily="34" charset="0"/>
              </a:rPr>
              <a:t>Component design=a set of detailed drawing (and specifications) for each room in a house</a:t>
            </a:r>
            <a:endParaRPr lang="en-US" altLang="zh-CN" sz="2400" b="1">
              <a:latin typeface="Arial" panose="020B0604020202020204" pitchFamily="34" charset="0"/>
            </a:endParaRPr>
          </a:p>
          <a:p>
            <a:pPr eaLnBrk="0" hangingPunct="0"/>
            <a:r>
              <a:rPr lang="en-US" altLang="zh-CN" sz="2000">
                <a:latin typeface="Arial" panose="020B0604020202020204" pitchFamily="34" charset="0"/>
              </a:rPr>
              <a:t>(</a:t>
            </a:r>
            <a:r>
              <a:rPr lang="zh-CN" altLang="en-US" sz="2000" dirty="0">
                <a:latin typeface="Arial" panose="020B0604020202020204" pitchFamily="34" charset="0"/>
              </a:rPr>
              <a:t>包括房间内布线、管道、插座、家具、装饰等</a:t>
            </a:r>
            <a:r>
              <a:rPr lang="en-US" altLang="zh-CN" sz="2000">
                <a:latin typeface="Arial" panose="020B0604020202020204" pitchFamily="34" charset="0"/>
              </a:rPr>
              <a:t>)</a:t>
            </a:r>
            <a:endParaRPr lang="en-US" altLang="zh-CN" sz="2000">
              <a:latin typeface="Arial" panose="020B0604020202020204" pitchFamily="34" charset="0"/>
            </a:endParaRPr>
          </a:p>
          <a:p>
            <a:pPr eaLnBrk="0" hangingPunct="0"/>
            <a:endParaRPr lang="en-US" altLang="zh-CN" sz="2000">
              <a:latin typeface="Arial" panose="020B0604020202020204" pitchFamily="34" charset="0"/>
            </a:endParaRPr>
          </a:p>
          <a:p>
            <a:pPr eaLnBrk="0" hangingPunct="0"/>
            <a:r>
              <a:rPr lang="zh-CN" altLang="en-US" sz="2000" dirty="0">
                <a:latin typeface="Arial" panose="020B0604020202020204" pitchFamily="34" charset="0"/>
              </a:rPr>
              <a:t>图：表示构件和类的链接； 构件详细过程流可以使用伪代码表示</a:t>
            </a:r>
            <a:endParaRPr lang="zh-CN" altLang="en-US" sz="2000" dirty="0">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Footer Placeholder 3"/>
          <p:cNvSpPr txBox="1">
            <a:spLocks noGrp="1"/>
          </p:cNvSpPr>
          <p:nvPr/>
        </p:nvSpPr>
        <p:spPr>
          <a:xfrm>
            <a:off x="1219200" y="6248400"/>
            <a:ext cx="5486400" cy="457200"/>
          </a:xfrm>
          <a:prstGeom prst="rect">
            <a:avLst/>
          </a:prstGeom>
          <a:noFill/>
          <a:ln w="9525">
            <a:noFill/>
          </a:ln>
        </p:spPr>
        <p:txBody>
          <a:bodyPr anchor="b" anchorCtr="0"/>
          <a:p>
            <a:r>
              <a:rPr lang="en-US" altLang="zh-CN" sz="1000">
                <a:latin typeface="Arial" panose="020B0604020202020204" pitchFamily="34" charset="0"/>
              </a:rPr>
              <a:t>These slides are designed to accompany </a:t>
            </a:r>
            <a:r>
              <a:rPr lang="en-US" altLang="zh-CN" sz="1000" i="1">
                <a:latin typeface="Arial" panose="020B0604020202020204" pitchFamily="34" charset="0"/>
              </a:rPr>
              <a:t>Software Engineering: A Practitioner’s Approach, 8/e </a:t>
            </a:r>
            <a:r>
              <a:rPr lang="en-US" altLang="zh-CN" sz="1000">
                <a:latin typeface="Arial" panose="020B0604020202020204" pitchFamily="34" charset="0"/>
              </a:rPr>
              <a:t>(McGraw-Hill, 2014) Slides copyright 2014 by Roger Pressman. </a:t>
            </a:r>
            <a:endParaRPr lang="en-US" altLang="zh-CN" sz="1000">
              <a:latin typeface="Arial" panose="020B0604020202020204" pitchFamily="34" charset="0"/>
            </a:endParaRPr>
          </a:p>
        </p:txBody>
      </p:sp>
      <p:sp>
        <p:nvSpPr>
          <p:cNvPr id="152578" name="Slide Number Placeholder 4"/>
          <p:cNvSpPr txBox="1">
            <a:spLocks noGrp="1"/>
          </p:cNvSpPr>
          <p:nvPr/>
        </p:nvSpPr>
        <p:spPr>
          <a:xfrm>
            <a:off x="7543800" y="6248400"/>
            <a:ext cx="1295400" cy="457200"/>
          </a:xfrm>
          <a:prstGeom prst="rect">
            <a:avLst/>
          </a:prstGeom>
          <a:noFill/>
          <a:ln w="9525">
            <a:noFill/>
          </a:ln>
        </p:spPr>
        <p:txBody>
          <a:bodyPr anchor="b" anchorCtr="0"/>
          <a:p>
            <a:pPr algn="r"/>
            <a:fld id="{9A0DB2DC-4C9A-4742-B13C-FB6460FD3503}" type="slidenum">
              <a:rPr lang="zh-CN" altLang="en-US" sz="1000" dirty="0">
                <a:latin typeface="Helvetica" charset="0"/>
              </a:rPr>
            </a:fld>
            <a:endParaRPr lang="zh-CN" altLang="en-US" sz="1000" dirty="0">
              <a:latin typeface="Helvetica" charset="0"/>
            </a:endParaRPr>
          </a:p>
        </p:txBody>
      </p:sp>
      <p:sp>
        <p:nvSpPr>
          <p:cNvPr id="152579" name="Rectangle 2"/>
          <p:cNvSpPr>
            <a:spLocks noGrp="1"/>
          </p:cNvSpPr>
          <p:nvPr>
            <p:ph type="title"/>
          </p:nvPr>
        </p:nvSpPr>
        <p:spPr>
          <a:xfrm>
            <a:off x="0" y="0"/>
            <a:ext cx="6705600" cy="633413"/>
          </a:xfrm>
        </p:spPr>
        <p:txBody>
          <a:bodyPr vert="horz" wrap="square" lIns="91440" tIns="45720" rIns="91440" bIns="45720" anchor="b" anchorCtr="0"/>
          <a:p>
            <a:pPr eaLnBrk="1" hangingPunct="1"/>
            <a:r>
              <a:rPr lang="en-US" altLang="zh-CN">
                <a:ea typeface="宋体" panose="02010600030101010101" pitchFamily="2" charset="-122"/>
              </a:rPr>
              <a:t>9.4.6 Deployment Elements</a:t>
            </a:r>
            <a:endParaRPr lang="en-US" altLang="zh-CN">
              <a:ea typeface="宋体" panose="02010600030101010101" pitchFamily="2" charset="-122"/>
            </a:endParaRPr>
          </a:p>
        </p:txBody>
      </p:sp>
      <p:sp>
        <p:nvSpPr>
          <p:cNvPr id="152580" name="Rectangle 3"/>
          <p:cNvSpPr>
            <a:spLocks noGrp="1"/>
          </p:cNvSpPr>
          <p:nvPr>
            <p:ph type="body"/>
          </p:nvPr>
        </p:nvSpPr>
        <p:spPr>
          <a:xfrm>
            <a:off x="539750" y="1125538"/>
            <a:ext cx="7772400" cy="4419600"/>
          </a:xfrm>
          <a:prstGeom prst="rect">
            <a:avLst/>
          </a:prstGeom>
          <a:solidFill>
            <a:srgbClr val="FFFFFF"/>
          </a:solidFill>
          <a:ln w="9525" cap="flat" cmpd="sng">
            <a:solidFill>
              <a:srgbClr val="000000"/>
            </a:solidFill>
            <a:prstDash val="solid"/>
            <a:round/>
            <a:headEnd type="none" w="med" len="med"/>
            <a:tailEnd type="none" w="med" len="med"/>
          </a:ln>
        </p:spPr>
        <p:txBody>
          <a:bodyPr/>
          <a:p>
            <a:pPr marL="0" indent="0">
              <a:buFont typeface="Wingdings" panose="05000000000000000000" pitchFamily="2" charset="2"/>
              <a:buNone/>
            </a:pPr>
            <a:r>
              <a:rPr lang="en-US" altLang="zh-CN" sz="2400">
                <a:ea typeface="宋体" panose="02010600030101010101" pitchFamily="2" charset="-122"/>
              </a:rPr>
              <a:t>Indicates how software functionality and subsystems will be allocated within the physical computing environment</a:t>
            </a:r>
            <a:r>
              <a:rPr lang="zh-CN" altLang="en-US" sz="2400" dirty="0">
                <a:solidFill>
                  <a:srgbClr val="FF0000"/>
                </a:solidFill>
                <a:ea typeface="宋体" panose="02010600030101010101" pitchFamily="2" charset="-122"/>
              </a:rPr>
              <a:t>指明软件功能和子系统在系统环境中的</a:t>
            </a:r>
            <a:r>
              <a:rPr lang="zh-CN" altLang="en-US" sz="2400" dirty="0">
                <a:solidFill>
                  <a:srgbClr val="FF0000"/>
                </a:solidFill>
                <a:highlight>
                  <a:srgbClr val="FFFF00"/>
                </a:highlight>
                <a:ea typeface="宋体" panose="02010600030101010101" pitchFamily="2" charset="-122"/>
              </a:rPr>
              <a:t>物理分布</a:t>
            </a:r>
            <a:endParaRPr lang="en-US" altLang="zh-CN" sz="2400">
              <a:ea typeface="宋体" panose="02010600030101010101" pitchFamily="2" charset="-122"/>
            </a:endParaRPr>
          </a:p>
          <a:p>
            <a:pPr marL="0" indent="0">
              <a:buFont typeface="Wingdings" panose="05000000000000000000" pitchFamily="2" charset="2"/>
              <a:buNone/>
            </a:pPr>
            <a:endParaRPr lang="en-US" altLang="zh-CN" sz="2400">
              <a:ea typeface="宋体" panose="02010600030101010101" pitchFamily="2" charset="-122"/>
            </a:endParaRPr>
          </a:p>
          <a:p>
            <a:pPr marL="0" indent="0">
              <a:buFont typeface="Wingdings" panose="05000000000000000000" pitchFamily="2" charset="2"/>
              <a:buNone/>
            </a:pPr>
            <a:r>
              <a:rPr lang="en-US" altLang="zh-CN" sz="2400">
                <a:ea typeface="宋体" panose="02010600030101010101" pitchFamily="2" charset="-122"/>
              </a:rPr>
              <a:t>Modeled using UML deployment diagrams</a:t>
            </a:r>
            <a:endParaRPr lang="en-US" altLang="zh-CN" sz="2400">
              <a:ea typeface="宋体" panose="02010600030101010101" pitchFamily="2" charset="-122"/>
            </a:endParaRPr>
          </a:p>
          <a:p>
            <a:pPr>
              <a:buFont typeface="Wingdings" panose="05000000000000000000" pitchFamily="2" charset="2"/>
              <a:buChar char="n"/>
            </a:pPr>
            <a:r>
              <a:rPr lang="en-US" altLang="zh-CN" sz="2400" i="1">
                <a:ea typeface="宋体" panose="02010600030101010101" pitchFamily="2" charset="-122"/>
              </a:rPr>
              <a:t>Descriptor form</a:t>
            </a:r>
            <a:r>
              <a:rPr lang="en-US" altLang="zh-CN" sz="2400">
                <a:ea typeface="宋体" panose="02010600030101010101" pitchFamily="2" charset="-122"/>
              </a:rPr>
              <a:t> deployment diagrams show the computing environment but does not indicate configuration details</a:t>
            </a:r>
            <a:endParaRPr lang="en-US" altLang="zh-CN" sz="2400">
              <a:ea typeface="宋体" panose="02010600030101010101" pitchFamily="2" charset="-122"/>
            </a:endParaRPr>
          </a:p>
          <a:p>
            <a:pPr>
              <a:buFont typeface="Wingdings" panose="05000000000000000000" pitchFamily="2" charset="2"/>
              <a:buChar char="n"/>
            </a:pPr>
            <a:r>
              <a:rPr lang="en-US" altLang="zh-CN" sz="2400" i="1">
                <a:ea typeface="宋体" panose="02010600030101010101" pitchFamily="2" charset="-122"/>
              </a:rPr>
              <a:t>Instance form</a:t>
            </a:r>
            <a:r>
              <a:rPr lang="en-US" altLang="zh-CN" sz="2400">
                <a:ea typeface="宋体" panose="02010600030101010101" pitchFamily="2" charset="-122"/>
              </a:rPr>
              <a:t> deployment diagrams identifying specific named hardware configurations are developed during the latter stages of design</a:t>
            </a:r>
            <a:endParaRPr lang="en-US" altLang="zh-CN" sz="240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5360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53603" name="Rectangle 6"/>
          <p:cNvSpPr>
            <a:spLocks noRot="1"/>
          </p:cNvSpPr>
          <p:nvPr/>
        </p:nvSpPr>
        <p:spPr>
          <a:xfrm>
            <a:off x="0" y="0"/>
            <a:ext cx="6305550" cy="692150"/>
          </a:xfrm>
          <a:prstGeom prst="rect">
            <a:avLst/>
          </a:prstGeom>
          <a:noFill/>
          <a:ln w="9525">
            <a:noFill/>
          </a:ln>
        </p:spPr>
        <p:txBody>
          <a:bodyPr anchor="ctr" anchorCtr="0"/>
          <a:p>
            <a:pPr eaLnBrk="0" hangingPunct="0"/>
            <a:r>
              <a:rPr lang="en-US" altLang="ja-JP" b="1">
                <a:latin typeface="Arial" panose="020B0604020202020204" pitchFamily="34" charset="0"/>
              </a:rPr>
              <a:t>Deployment </a:t>
            </a:r>
            <a:r>
              <a:rPr lang="en-US" altLang="zh-CN" b="1">
                <a:latin typeface="Arial" panose="020B0604020202020204" pitchFamily="34" charset="0"/>
              </a:rPr>
              <a:t>Diagram:</a:t>
            </a:r>
            <a:endParaRPr lang="en-US" altLang="ja-JP" b="1">
              <a:latin typeface="Arial" panose="020B0604020202020204" pitchFamily="34" charset="0"/>
            </a:endParaRPr>
          </a:p>
        </p:txBody>
      </p:sp>
      <p:pic>
        <p:nvPicPr>
          <p:cNvPr id="153604" name="Picture 7"/>
          <p:cNvPicPr>
            <a:picLocks noChangeAspect="1"/>
          </p:cNvPicPr>
          <p:nvPr/>
        </p:nvPicPr>
        <p:blipFill>
          <a:blip r:embed="rId1"/>
          <a:stretch>
            <a:fillRect/>
          </a:stretch>
        </p:blipFill>
        <p:spPr>
          <a:xfrm>
            <a:off x="4427538" y="800100"/>
            <a:ext cx="4392612" cy="5402263"/>
          </a:xfrm>
          <a:prstGeom prst="rect">
            <a:avLst/>
          </a:prstGeom>
          <a:noFill/>
          <a:ln w="12700">
            <a:noFill/>
          </a:ln>
        </p:spPr>
      </p:pic>
      <p:sp>
        <p:nvSpPr>
          <p:cNvPr id="153605" name="Text Box 7"/>
          <p:cNvSpPr txBox="1"/>
          <p:nvPr/>
        </p:nvSpPr>
        <p:spPr>
          <a:xfrm>
            <a:off x="576263" y="2781300"/>
            <a:ext cx="3563937" cy="1311275"/>
          </a:xfrm>
          <a:prstGeom prst="rect">
            <a:avLst/>
          </a:prstGeom>
          <a:noFill/>
          <a:ln w="9525">
            <a:noFill/>
          </a:ln>
        </p:spPr>
        <p:txBody>
          <a:bodyPr>
            <a:spAutoFit/>
          </a:bodyPr>
          <a:p>
            <a:pPr eaLnBrk="0" hangingPunct="0"/>
            <a:r>
              <a:rPr lang="zh-CN" altLang="en-US" sz="2000" dirty="0">
                <a:solidFill>
                  <a:srgbClr val="FF0000"/>
                </a:solidFill>
                <a:latin typeface="Arial" panose="020B0604020202020204" pitchFamily="34" charset="0"/>
              </a:rPr>
              <a:t>指明软件功能和子系统在系统环境中的物理分布</a:t>
            </a:r>
            <a:endParaRPr lang="zh-CN" altLang="en-US" sz="2000" dirty="0">
              <a:solidFill>
                <a:srgbClr val="FF0000"/>
              </a:solidFill>
              <a:latin typeface="Arial" panose="020B0604020202020204" pitchFamily="34" charset="0"/>
            </a:endParaRPr>
          </a:p>
          <a:p>
            <a:pPr eaLnBrk="0" hangingPunct="0"/>
            <a:r>
              <a:rPr lang="zh-CN" altLang="en-US" sz="2000" dirty="0">
                <a:latin typeface="Arial" panose="020B0604020202020204" pitchFamily="34" charset="0"/>
              </a:rPr>
              <a:t>（如右图： </a:t>
            </a:r>
            <a:r>
              <a:rPr lang="en-US" altLang="zh-CN" sz="2000">
                <a:latin typeface="Arial" panose="020B0604020202020204" pitchFamily="34" charset="0"/>
              </a:rPr>
              <a:t>CPI</a:t>
            </a:r>
            <a:r>
              <a:rPr lang="zh-CN" altLang="en-US" sz="2000" dirty="0">
                <a:latin typeface="Arial" panose="020B0604020202020204" pitchFamily="34" charset="0"/>
              </a:rPr>
              <a:t>公司服务器，家里的控制面板和</a:t>
            </a:r>
            <a:r>
              <a:rPr lang="en-US" altLang="zh-CN" sz="2000">
                <a:latin typeface="Arial" panose="020B0604020202020204" pitchFamily="34" charset="0"/>
              </a:rPr>
              <a:t>PC</a:t>
            </a:r>
            <a:r>
              <a:rPr lang="zh-CN" altLang="en-US" sz="2000" dirty="0">
                <a:latin typeface="Arial" panose="020B0604020202020204" pitchFamily="34" charset="0"/>
              </a:rPr>
              <a:t>）</a:t>
            </a:r>
            <a:endParaRPr lang="zh-CN" altLang="en-US" sz="2000" dirty="0">
              <a:latin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a:t>Deployment Instance Diagram</a:t>
            </a:r>
            <a:endParaRPr lang="en-US" noProof="0" dirty="0"/>
          </a:p>
        </p:txBody>
      </p:sp>
      <p:pic>
        <p:nvPicPr>
          <p:cNvPr id="11" name="Picture 10" descr="An illustration displays U M L development instance diagr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46010" y="1228640"/>
            <a:ext cx="5051981" cy="4996158"/>
          </a:xfrm>
          <a:prstGeom prst="rect">
            <a:avLst/>
          </a:prstGeom>
        </p:spPr>
      </p:pic>
      <p:sp>
        <p:nvSpPr>
          <p:cNvPr id="6" name="Text Placeholder 5"/>
          <p:cNvSpPr>
            <a:spLocks noGrp="1"/>
          </p:cNvSpPr>
          <p:nvPr>
            <p:ph type="body" sz="quarter" idx="12"/>
          </p:nvPr>
        </p:nvSpPr>
        <p:spPr>
          <a:xfrm>
            <a:off x="3369347" y="6324600"/>
            <a:ext cx="3637509" cy="228600"/>
          </a:xfrm>
        </p:spPr>
        <p:txBody>
          <a:bodyPr/>
          <a:lstStyle/>
          <a:p>
            <a:r>
              <a:rPr lang="en-US" sz="1200" dirty="0">
                <a:solidFill>
                  <a:schemeClr val="tx1"/>
                </a:solidFill>
                <a:hlinkClick r:id="rId2" action="ppaction://hlinksldjump"/>
              </a:rPr>
              <a:t>Access the text alternative for slide images.</a:t>
            </a:r>
            <a:endParaRPr lang="en-US" sz="1200" dirty="0">
              <a:solidFill>
                <a:schemeClr val="tx1"/>
              </a:solidFill>
            </a:endParaRPr>
          </a:p>
        </p:txBody>
      </p:sp>
      <p:sp>
        <p:nvSpPr>
          <p:cNvPr id="3" name="Slide Number Placeholder 2"/>
          <p:cNvSpPr>
            <a:spLocks noGrp="1"/>
          </p:cNvSpPr>
          <p:nvPr>
            <p:ph type="sldNum" sz="quarter" idx="10"/>
          </p:nvPr>
        </p:nvSpPr>
        <p:spPr/>
        <p:txBody>
          <a:bodyPr/>
          <a:lstStyle/>
          <a:p>
            <a:fld id="{68151E55-6873-49E2-B8D5-2F265E6F1973}" type="slidenum">
              <a:rPr lang="en-US" smtClean="0"/>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5565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55651" name="Rectangle 6"/>
          <p:cNvSpPr>
            <a:spLocks noRot="1"/>
          </p:cNvSpPr>
          <p:nvPr/>
        </p:nvSpPr>
        <p:spPr>
          <a:xfrm>
            <a:off x="0" y="0"/>
            <a:ext cx="6300788" cy="657225"/>
          </a:xfrm>
          <a:prstGeom prst="rect">
            <a:avLst/>
          </a:prstGeom>
          <a:noFill/>
          <a:ln w="9525">
            <a:noFill/>
          </a:ln>
        </p:spPr>
        <p:txBody>
          <a:bodyPr anchor="ctr" anchorCtr="0"/>
          <a:p>
            <a:pPr eaLnBrk="0" hangingPunct="0"/>
            <a:r>
              <a:rPr lang="en-US" altLang="zh-CN" b="1">
                <a:latin typeface="Arial" panose="020B0604020202020204" pitchFamily="34" charset="0"/>
              </a:rPr>
              <a:t>Summary </a:t>
            </a:r>
            <a:endParaRPr lang="en-US" altLang="zh-CN" b="1">
              <a:latin typeface="Arial" panose="020B0604020202020204" pitchFamily="34" charset="0"/>
            </a:endParaRPr>
          </a:p>
        </p:txBody>
      </p:sp>
      <p:sp>
        <p:nvSpPr>
          <p:cNvPr id="155652" name="Rectangle 7"/>
          <p:cNvSpPr>
            <a:spLocks noRot="1"/>
          </p:cNvSpPr>
          <p:nvPr/>
        </p:nvSpPr>
        <p:spPr>
          <a:xfrm>
            <a:off x="0" y="836613"/>
            <a:ext cx="8820150" cy="4789487"/>
          </a:xfrm>
          <a:prstGeom prst="rect">
            <a:avLst/>
          </a:prstGeom>
          <a:noFill/>
          <a:ln w="9525">
            <a:noFill/>
          </a:ln>
        </p:spPr>
        <p:txBody>
          <a:bodyPr/>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The intent of software design is to apply a set of principles, concepts, and practices that lead to the development of a high-quality system.</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The </a:t>
            </a:r>
            <a:r>
              <a:rPr lang="en-US" altLang="zh-CN" sz="2400" b="1">
                <a:latin typeface="Arial" panose="020B0604020202020204" pitchFamily="34" charset="0"/>
              </a:rPr>
              <a:t>goal</a:t>
            </a:r>
            <a:r>
              <a:rPr lang="en-US" altLang="zh-CN" sz="2400">
                <a:latin typeface="Arial" panose="020B0604020202020204" pitchFamily="34" charset="0"/>
              </a:rPr>
              <a:t> of design is to create a model of software that will implement all customer requirements correctly and bring delight to those who use it</a:t>
            </a:r>
            <a:endParaRPr lang="en-US" altLang="zh-CN" sz="2400">
              <a:latin typeface="Arial" panose="020B0604020202020204" pitchFamily="34" charset="0"/>
            </a:endParaRPr>
          </a:p>
          <a:p>
            <a:pPr marL="342900" indent="-342900" eaLnBrk="0" hangingPunct="0">
              <a:spcBef>
                <a:spcPct val="20000"/>
              </a:spcBef>
              <a:buClr>
                <a:srgbClr val="52A930"/>
              </a:buClr>
            </a:pPr>
            <a:r>
              <a:rPr lang="en-US" altLang="zh-CN" sz="2400">
                <a:latin typeface="Arial" panose="020B0604020202020204" pitchFamily="34" charset="0"/>
              </a:rPr>
              <a:t>   </a:t>
            </a:r>
            <a:r>
              <a:rPr lang="zh-CN" altLang="en-US" sz="2400" dirty="0">
                <a:latin typeface="Arial" panose="020B0604020202020204" pitchFamily="34" charset="0"/>
              </a:rPr>
              <a:t>（坚固</a:t>
            </a:r>
            <a:r>
              <a:rPr lang="en-US" altLang="zh-CN" sz="2400">
                <a:latin typeface="Arial" panose="020B0604020202020204" pitchFamily="34" charset="0"/>
              </a:rPr>
              <a:t>Firmness</a:t>
            </a:r>
            <a:r>
              <a:rPr lang="zh-CN" altLang="en-US" sz="2400" dirty="0">
                <a:latin typeface="Arial" panose="020B0604020202020204" pitchFamily="34" charset="0"/>
              </a:rPr>
              <a:t>、实用</a:t>
            </a:r>
            <a:r>
              <a:rPr lang="en-US" altLang="zh-CN" sz="2400">
                <a:latin typeface="Arial" panose="020B0604020202020204" pitchFamily="34" charset="0"/>
              </a:rPr>
              <a:t>Commodity</a:t>
            </a:r>
            <a:r>
              <a:rPr lang="zh-CN" altLang="en-US" sz="2400" dirty="0">
                <a:latin typeface="Arial" panose="020B0604020202020204" pitchFamily="34" charset="0"/>
              </a:rPr>
              <a:t> 、愉悦</a:t>
            </a:r>
            <a:r>
              <a:rPr lang="en-US" altLang="zh-CN" sz="2400">
                <a:latin typeface="Arial" panose="020B0604020202020204" pitchFamily="34" charset="0"/>
              </a:rPr>
              <a:t>Delight</a:t>
            </a:r>
            <a:r>
              <a:rPr lang="zh-CN" altLang="en-US" sz="2400" dirty="0">
                <a:latin typeface="Arial" panose="020B0604020202020204" pitchFamily="34" charset="0"/>
              </a:rPr>
              <a:t>）</a:t>
            </a:r>
            <a:endParaRPr lang="zh-CN" altLang="en-US" sz="2400" dirty="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Software Design includes</a:t>
            </a:r>
            <a:r>
              <a:rPr lang="zh-CN" altLang="en-US" sz="2400" dirty="0">
                <a:latin typeface="Arial" panose="020B0604020202020204" pitchFamily="34" charset="0"/>
              </a:rPr>
              <a:t>：</a:t>
            </a:r>
            <a:r>
              <a:rPr lang="en-US" altLang="zh-CN" sz="2400">
                <a:latin typeface="Arial" panose="020B0604020202020204" pitchFamily="34" charset="0"/>
              </a:rPr>
              <a:t>Data/Class Design</a:t>
            </a:r>
            <a:r>
              <a:rPr lang="zh-CN" altLang="en-US" sz="2400" dirty="0">
                <a:latin typeface="Arial" panose="020B0604020202020204" pitchFamily="34" charset="0"/>
              </a:rPr>
              <a:t>，</a:t>
            </a:r>
            <a:r>
              <a:rPr lang="en-US" altLang="zh-CN" sz="2400">
                <a:latin typeface="Arial" panose="020B0604020202020204" pitchFamily="34" charset="0"/>
              </a:rPr>
              <a:t> Architectural Design</a:t>
            </a:r>
            <a:r>
              <a:rPr lang="zh-CN" altLang="en-US" sz="2400" dirty="0">
                <a:latin typeface="Arial" panose="020B0604020202020204" pitchFamily="34" charset="0"/>
              </a:rPr>
              <a:t>，</a:t>
            </a:r>
            <a:r>
              <a:rPr lang="en-US" altLang="zh-CN" sz="2400">
                <a:latin typeface="Arial" panose="020B0604020202020204" pitchFamily="34" charset="0"/>
              </a:rPr>
              <a:t> Interface Design</a:t>
            </a:r>
            <a:r>
              <a:rPr lang="zh-CN" altLang="en-US" sz="2400" dirty="0">
                <a:latin typeface="Arial" panose="020B0604020202020204" pitchFamily="34" charset="0"/>
              </a:rPr>
              <a:t>，</a:t>
            </a:r>
            <a:r>
              <a:rPr lang="en-US" altLang="zh-CN" sz="2400">
                <a:latin typeface="Arial" panose="020B0604020202020204" pitchFamily="34" charset="0"/>
              </a:rPr>
              <a:t> Component-level Design</a:t>
            </a:r>
            <a:endParaRPr lang="en-US" altLang="zh-CN" sz="2400">
              <a:latin typeface="Arial" panose="020B0604020202020204" pitchFamily="34" charset="0"/>
            </a:endParaRPr>
          </a:p>
          <a:p>
            <a:pPr marL="742950" lvl="1" indent="-285750" eaLnBrk="0" hangingPunct="0">
              <a:buFontTx/>
            </a:pPr>
            <a:endParaRPr lang="en-US" altLang="zh-CN" sz="2400">
              <a:latin typeface="Arial" panose="020B0604020202020204" pitchFamily="34" charset="0"/>
            </a:endParaRPr>
          </a:p>
          <a:p>
            <a:pPr marL="342900" indent="-342900" eaLnBrk="0" hangingPunct="0">
              <a:spcBef>
                <a:spcPct val="20000"/>
              </a:spcBef>
              <a:buClr>
                <a:srgbClr val="52A930"/>
              </a:buClr>
            </a:pPr>
            <a:r>
              <a:rPr lang="en-US" altLang="zh-CN" sz="2000">
                <a:solidFill>
                  <a:srgbClr val="FF0000"/>
                </a:solidFill>
                <a:latin typeface="Arial" panose="020B0604020202020204" pitchFamily="34" charset="0"/>
              </a:rPr>
              <a:t>   </a:t>
            </a:r>
            <a:endParaRPr lang="en-US" altLang="ja-JP" sz="2000">
              <a:solidFill>
                <a:srgbClr val="FF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2355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436230" name="Rectangle 6"/>
          <p:cNvSpPr>
            <a:spLocks noChangeArrowheads="1"/>
          </p:cNvSpPr>
          <p:nvPr/>
        </p:nvSpPr>
        <p:spPr bwMode="auto">
          <a:xfrm>
            <a:off x="0" y="0"/>
            <a:ext cx="8027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p>
            <a:pPr marL="0" marR="0" indent="0" algn="l" defTabSz="914400" rtl="0" eaLnBrk="0" fontAlgn="base" latinLnBrk="0" hangingPunct="0">
              <a:lnSpc>
                <a:spcPct val="100000"/>
              </a:lnSpc>
              <a:spcBef>
                <a:spcPct val="0"/>
              </a:spcBef>
              <a:spcAft>
                <a:spcPct val="0"/>
              </a:spcAft>
              <a:buNone/>
            </a:pPr>
            <a:r>
              <a:rPr kumimoji="0" lang="en-US" altLang="ja-JP" sz="3200" b="1" i="0" u="none" strike="noStrike" kern="1200" cap="none" spc="0" normalizeH="0" baseline="0" noProof="1">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rPr>
              <a:t>Analysis Model -&gt; Design Model</a:t>
            </a:r>
            <a:endParaRPr kumimoji="0" lang="zh-CN" altLang="en-US" sz="3200" b="1" i="0" u="none" strike="noStrike" kern="1200" cap="none" spc="0" normalizeH="0" baseline="0" noProof="1" dirty="0">
              <a:solidFill>
                <a:schemeClr val="tx1"/>
              </a:solidFill>
              <a:effectLst>
                <a:outerShdw blurRad="38100" dist="38100" dir="2700000">
                  <a:srgbClr val="C0C0C0"/>
                </a:outerShdw>
              </a:effectLst>
              <a:latin typeface="Arial" panose="020B0604020202020204" pitchFamily="34" charset="0"/>
              <a:ea typeface="MS PGothic" panose="020B0600070205080204" pitchFamily="34" charset="-128"/>
              <a:cs typeface="+mn-cs"/>
              <a:sym typeface="+mn-ea"/>
            </a:endParaRPr>
          </a:p>
        </p:txBody>
      </p:sp>
      <p:pic>
        <p:nvPicPr>
          <p:cNvPr id="23556" name="Picture 7"/>
          <p:cNvPicPr>
            <a:picLocks noChangeAspect="1"/>
          </p:cNvPicPr>
          <p:nvPr/>
        </p:nvPicPr>
        <p:blipFill>
          <a:blip r:embed="rId1"/>
          <a:stretch>
            <a:fillRect/>
          </a:stretch>
        </p:blipFill>
        <p:spPr>
          <a:xfrm>
            <a:off x="792163" y="1119188"/>
            <a:ext cx="7883525" cy="4911725"/>
          </a:xfrm>
          <a:prstGeom prst="rect">
            <a:avLst/>
          </a:prstGeom>
          <a:noFill/>
          <a:ln w="12700">
            <a:noFill/>
          </a:ln>
        </p:spPr>
      </p:pic>
      <p:sp>
        <p:nvSpPr>
          <p:cNvPr id="23557" name="Text Box 7"/>
          <p:cNvSpPr txBox="1"/>
          <p:nvPr/>
        </p:nvSpPr>
        <p:spPr>
          <a:xfrm>
            <a:off x="158750" y="944563"/>
            <a:ext cx="3536950" cy="457200"/>
          </a:xfrm>
          <a:prstGeom prst="rect">
            <a:avLst/>
          </a:prstGeom>
          <a:noFill/>
          <a:ln w="9525">
            <a:noFill/>
          </a:ln>
        </p:spPr>
        <p:txBody>
          <a:bodyPr wrap="none">
            <a:spAutoFit/>
          </a:bodyPr>
          <a:p>
            <a:pPr eaLnBrk="0" hangingPunct="0"/>
            <a:r>
              <a:rPr lang="zh-CN" altLang="en-US" sz="2400" dirty="0">
                <a:latin typeface="Arial" panose="020B0604020202020204" pitchFamily="34" charset="0"/>
              </a:rPr>
              <a:t>没有基于数据建模元素？</a:t>
            </a:r>
            <a:endParaRPr lang="zh-CN" altLang="en-US" sz="2400" dirty="0">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5769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57699" name="Rectangle 6"/>
          <p:cNvSpPr>
            <a:spLocks noRot="1"/>
          </p:cNvSpPr>
          <p:nvPr/>
        </p:nvSpPr>
        <p:spPr>
          <a:xfrm>
            <a:off x="0" y="0"/>
            <a:ext cx="6300788" cy="657225"/>
          </a:xfrm>
          <a:prstGeom prst="rect">
            <a:avLst/>
          </a:prstGeom>
          <a:noFill/>
          <a:ln w="9525">
            <a:noFill/>
          </a:ln>
        </p:spPr>
        <p:txBody>
          <a:bodyPr anchor="ctr" anchorCtr="0"/>
          <a:p>
            <a:pPr eaLnBrk="0" hangingPunct="0"/>
            <a:r>
              <a:rPr lang="en-US" altLang="zh-CN" b="1">
                <a:latin typeface="Arial" panose="020B0604020202020204" pitchFamily="34" charset="0"/>
              </a:rPr>
              <a:t>Summary </a:t>
            </a:r>
            <a:endParaRPr lang="en-US" altLang="zh-CN" b="1">
              <a:latin typeface="Arial" panose="020B0604020202020204" pitchFamily="34" charset="0"/>
            </a:endParaRPr>
          </a:p>
        </p:txBody>
      </p:sp>
      <p:sp>
        <p:nvSpPr>
          <p:cNvPr id="155652" name="Rectangle 7"/>
          <p:cNvSpPr>
            <a:spLocks noRot="1"/>
          </p:cNvSpPr>
          <p:nvPr/>
        </p:nvSpPr>
        <p:spPr>
          <a:xfrm>
            <a:off x="0" y="836613"/>
            <a:ext cx="8820150" cy="4789488"/>
          </a:xfrm>
          <a:prstGeom prst="rect">
            <a:avLst/>
          </a:prstGeom>
          <a:noFill/>
          <a:ln w="9525">
            <a:noFill/>
          </a:ln>
        </p:spPr>
        <p:txBody>
          <a:bodyPr anchor="t"/>
          <a:p>
            <a:pPr marL="742950" lvl="1" indent="-285750" eaLnBrk="0" hangingPunct="0">
              <a:buFontTx/>
            </a:pPr>
            <a:endParaRPr lang="en-US" altLang="zh-CN" sz="20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Design concepts-abstraction, architecture, patterns, separation of concerns, modularity, information hiding, functional independence, refinement, aspects, refactoring, Object-Oriented design, design classes  </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400">
                <a:latin typeface="Arial" panose="020B0604020202020204" pitchFamily="34" charset="0"/>
              </a:rPr>
              <a:t>The design model encompasses </a:t>
            </a:r>
            <a:r>
              <a:rPr lang="en-US" altLang="zh-CN" sz="2400">
                <a:solidFill>
                  <a:srgbClr val="FF0000"/>
                </a:solidFill>
                <a:latin typeface="Arial" panose="020B0604020202020204" pitchFamily="34" charset="0"/>
              </a:rPr>
              <a:t>four</a:t>
            </a:r>
            <a:r>
              <a:rPr lang="en-US" altLang="zh-CN" sz="2400">
                <a:latin typeface="Arial" panose="020B0604020202020204" pitchFamily="34" charset="0"/>
              </a:rPr>
              <a:t> different </a:t>
            </a:r>
            <a:r>
              <a:rPr lang="en-US" altLang="zh-CN" sz="2400">
                <a:solidFill>
                  <a:srgbClr val="FF0000"/>
                </a:solidFill>
                <a:latin typeface="Arial" panose="020B0604020202020204" pitchFamily="34" charset="0"/>
              </a:rPr>
              <a:t>elements</a:t>
            </a:r>
            <a:r>
              <a:rPr lang="en-US" altLang="zh-CN" sz="2400">
                <a:latin typeface="Arial" panose="020B0604020202020204" pitchFamily="34" charset="0"/>
              </a:rPr>
              <a:t>. As each of these elements is developed, a more complete view of the design evolves</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Data/class elements</a:t>
            </a:r>
            <a:endParaRPr lang="zh-CN" altLang="en-US" sz="2400" dirty="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architectural elements</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interface design elements </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component-level design elements </a:t>
            </a:r>
            <a:endParaRPr lang="en-US" altLang="zh-CN" sz="2400">
              <a:latin typeface="Arial" panose="020B0604020202020204" pitchFamily="34" charset="0"/>
            </a:endParaRPr>
          </a:p>
          <a:p>
            <a:pPr marL="800100" lvl="1" indent="-342900" eaLnBrk="0" hangingPunct="0">
              <a:spcBef>
                <a:spcPct val="20000"/>
              </a:spcBef>
              <a:buClr>
                <a:srgbClr val="52A930"/>
              </a:buClr>
              <a:buFont typeface="Wingdings" panose="05000000000000000000" charset="0"/>
              <a:buChar char="n"/>
            </a:pPr>
            <a:r>
              <a:rPr lang="en-US" altLang="zh-CN" sz="2400">
                <a:latin typeface="Arial" panose="020B0604020202020204" pitchFamily="34" charset="0"/>
              </a:rPr>
              <a:t>deployment-level design elements</a:t>
            </a:r>
            <a:endParaRPr lang="en-US" altLang="zh-CN" sz="2400">
              <a:latin typeface="Arial" panose="020B0604020202020204" pitchFamily="34" charset="0"/>
            </a:endParaRPr>
          </a:p>
          <a:p>
            <a:pPr marL="342900" indent="-342900" eaLnBrk="0" hangingPunct="0">
              <a:spcBef>
                <a:spcPct val="20000"/>
              </a:spcBef>
              <a:buClr>
                <a:srgbClr val="52A930"/>
              </a:buClr>
              <a:buFont typeface="Wingdings" panose="05000000000000000000" pitchFamily="2" charset="2"/>
              <a:buChar char="n"/>
            </a:pPr>
            <a:r>
              <a:rPr lang="en-US" altLang="zh-CN" sz="2000">
                <a:solidFill>
                  <a:srgbClr val="FF0000"/>
                </a:solidFill>
                <a:latin typeface="Arial" panose="020B0604020202020204" pitchFamily="34" charset="0"/>
              </a:rPr>
              <a:t>   </a:t>
            </a:r>
            <a:endParaRPr lang="en-US" altLang="ja-JP" sz="2000">
              <a:solidFill>
                <a:srgbClr val="FF0000"/>
              </a:solidFill>
              <a:latin typeface="Arial" panose="020B060402020202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5974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59747"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59748"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59749"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59750" name="Text Box 71"/>
          <p:cNvSpPr txBox="1"/>
          <p:nvPr/>
        </p:nvSpPr>
        <p:spPr>
          <a:xfrm>
            <a:off x="0" y="728663"/>
            <a:ext cx="9144000" cy="4838700"/>
          </a:xfrm>
          <a:prstGeom prst="rect">
            <a:avLst/>
          </a:prstGeom>
          <a:noFill/>
          <a:ln w="9525">
            <a:noFill/>
          </a:ln>
        </p:spPr>
        <p:txBody>
          <a:bodyPr>
            <a:spAutoFit/>
          </a:bodyPr>
          <a:p>
            <a:pPr marL="304800" indent="-304800" eaLnBrk="0" hangingPunct="0">
              <a:buAutoNum type="arabicPeriod"/>
            </a:pPr>
            <a:r>
              <a:rPr lang="en-US" altLang="ja-JP" sz="2400">
                <a:latin typeface="Arial" panose="020B0604020202020204" pitchFamily="34" charset="0"/>
              </a:rPr>
              <a:t>Which of the following are areas of concern in the design model? </a:t>
            </a:r>
            <a:r>
              <a:rPr lang="en-US" altLang="zh-CN" sz="2400">
                <a:latin typeface="Arial" panose="020B0604020202020204" pitchFamily="34" charset="0"/>
              </a:rPr>
              <a:t> </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architecture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data</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interface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project scope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 b and c</a:t>
            </a:r>
            <a:endParaRPr lang="en-US" altLang="ja-JP" sz="2400">
              <a:latin typeface="Arial" panose="020B0604020202020204" pitchFamily="34" charset="0"/>
            </a:endParaRPr>
          </a:p>
          <a:p>
            <a:pPr marL="304800" indent="-304800" eaLnBrk="0" hangingPunct="0">
              <a:buAutoNum type="arabicPeriod"/>
            </a:pPr>
            <a:r>
              <a:rPr lang="en-US" altLang="ja-JP" sz="2400">
                <a:latin typeface="Arial" panose="020B0604020202020204" pitchFamily="34" charset="0"/>
              </a:rPr>
              <a:t>Which of these are characteristics of a good design?</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exhibits strong coupling between its modules</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implements all requirements in the analysis model</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includes test cases for all components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provides a complete picture of the software</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both b and d</a:t>
            </a:r>
            <a:endParaRPr lang="en-US" altLang="ja-JP" sz="2400">
              <a:latin typeface="Arial" panose="020B0604020202020204" pitchFamily="34" charset="0"/>
            </a:endParaRPr>
          </a:p>
        </p:txBody>
      </p:sp>
      <p:sp>
        <p:nvSpPr>
          <p:cNvPr id="51209" name="Text Box 9"/>
          <p:cNvSpPr txBox="1"/>
          <p:nvPr/>
        </p:nvSpPr>
        <p:spPr>
          <a:xfrm>
            <a:off x="4211638" y="0"/>
            <a:ext cx="2935287" cy="579438"/>
          </a:xfrm>
          <a:prstGeom prst="rect">
            <a:avLst/>
          </a:prstGeom>
          <a:noFill/>
          <a:ln w="9525">
            <a:noFill/>
          </a:ln>
        </p:spPr>
        <p:txBody>
          <a:bodyPr wrap="none">
            <a:spAutoFit/>
          </a:bodyPr>
          <a:p>
            <a:pPr eaLnBrk="0" hangingPunct="0"/>
            <a:r>
              <a:rPr lang="en-US" altLang="zh-CN">
                <a:latin typeface="Arial" panose="020B0604020202020204" pitchFamily="34" charset="0"/>
              </a:rPr>
              <a:t>Answer 1-e 2-e</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9"/>
                                        </p:tgtEl>
                                        <p:attrNameLst>
                                          <p:attrName>style.visibility</p:attrName>
                                        </p:attrNameLst>
                                      </p:cBhvr>
                                      <p:to>
                                        <p:strVal val="visible"/>
                                      </p:to>
                                    </p:set>
                                    <p:animEffect transition="in" filter="blinds(horizontal)">
                                      <p:cBhvr>
                                        <p:cTn id="7"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077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0771"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60772"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077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0774" name="Text Box 71"/>
          <p:cNvSpPr txBox="1"/>
          <p:nvPr/>
        </p:nvSpPr>
        <p:spPr>
          <a:xfrm>
            <a:off x="250825" y="1089025"/>
            <a:ext cx="8712200" cy="4473575"/>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3.</a:t>
            </a:r>
            <a:r>
              <a:rPr lang="en-US" altLang="ja-JP" sz="2400">
                <a:latin typeface="Arial" panose="020B0604020202020204" pitchFamily="34" charset="0"/>
              </a:rPr>
              <a:t>Information hiding makes program maintenance easier by hiding data and procedure from unaffected parts of the program.</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True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False</a:t>
            </a:r>
            <a:endParaRPr lang="en-US" altLang="zh-CN" sz="2400">
              <a:latin typeface="Arial" panose="020B0604020202020204" pitchFamily="34" charset="0"/>
            </a:endParaRPr>
          </a:p>
          <a:p>
            <a:pPr marL="762000" lvl="1" indent="-304800" eaLnBrk="0" hangingPunct="0">
              <a:buFontTx/>
              <a:buAutoNum type="alphaLcPeriod"/>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4.</a:t>
            </a:r>
            <a:r>
              <a:rPr lang="en-US" altLang="ja-JP" sz="2400">
                <a:latin typeface="Arial" panose="020B0604020202020204" pitchFamily="34" charset="0"/>
              </a:rPr>
              <a:t>Cohesion is a qualitative indication of the degree to which a module</a:t>
            </a:r>
            <a:r>
              <a:rPr lang="zh-CN" altLang="en-US" sz="2400" dirty="0">
                <a:latin typeface="Arial" panose="020B0604020202020204" pitchFamily="34" charset="0"/>
              </a:rPr>
              <a:t>：          （定性）</a:t>
            </a:r>
            <a:endParaRPr lang="zh-CN" altLang="en-US" sz="2400" dirty="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can be written more compactly</a:t>
            </a:r>
            <a:r>
              <a:rPr lang="en-US" altLang="zh-CN" sz="2400">
                <a:latin typeface="Arial" panose="020B0604020202020204" pitchFamily="34" charset="0"/>
              </a:rPr>
              <a:t>.</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focuses on just one thing.</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is able to complete its function in a timely manner.</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is connected to other modules and the outside world.</a:t>
            </a:r>
            <a:endParaRPr lang="en-US" altLang="ja-JP" sz="2400">
              <a:latin typeface="Arial" panose="020B0604020202020204" pitchFamily="34" charset="0"/>
            </a:endParaRPr>
          </a:p>
        </p:txBody>
      </p:sp>
      <p:sp>
        <p:nvSpPr>
          <p:cNvPr id="51209" name="Text Box 9"/>
          <p:cNvSpPr txBox="1"/>
          <p:nvPr/>
        </p:nvSpPr>
        <p:spPr>
          <a:xfrm>
            <a:off x="4211638" y="0"/>
            <a:ext cx="2935287" cy="579438"/>
          </a:xfrm>
          <a:prstGeom prst="rect">
            <a:avLst/>
          </a:prstGeom>
          <a:noFill/>
          <a:ln w="9525">
            <a:noFill/>
          </a:ln>
        </p:spPr>
        <p:txBody>
          <a:bodyPr wrap="none">
            <a:spAutoFit/>
          </a:bodyPr>
          <a:p>
            <a:pPr eaLnBrk="0" hangingPunct="0"/>
            <a:r>
              <a:rPr lang="en-US" altLang="zh-CN">
                <a:latin typeface="Arial" panose="020B0604020202020204" pitchFamily="34" charset="0"/>
              </a:rPr>
              <a:t>Answer 3-a 4-b</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9"/>
                                        </p:tgtEl>
                                        <p:attrNameLst>
                                          <p:attrName>style.visibility</p:attrName>
                                        </p:attrNameLst>
                                      </p:cBhvr>
                                      <p:to>
                                        <p:strVal val="visible"/>
                                      </p:to>
                                    </p:set>
                                    <p:animEffect transition="in" filter="blinds(horizontal)">
                                      <p:cBhvr>
                                        <p:cTn id="7"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179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1795"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61796"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1797"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1798" name="Text Box 71"/>
          <p:cNvSpPr txBox="1"/>
          <p:nvPr/>
        </p:nvSpPr>
        <p:spPr>
          <a:xfrm>
            <a:off x="0" y="728663"/>
            <a:ext cx="9144000" cy="483870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5. </a:t>
            </a:r>
            <a:r>
              <a:rPr lang="en-US" altLang="ja-JP" sz="2400">
                <a:latin typeface="Arial" panose="020B0604020202020204" pitchFamily="34" charset="0"/>
              </a:rPr>
              <a:t>Coupling is a qualitative indication of the degree to which a module</a:t>
            </a:r>
            <a:r>
              <a:rPr lang="ja-JP" altLang="en-US" sz="2400" dirty="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can be written more compactly</a:t>
            </a:r>
            <a:r>
              <a:rPr lang="en-US" altLang="zh-CN" sz="2400">
                <a:latin typeface="Arial" panose="020B0604020202020204" pitchFamily="34" charset="0"/>
              </a:rPr>
              <a:t>.</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focuses on just one thing.</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is able to complete its function in a timely manner.</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is connected to other modules and the outside world.</a:t>
            </a: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6. </a:t>
            </a:r>
            <a:r>
              <a:rPr lang="en-US" altLang="ja-JP" sz="2400">
                <a:latin typeface="Arial" panose="020B0604020202020204" pitchFamily="34" charset="0"/>
              </a:rPr>
              <a:t>Polymorphism reduces the effort required to extend an object system by</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coupling objects together more tightly.</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enabling a number of different operations to share the same name</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making objects more dependent on one another.</a:t>
            </a:r>
            <a:endParaRPr lang="en-US" altLang="zh-CN"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removing the barriers imposed by encapsulation.</a:t>
            </a:r>
            <a:endParaRPr lang="en-US" altLang="ja-JP" sz="2400">
              <a:latin typeface="Arial" panose="020B0604020202020204" pitchFamily="34" charset="0"/>
            </a:endParaRPr>
          </a:p>
        </p:txBody>
      </p:sp>
      <p:sp>
        <p:nvSpPr>
          <p:cNvPr id="52233" name="Text Box 9"/>
          <p:cNvSpPr txBox="1"/>
          <p:nvPr/>
        </p:nvSpPr>
        <p:spPr>
          <a:xfrm>
            <a:off x="4211638" y="0"/>
            <a:ext cx="2935287" cy="579438"/>
          </a:xfrm>
          <a:prstGeom prst="rect">
            <a:avLst/>
          </a:prstGeom>
          <a:noFill/>
          <a:ln w="9525">
            <a:noFill/>
          </a:ln>
        </p:spPr>
        <p:txBody>
          <a:bodyPr wrap="none">
            <a:spAutoFit/>
          </a:bodyPr>
          <a:p>
            <a:pPr eaLnBrk="0" hangingPunct="0"/>
            <a:r>
              <a:rPr lang="en-US" altLang="zh-CN">
                <a:latin typeface="Arial" panose="020B0604020202020204" pitchFamily="34" charset="0"/>
              </a:rPr>
              <a:t>Answer 5-d 6-b</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33"/>
                                        </p:tgtEl>
                                        <p:attrNameLst>
                                          <p:attrName>style.visibility</p:attrName>
                                        </p:attrNameLst>
                                      </p:cBhvr>
                                      <p:to>
                                        <p:strVal val="visible"/>
                                      </p:to>
                                    </p:set>
                                    <p:animEffect transition="in" filter="blinds(horizontal)">
                                      <p:cBhvr>
                                        <p:cTn id="7"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2818"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2819"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62820"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2821"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2822" name="Text Box 71"/>
          <p:cNvSpPr txBox="1"/>
          <p:nvPr/>
        </p:nvSpPr>
        <p:spPr>
          <a:xfrm>
            <a:off x="0" y="728663"/>
            <a:ext cx="9144000" cy="4838700"/>
          </a:xfrm>
          <a:prstGeom prst="rect">
            <a:avLst/>
          </a:prstGeom>
          <a:noFill/>
          <a:ln w="9525">
            <a:noFill/>
          </a:ln>
        </p:spPr>
        <p:txBody>
          <a:bodyPr>
            <a:spAutoFit/>
          </a:bodyPr>
          <a:p>
            <a:pPr marL="304800" indent="-304800" eaLnBrk="0" hangingPunct="0">
              <a:buNone/>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7. </a:t>
            </a:r>
            <a:r>
              <a:rPr lang="en-US" altLang="ja-JP" sz="2400">
                <a:latin typeface="Arial" panose="020B0604020202020204" pitchFamily="34" charset="0"/>
              </a:rPr>
              <a:t>Which design model elements are used to depict a model of information represented from the user's view?</a:t>
            </a:r>
            <a:r>
              <a:rPr lang="en-US" altLang="zh-CN" sz="2400">
                <a:latin typeface="Arial" panose="020B0604020202020204" pitchFamily="34" charset="0"/>
              </a:rPr>
              <a:t> </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Architectural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Component-level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Data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Interface design elements</a:t>
            </a:r>
            <a:endParaRPr lang="en-US" altLang="zh-CN" sz="2400">
              <a:latin typeface="Arial" panose="020B0604020202020204" pitchFamily="34" charset="0"/>
            </a:endParaRPr>
          </a:p>
          <a:p>
            <a:pPr marL="762000" lvl="1" indent="-304800" eaLnBrk="0" hangingPunct="0">
              <a:buFontTx/>
              <a:buAutoNum type="alphaLcPeriod"/>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8. </a:t>
            </a:r>
            <a:r>
              <a:rPr lang="en-US" altLang="ja-JP" sz="2400">
                <a:latin typeface="Arial" panose="020B0604020202020204" pitchFamily="34" charset="0"/>
              </a:rPr>
              <a:t>Which design is analogous to the floor plan of a house?</a:t>
            </a:r>
            <a:r>
              <a:rPr lang="en-US" altLang="zh-CN" sz="2400">
                <a:latin typeface="Arial" panose="020B0604020202020204" pitchFamily="34" charset="0"/>
              </a:rPr>
              <a:t> </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 Architectural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b. </a:t>
            </a:r>
            <a:r>
              <a:rPr lang="en-US" altLang="ja-JP" sz="2400">
                <a:latin typeface="Arial" panose="020B0604020202020204" pitchFamily="34" charset="0"/>
              </a:rPr>
              <a:t>Component-level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c. </a:t>
            </a:r>
            <a:r>
              <a:rPr lang="en-US" altLang="ja-JP" sz="2400">
                <a:latin typeface="Arial" panose="020B0604020202020204" pitchFamily="34" charset="0"/>
              </a:rPr>
              <a:t>Data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d. </a:t>
            </a:r>
            <a:r>
              <a:rPr lang="en-US" altLang="ja-JP" sz="2400">
                <a:latin typeface="Arial" panose="020B0604020202020204" pitchFamily="34" charset="0"/>
              </a:rPr>
              <a:t>Interface design elements</a:t>
            </a:r>
            <a:endParaRPr lang="en-US" altLang="ja-JP" sz="2400">
              <a:latin typeface="Arial" panose="020B0604020202020204" pitchFamily="34" charset="0"/>
            </a:endParaRPr>
          </a:p>
        </p:txBody>
      </p:sp>
      <p:sp>
        <p:nvSpPr>
          <p:cNvPr id="52233" name="Text Box 9"/>
          <p:cNvSpPr txBox="1"/>
          <p:nvPr/>
        </p:nvSpPr>
        <p:spPr>
          <a:xfrm>
            <a:off x="4211638" y="0"/>
            <a:ext cx="2913062" cy="579438"/>
          </a:xfrm>
          <a:prstGeom prst="rect">
            <a:avLst/>
          </a:prstGeom>
          <a:noFill/>
          <a:ln w="9525">
            <a:noFill/>
          </a:ln>
        </p:spPr>
        <p:txBody>
          <a:bodyPr wrap="none">
            <a:spAutoFit/>
          </a:bodyPr>
          <a:p>
            <a:pPr eaLnBrk="0" hangingPunct="0"/>
            <a:r>
              <a:rPr lang="en-US" altLang="zh-CN">
                <a:latin typeface="Arial" panose="020B0604020202020204" pitchFamily="34" charset="0"/>
              </a:rPr>
              <a:t>Answer 7-c 8-a</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33"/>
                                        </p:tgtEl>
                                        <p:attrNameLst>
                                          <p:attrName>style.visibility</p:attrName>
                                        </p:attrNameLst>
                                      </p:cBhvr>
                                      <p:to>
                                        <p:strVal val="visible"/>
                                      </p:to>
                                    </p:set>
                                    <p:animEffect transition="in" filter="blinds(horizontal)">
                                      <p:cBhvr>
                                        <p:cTn id="7" dur="500"/>
                                        <p:tgtEl>
                                          <p:spTgt spid="52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384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3843"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63844"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3845"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3846" name="Text Box 71"/>
          <p:cNvSpPr txBox="1"/>
          <p:nvPr/>
        </p:nvSpPr>
        <p:spPr>
          <a:xfrm>
            <a:off x="0" y="728663"/>
            <a:ext cx="9144000" cy="5448300"/>
          </a:xfrm>
          <a:prstGeom prst="rect">
            <a:avLst/>
          </a:prstGeom>
          <a:noFill/>
          <a:ln w="9525">
            <a:noFill/>
          </a:ln>
        </p:spPr>
        <p:txBody>
          <a:bodyPr>
            <a:spAutoFit/>
          </a:bodyPr>
          <a:p>
            <a:pPr marL="304800" indent="-304800" eaLnBrk="0" hangingPunct="0">
              <a:buNone/>
            </a:pPr>
            <a:r>
              <a:rPr lang="en-US" altLang="zh-CN" sz="2400">
                <a:latin typeface="Arial" panose="020B0604020202020204" pitchFamily="34" charset="0"/>
              </a:rPr>
              <a:t>9. </a:t>
            </a:r>
            <a:r>
              <a:rPr lang="en-US" altLang="ja-JP" sz="2400">
                <a:latin typeface="Arial" panose="020B0604020202020204" pitchFamily="34" charset="0"/>
              </a:rPr>
              <a:t>Which design model is analogous to the detailed drawings of the access points and external utilities for a house?</a:t>
            </a:r>
            <a:endParaRPr lang="en-US" altLang="ja-JP" sz="2400">
              <a:latin typeface="Arial" panose="020B0604020202020204" pitchFamily="34" charset="0"/>
            </a:endParaRPr>
          </a:p>
          <a:p>
            <a:pPr marL="762000" lvl="1" indent="-304800" eaLnBrk="0" hangingPunct="0">
              <a:buFontTx/>
              <a:buAutoNum type="alphaLcPeriod"/>
            </a:pPr>
            <a:r>
              <a:rPr lang="en-US" altLang="zh-CN" sz="2400">
                <a:latin typeface="Arial" panose="020B0604020202020204" pitchFamily="34" charset="0"/>
              </a:rPr>
              <a:t>Architectural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Component-level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Data design elements</a:t>
            </a:r>
            <a:endParaRPr lang="en-US" altLang="zh-CN" sz="2400">
              <a:latin typeface="Arial" panose="020B0604020202020204" pitchFamily="34" charset="0"/>
            </a:endParaRPr>
          </a:p>
          <a:p>
            <a:pPr marL="762000" lvl="1" indent="-304800" eaLnBrk="0" hangingPunct="0">
              <a:buFontTx/>
              <a:buAutoNum type="alphaLcPeriod"/>
            </a:pPr>
            <a:r>
              <a:rPr lang="en-US" altLang="ja-JP" sz="2400">
                <a:latin typeface="Arial" panose="020B0604020202020204" pitchFamily="34" charset="0"/>
              </a:rPr>
              <a:t>Interface design elements</a:t>
            </a:r>
            <a:endParaRPr lang="en-US" altLang="zh-CN" sz="2400">
              <a:latin typeface="Arial" panose="020B0604020202020204" pitchFamily="34" charset="0"/>
            </a:endParaRPr>
          </a:p>
          <a:p>
            <a:pPr marL="762000" lvl="1" indent="-304800" eaLnBrk="0" hangingPunct="0">
              <a:buFontTx/>
              <a:buNone/>
            </a:pPr>
            <a:endParaRPr lang="en-US" altLang="ja-JP" sz="2400">
              <a:latin typeface="Arial" panose="020B0604020202020204" pitchFamily="34" charset="0"/>
            </a:endParaRPr>
          </a:p>
          <a:p>
            <a:pPr marL="304800" indent="-304800" eaLnBrk="0" hangingPunct="0">
              <a:buNone/>
            </a:pPr>
            <a:r>
              <a:rPr lang="en-US" altLang="zh-CN" sz="2400">
                <a:latin typeface="Arial" panose="020B0604020202020204" pitchFamily="34" charset="0"/>
              </a:rPr>
              <a:t>10. Which design model is analogous to a set of detailed drawings for each room in a house?</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 Architectural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b. </a:t>
            </a:r>
            <a:r>
              <a:rPr lang="en-US" altLang="ja-JP" sz="2400">
                <a:latin typeface="Arial" panose="020B0604020202020204" pitchFamily="34" charset="0"/>
              </a:rPr>
              <a:t>Component-level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c. </a:t>
            </a:r>
            <a:r>
              <a:rPr lang="en-US" altLang="ja-JP" sz="2400">
                <a:latin typeface="Arial" panose="020B0604020202020204" pitchFamily="34" charset="0"/>
              </a:rPr>
              <a:t>Data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d. </a:t>
            </a:r>
            <a:r>
              <a:rPr lang="en-US" altLang="ja-JP" sz="2400">
                <a:latin typeface="Arial" panose="020B0604020202020204" pitchFamily="34" charset="0"/>
              </a:rPr>
              <a:t>Interface design elements</a:t>
            </a:r>
            <a:endParaRPr lang="en-US" altLang="zh-CN" sz="2400">
              <a:latin typeface="Arial" panose="020B0604020202020204" pitchFamily="34" charset="0"/>
            </a:endParaRPr>
          </a:p>
          <a:p>
            <a:pPr marL="304800" indent="-304800" eaLnBrk="0" hangingPunct="0">
              <a:buNone/>
            </a:pPr>
            <a:r>
              <a:rPr lang="en-US" altLang="zh-CN" sz="2400">
                <a:latin typeface="Arial" panose="020B0604020202020204" pitchFamily="34" charset="0"/>
              </a:rPr>
              <a:t>        </a:t>
            </a:r>
            <a:endParaRPr lang="en-US" altLang="zh-CN" sz="2400">
              <a:latin typeface="Arial" panose="020B0604020202020204" pitchFamily="34" charset="0"/>
            </a:endParaRPr>
          </a:p>
          <a:p>
            <a:pPr marL="304800" indent="-304800" eaLnBrk="0" hangingPunct="0">
              <a:buNone/>
            </a:pPr>
            <a:r>
              <a:rPr lang="en-US" altLang="zh-CN" sz="1600">
                <a:latin typeface="Arial" panose="020B0604020202020204" pitchFamily="34" charset="0"/>
              </a:rPr>
              <a:t>        </a:t>
            </a:r>
            <a:endParaRPr lang="en-US" altLang="ja-JP" sz="1600">
              <a:latin typeface="Arial" panose="020B0604020202020204" pitchFamily="34" charset="0"/>
            </a:endParaRPr>
          </a:p>
        </p:txBody>
      </p:sp>
      <p:sp>
        <p:nvSpPr>
          <p:cNvPr id="360456" name="Text Box 8"/>
          <p:cNvSpPr txBox="1"/>
          <p:nvPr/>
        </p:nvSpPr>
        <p:spPr>
          <a:xfrm>
            <a:off x="3816350" y="0"/>
            <a:ext cx="5403850" cy="579438"/>
          </a:xfrm>
          <a:prstGeom prst="rect">
            <a:avLst/>
          </a:prstGeom>
          <a:noFill/>
          <a:ln w="9525">
            <a:noFill/>
          </a:ln>
        </p:spPr>
        <p:txBody>
          <a:bodyPr>
            <a:spAutoFit/>
          </a:bodyPr>
          <a:p>
            <a:pPr eaLnBrk="0" hangingPunct="0"/>
            <a:r>
              <a:rPr lang="en-US" altLang="zh-CN">
                <a:latin typeface="Arial" panose="020B0604020202020204" pitchFamily="34" charset="0"/>
              </a:rPr>
              <a:t>Answer 9-d 10-b</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0456"/>
                                        </p:tgtEl>
                                        <p:attrNameLst>
                                          <p:attrName>style.visibility</p:attrName>
                                        </p:attrNameLst>
                                      </p:cBhvr>
                                      <p:to>
                                        <p:strVal val="visible"/>
                                      </p:to>
                                    </p:set>
                                    <p:animEffect transition="in" filter="blinds(horizontal)">
                                      <p:cBhvr>
                                        <p:cTn id="7" dur="500"/>
                                        <p:tgtEl>
                                          <p:spTgt spid="360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4866"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4867" name="Rectangle 4"/>
          <p:cNvSpPr/>
          <p:nvPr/>
        </p:nvSpPr>
        <p:spPr>
          <a:xfrm>
            <a:off x="179388" y="225425"/>
            <a:ext cx="8534400" cy="381000"/>
          </a:xfrm>
          <a:prstGeom prst="rect">
            <a:avLst/>
          </a:prstGeom>
          <a:noFill/>
          <a:ln w="9525">
            <a:noFill/>
          </a:ln>
        </p:spPr>
        <p:txBody>
          <a:bodyPr anchor="ctr" anchorCtr="0"/>
          <a:p>
            <a:r>
              <a:rPr lang="en-US" altLang="ja-JP" sz="2800" b="1">
                <a:latin typeface="Arial" panose="020B0604020202020204" pitchFamily="34" charset="0"/>
              </a:rPr>
              <a:t>Exercise</a:t>
            </a:r>
            <a:endParaRPr lang="en-US" altLang="ja-JP" sz="2800" b="1">
              <a:latin typeface="Arial" panose="020B0604020202020204" pitchFamily="34" charset="0"/>
            </a:endParaRPr>
          </a:p>
        </p:txBody>
      </p:sp>
      <p:pic>
        <p:nvPicPr>
          <p:cNvPr id="164868"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4869"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4870" name="Text Box 71"/>
          <p:cNvSpPr txBox="1"/>
          <p:nvPr/>
        </p:nvSpPr>
        <p:spPr>
          <a:xfrm>
            <a:off x="0" y="728663"/>
            <a:ext cx="9144000" cy="4399915"/>
          </a:xfrm>
          <a:prstGeom prst="rect">
            <a:avLst/>
          </a:prstGeom>
          <a:noFill/>
          <a:ln w="9525">
            <a:noFill/>
          </a:ln>
        </p:spPr>
        <p:txBody>
          <a:bodyPr>
            <a:spAutoFit/>
          </a:bodyPr>
          <a:p>
            <a:pPr marL="304800" indent="-304800" eaLnBrk="0" hangingPunct="0"/>
            <a:r>
              <a:rPr lang="en-US" altLang="zh-CN" sz="2400">
                <a:latin typeface="Arial" panose="020B0604020202020204" pitchFamily="34" charset="0"/>
              </a:rPr>
              <a:t>        </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11. </a:t>
            </a:r>
            <a:r>
              <a:rPr lang="en-US" altLang="ja-JP" sz="2400">
                <a:latin typeface="Arial" panose="020B0604020202020204" pitchFamily="34" charset="0"/>
              </a:rPr>
              <a:t>The deployment design elements specify the build order for the software components.</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        a. True</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        b. False  </a:t>
            </a:r>
            <a:r>
              <a:rPr lang="zh-CN" altLang="en-US" sz="2400">
                <a:latin typeface="Arial" panose="020B0604020202020204" pitchFamily="34" charset="0"/>
                <a:ea typeface="宋体" panose="02010600030101010101" pitchFamily="2" charset="-122"/>
              </a:rPr>
              <a:t>部署设计仅表明构件的位置而非顺序</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        </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12. </a:t>
            </a:r>
            <a:r>
              <a:rPr lang="en-US" altLang="ja-JP" sz="2400">
                <a:latin typeface="Arial" panose="020B0604020202020204" pitchFamily="34" charset="0"/>
              </a:rPr>
              <a:t>One of the key problems in software reuse is the inability to find existing reusable design patterns when hundreds of candidates exist.</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        a. True</a:t>
            </a:r>
            <a:endParaRPr lang="en-US" altLang="zh-CN" sz="2400">
              <a:latin typeface="Arial" panose="020B0604020202020204" pitchFamily="34" charset="0"/>
            </a:endParaRPr>
          </a:p>
          <a:p>
            <a:pPr marL="304800" indent="-304800" eaLnBrk="0" hangingPunct="0"/>
            <a:r>
              <a:rPr lang="en-US" altLang="zh-CN" sz="2400">
                <a:latin typeface="Arial" panose="020B0604020202020204" pitchFamily="34" charset="0"/>
              </a:rPr>
              <a:t>        b. False</a:t>
            </a:r>
            <a:endParaRPr lang="en-US" altLang="zh-CN" sz="2400">
              <a:latin typeface="Arial" panose="020B0604020202020204" pitchFamily="34" charset="0"/>
            </a:endParaRPr>
          </a:p>
          <a:p>
            <a:pPr marL="304800" indent="-304800" eaLnBrk="0" hangingPunct="0"/>
            <a:r>
              <a:rPr lang="en-US" altLang="zh-CN" sz="1600">
                <a:latin typeface="Arial" panose="020B0604020202020204" pitchFamily="34" charset="0"/>
              </a:rPr>
              <a:t>        </a:t>
            </a:r>
            <a:endParaRPr lang="en-US" altLang="ja-JP" sz="1600">
              <a:latin typeface="Arial" panose="020B0604020202020204" pitchFamily="34" charset="0"/>
            </a:endParaRPr>
          </a:p>
        </p:txBody>
      </p:sp>
      <p:sp>
        <p:nvSpPr>
          <p:cNvPr id="360456" name="Text Box 8"/>
          <p:cNvSpPr txBox="1"/>
          <p:nvPr/>
        </p:nvSpPr>
        <p:spPr>
          <a:xfrm>
            <a:off x="3816350" y="0"/>
            <a:ext cx="5403850" cy="579438"/>
          </a:xfrm>
          <a:prstGeom prst="rect">
            <a:avLst/>
          </a:prstGeom>
          <a:noFill/>
          <a:ln w="9525">
            <a:noFill/>
          </a:ln>
        </p:spPr>
        <p:txBody>
          <a:bodyPr>
            <a:spAutoFit/>
          </a:bodyPr>
          <a:p>
            <a:pPr eaLnBrk="0" hangingPunct="0"/>
            <a:r>
              <a:rPr lang="en-US" altLang="zh-CN">
                <a:latin typeface="Arial" panose="020B0604020202020204" pitchFamily="34" charset="0"/>
              </a:rPr>
              <a:t>Answer 11-b 12-a</a:t>
            </a:r>
            <a:endParaRPr lang="en-US" altLang="zh-CN">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0456"/>
                                        </p:tgtEl>
                                        <p:attrNameLst>
                                          <p:attrName>style.visibility</p:attrName>
                                        </p:attrNameLst>
                                      </p:cBhvr>
                                      <p:to>
                                        <p:strVal val="visible"/>
                                      </p:to>
                                    </p:set>
                                    <p:animEffect transition="in" filter="blinds(horizontal)">
                                      <p:cBhvr>
                                        <p:cTn id="7" dur="500"/>
                                        <p:tgtEl>
                                          <p:spTgt spid="360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5890"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5891" name="Rectangle 4"/>
          <p:cNvSpPr/>
          <p:nvPr/>
        </p:nvSpPr>
        <p:spPr>
          <a:xfrm>
            <a:off x="179388" y="225425"/>
            <a:ext cx="8534400" cy="381000"/>
          </a:xfrm>
          <a:prstGeom prst="rect">
            <a:avLst/>
          </a:prstGeom>
          <a:noFill/>
          <a:ln w="9525">
            <a:noFill/>
          </a:ln>
        </p:spPr>
        <p:txBody>
          <a:bodyPr anchor="ctr" anchorCtr="0"/>
          <a:p>
            <a:r>
              <a:rPr lang="en-US" altLang="zh-CN" sz="2800" b="1">
                <a:latin typeface="Arial" panose="020B0604020202020204" pitchFamily="34" charset="0"/>
              </a:rPr>
              <a:t>2023.10.12 </a:t>
            </a:r>
            <a:r>
              <a:rPr lang="zh-CN" altLang="en-US" sz="2800" b="1" dirty="0">
                <a:latin typeface="Arial" panose="020B0604020202020204" pitchFamily="34" charset="0"/>
              </a:rPr>
              <a:t>作业</a:t>
            </a:r>
            <a:r>
              <a:rPr lang="en-US" altLang="zh-CN" sz="2800" b="1">
                <a:latin typeface="Arial" panose="020B0604020202020204" pitchFamily="34" charset="0"/>
              </a:rPr>
              <a:t>Homework</a:t>
            </a:r>
            <a:endParaRPr lang="en-US" altLang="zh-CN" sz="2800" b="1">
              <a:latin typeface="Arial" panose="020B0604020202020204" pitchFamily="34" charset="0"/>
            </a:endParaRPr>
          </a:p>
        </p:txBody>
      </p:sp>
      <p:pic>
        <p:nvPicPr>
          <p:cNvPr id="165892" name="Picture 19" descr="spacer"/>
          <p:cNvPicPr>
            <a:picLocks noChangeAspect="1"/>
          </p:cNvPicPr>
          <p:nvPr/>
        </p:nvPicPr>
        <p:blipFill>
          <a:blip r:embed="rId1"/>
          <a:stretch>
            <a:fillRect/>
          </a:stretch>
        </p:blipFill>
        <p:spPr>
          <a:xfrm>
            <a:off x="4708525" y="495300"/>
            <a:ext cx="381000" cy="9525"/>
          </a:xfrm>
          <a:prstGeom prst="rect">
            <a:avLst/>
          </a:prstGeom>
          <a:noFill/>
          <a:ln w="9525">
            <a:noFill/>
          </a:ln>
        </p:spPr>
      </p:pic>
      <p:pic>
        <p:nvPicPr>
          <p:cNvPr id="165893" name="Picture 29" descr="spacer"/>
          <p:cNvPicPr>
            <a:picLocks noChangeAspect="1"/>
          </p:cNvPicPr>
          <p:nvPr/>
        </p:nvPicPr>
        <p:blipFill>
          <a:blip r:embed="rId1"/>
          <a:stretch>
            <a:fillRect/>
          </a:stretch>
        </p:blipFill>
        <p:spPr>
          <a:xfrm>
            <a:off x="5162550" y="7065963"/>
            <a:ext cx="95250" cy="9525"/>
          </a:xfrm>
          <a:prstGeom prst="rect">
            <a:avLst/>
          </a:prstGeom>
          <a:noFill/>
          <a:ln w="9525">
            <a:noFill/>
          </a:ln>
        </p:spPr>
      </p:pic>
      <p:sp>
        <p:nvSpPr>
          <p:cNvPr id="165894" name="Text Box 71"/>
          <p:cNvSpPr txBox="1"/>
          <p:nvPr/>
        </p:nvSpPr>
        <p:spPr>
          <a:xfrm>
            <a:off x="323850" y="1196975"/>
            <a:ext cx="8496300" cy="3784600"/>
          </a:xfrm>
          <a:prstGeom prst="rect">
            <a:avLst/>
          </a:prstGeom>
          <a:noFill/>
          <a:ln w="9525">
            <a:noFill/>
          </a:ln>
        </p:spPr>
        <p:txBody>
          <a:bodyPr>
            <a:spAutoFit/>
          </a:bodyPr>
          <a:p>
            <a:pPr marL="609600" indent="-609600" eaLnBrk="0" hangingPunct="0">
              <a:buAutoNum type="arabicPeriod"/>
            </a:pPr>
            <a:r>
              <a:rPr lang="en-US" altLang="zh-CN" sz="2000">
                <a:latin typeface="Arial" panose="020B0604020202020204" pitchFamily="34" charset="0"/>
              </a:rPr>
              <a:t>List three characteristics that can serve as a guide to evaluate design quality.</a:t>
            </a:r>
            <a:endParaRPr lang="en-US" altLang="zh-CN" sz="2000">
              <a:latin typeface="Arial" panose="020B0604020202020204" pitchFamily="34" charset="0"/>
            </a:endParaRPr>
          </a:p>
          <a:p>
            <a:pPr marL="609600" indent="-609600" eaLnBrk="0" hangingPunct="0">
              <a:buAutoNum type="arabicPeriod"/>
            </a:pPr>
            <a:r>
              <a:rPr lang="en-US" altLang="zh-CN" sz="2000">
                <a:latin typeface="Arial" panose="020B0604020202020204" pitchFamily="34" charset="0"/>
              </a:rPr>
              <a:t>Explain how effective modular design is achieved through functional independence of the individual modules?</a:t>
            </a:r>
            <a:endParaRPr lang="en-US" altLang="zh-CN" sz="2000">
              <a:latin typeface="Arial" panose="020B0604020202020204" pitchFamily="34" charset="0"/>
            </a:endParaRPr>
          </a:p>
          <a:p>
            <a:pPr marL="609600" indent="-609600" eaLnBrk="0" hangingPunct="0">
              <a:buAutoNum type="arabicPeriod"/>
            </a:pPr>
            <a:r>
              <a:rPr lang="en-US" altLang="zh-CN" sz="2000">
                <a:latin typeface="Arial" panose="020B0604020202020204" pitchFamily="34" charset="0"/>
              </a:rPr>
              <a:t>Describe the principle of information hiding as it applies to software design. </a:t>
            </a:r>
            <a:endParaRPr lang="en-US" altLang="zh-CN" sz="2000">
              <a:latin typeface="Arial" panose="020B0604020202020204" pitchFamily="34" charset="0"/>
            </a:endParaRPr>
          </a:p>
          <a:p>
            <a:pPr marL="609600" indent="-609600" eaLnBrk="0" hangingPunct="0">
              <a:buAutoNum type="arabicPeriod"/>
            </a:pPr>
            <a:r>
              <a:rPr lang="en-US" altLang="zh-CN" sz="2000">
                <a:latin typeface="Arial" panose="020B0604020202020204" pitchFamily="34" charset="0"/>
              </a:rPr>
              <a:t>What is design refactoring? </a:t>
            </a:r>
            <a:endParaRPr lang="en-US" altLang="zh-CN" sz="2000">
              <a:latin typeface="Arial" panose="020B0604020202020204" pitchFamily="34" charset="0"/>
            </a:endParaRPr>
          </a:p>
          <a:p>
            <a:pPr marL="609600" indent="-609600" eaLnBrk="0" hangingPunct="0">
              <a:buAutoNum type="arabicPeriod"/>
            </a:pPr>
            <a:r>
              <a:rPr lang="en-US" altLang="zh-CN" sz="2000">
                <a:latin typeface="Arial" panose="020B0604020202020204" pitchFamily="34" charset="0"/>
              </a:rPr>
              <a:t>List the four design models required for a complete specification of a software design and the role of each. </a:t>
            </a:r>
            <a:endParaRPr lang="en-US" altLang="zh-CN" sz="2000">
              <a:latin typeface="Arial" panose="020B0604020202020204" pitchFamily="34" charset="0"/>
            </a:endParaRPr>
          </a:p>
          <a:p>
            <a:pPr marL="609600" indent="-609600" eaLnBrk="0" hangingPunct="0">
              <a:buAutoNum type="arabicPeriod"/>
            </a:pPr>
            <a:endParaRPr lang="en-US" altLang="zh-CN" sz="2000">
              <a:latin typeface="Arial" panose="020B0604020202020204" pitchFamily="34" charset="0"/>
            </a:endParaRPr>
          </a:p>
          <a:p>
            <a:pPr marL="609600" indent="-609600" eaLnBrk="0" hangingPunct="0">
              <a:buAutoNum type="arabicPeriod"/>
            </a:pPr>
            <a:endParaRPr lang="en-US" altLang="zh-CN" sz="2000">
              <a:latin typeface="Arial" panose="020B0604020202020204" pitchFamily="34" charset="0"/>
            </a:endParaRPr>
          </a:p>
          <a:p>
            <a:pPr marL="609600" indent="-609600" eaLnBrk="0" hangingPunct="0">
              <a:buAutoNum type="arabicPeriod"/>
            </a:pPr>
            <a:endParaRPr lang="zh-CN" altLang="en-US" sz="2000" dirty="0">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6914"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6915" name="Rectangle 4"/>
          <p:cNvSpPr/>
          <p:nvPr/>
        </p:nvSpPr>
        <p:spPr>
          <a:xfrm>
            <a:off x="0" y="225425"/>
            <a:ext cx="9144000" cy="381000"/>
          </a:xfrm>
          <a:prstGeom prst="rect">
            <a:avLst/>
          </a:prstGeom>
          <a:noFill/>
          <a:ln w="9525">
            <a:noFill/>
          </a:ln>
        </p:spPr>
        <p:txBody>
          <a:bodyPr anchor="ctr" anchorCtr="0"/>
          <a:p>
            <a:r>
              <a:rPr lang="en-US" altLang="ja-JP" b="1">
                <a:latin typeface="Arial" panose="020B0604020202020204" pitchFamily="34" charset="0"/>
              </a:rPr>
              <a:t>Chapter </a:t>
            </a:r>
            <a:r>
              <a:rPr lang="en-US" altLang="zh-CN" b="1">
                <a:latin typeface="Arial" panose="020B0604020202020204" pitchFamily="34" charset="0"/>
              </a:rPr>
              <a:t>10</a:t>
            </a:r>
            <a:r>
              <a:rPr lang="en-US" altLang="ja-JP" b="1">
                <a:latin typeface="Arial" panose="020B0604020202020204" pitchFamily="34" charset="0"/>
              </a:rPr>
              <a:t>  </a:t>
            </a:r>
            <a:r>
              <a:rPr lang="en-US" altLang="zh-CN" b="1">
                <a:latin typeface="Arial" panose="020B0604020202020204" pitchFamily="34" charset="0"/>
              </a:rPr>
              <a:t>Creating</a:t>
            </a:r>
            <a:r>
              <a:rPr lang="en-US" altLang="ja-JP" b="1">
                <a:latin typeface="Arial" panose="020B0604020202020204" pitchFamily="34" charset="0"/>
              </a:rPr>
              <a:t> </a:t>
            </a:r>
            <a:r>
              <a:rPr lang="en-US" altLang="zh-CN" b="1">
                <a:latin typeface="Arial" panose="020B0604020202020204" pitchFamily="34" charset="0"/>
              </a:rPr>
              <a:t>An Architectural Design</a:t>
            </a:r>
            <a:endParaRPr lang="en-US" altLang="ja-JP" b="1">
              <a:latin typeface="Arial" panose="020B0604020202020204" pitchFamily="34" charset="0"/>
            </a:endParaRPr>
          </a:p>
        </p:txBody>
      </p:sp>
      <p:sp>
        <p:nvSpPr>
          <p:cNvPr id="166916" name="Rectangle 5"/>
          <p:cNvSpPr/>
          <p:nvPr/>
        </p:nvSpPr>
        <p:spPr>
          <a:xfrm>
            <a:off x="431800" y="1052513"/>
            <a:ext cx="8424863" cy="2306955"/>
          </a:xfrm>
          <a:prstGeom prst="rect">
            <a:avLst/>
          </a:prstGeom>
          <a:noFill/>
          <a:ln w="9525">
            <a:noFill/>
          </a:ln>
        </p:spPr>
        <p:txBody>
          <a:bodyPr>
            <a:spAutoFit/>
          </a:bodyPr>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Software Architecture</a:t>
            </a:r>
            <a:endParaRPr lang="en-US" altLang="ja-JP"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Data Design</a:t>
            </a:r>
            <a:endParaRPr lang="en-US" altLang="ja-JP"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Architectural Styles and Patterns</a:t>
            </a:r>
            <a:endParaRPr lang="en-US" altLang="zh-CN"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zh-CN" sz="2400">
                <a:latin typeface="Arial" panose="020B0604020202020204" pitchFamily="34" charset="0"/>
              </a:rPr>
              <a:t> Architectural Design</a:t>
            </a:r>
            <a:endParaRPr lang="en-US" altLang="ja-JP" sz="2400">
              <a:latin typeface="Arial" panose="020B0604020202020204" pitchFamily="34" charset="0"/>
            </a:endParaRPr>
          </a:p>
          <a:p>
            <a:pPr eaLnBrk="0" hangingPunct="0">
              <a:buClr>
                <a:schemeClr val="folHlink"/>
              </a:buClr>
              <a:buFont typeface="Wingdings" panose="05000000000000000000" pitchFamily="2" charset="2"/>
              <a:buChar char="n"/>
            </a:pPr>
            <a:r>
              <a:rPr lang="en-US" altLang="ja-JP" sz="2400">
                <a:latin typeface="Arial" panose="020B0604020202020204" pitchFamily="34" charset="0"/>
              </a:rPr>
              <a:t> </a:t>
            </a:r>
            <a:r>
              <a:rPr lang="en-US" altLang="zh-CN" sz="2400">
                <a:latin typeface="Arial" panose="020B0604020202020204" pitchFamily="34" charset="0"/>
              </a:rPr>
              <a:t>Assessing Alternative Architectural Design</a:t>
            </a:r>
            <a:endParaRPr lang="en-US" altLang="zh-CN" sz="2400">
              <a:latin typeface="Arial" panose="020B0604020202020204" pitchFamily="34" charset="0"/>
            </a:endParaRPr>
          </a:p>
          <a:p>
            <a:pPr marL="742950" lvl="1" indent="-285750" eaLnBrk="0" hangingPunct="0">
              <a:buClr>
                <a:schemeClr val="folHlink"/>
              </a:buClr>
              <a:buFontTx/>
            </a:pPr>
            <a:endParaRPr lang="en-US" altLang="ja-JP" sz="2400">
              <a:latin typeface="Arial" panose="020B0604020202020204" pitchFamily="34" charset="0"/>
            </a:endParaRPr>
          </a:p>
        </p:txBody>
      </p:sp>
      <p:sp>
        <p:nvSpPr>
          <p:cNvPr id="166917" name="Text Box 6"/>
          <p:cNvSpPr txBox="1"/>
          <p:nvPr/>
        </p:nvSpPr>
        <p:spPr>
          <a:xfrm>
            <a:off x="179388" y="657225"/>
            <a:ext cx="1431925" cy="519113"/>
          </a:xfrm>
          <a:prstGeom prst="rect">
            <a:avLst/>
          </a:prstGeom>
          <a:noFill/>
          <a:ln w="9525">
            <a:noFill/>
          </a:ln>
        </p:spPr>
        <p:txBody>
          <a:bodyPr>
            <a:spAutoFit/>
          </a:bodyPr>
          <a:p>
            <a:pPr eaLnBrk="0" hangingPunct="0"/>
            <a:r>
              <a:rPr lang="en-US" altLang="ja-JP" sz="2800">
                <a:latin typeface="Arial" panose="020B0604020202020204" pitchFamily="34" charset="0"/>
              </a:rPr>
              <a:t>Content</a:t>
            </a:r>
            <a:endParaRPr lang="en-US" altLang="ja-JP" sz="2800">
              <a:latin typeface="Arial" panose="020B0604020202020204" pitchFamily="34" charset="0"/>
            </a:endParaRPr>
          </a:p>
        </p:txBody>
      </p:sp>
      <p:pic>
        <p:nvPicPr>
          <p:cNvPr id="166918"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フッター プレースホルダ 3"/>
          <p:cNvSpPr txBox="1">
            <a:spLocks noGrp="1"/>
          </p:cNvSpPr>
          <p:nvPr/>
        </p:nvSpPr>
        <p:spPr>
          <a:xfrm>
            <a:off x="0" y="6477000"/>
            <a:ext cx="4038600" cy="304800"/>
          </a:xfrm>
          <a:prstGeom prst="rect">
            <a:avLst/>
          </a:prstGeom>
          <a:noFill/>
          <a:ln w="9525">
            <a:noFill/>
          </a:ln>
        </p:spPr>
        <p:txBody>
          <a:bodyPr anchor="b" anchorCtr="0"/>
          <a:p>
            <a:pPr algn="ctr" eaLnBrk="0" hangingPunct="0"/>
            <a:r>
              <a:rPr lang="ja-JP" altLang="en-US" sz="900" dirty="0">
                <a:solidFill>
                  <a:schemeClr val="bg1"/>
                </a:solidFill>
                <a:latin typeface="Arial" panose="020B0604020202020204" pitchFamily="34" charset="0"/>
              </a:rPr>
              <a:t>© 20</a:t>
            </a:r>
            <a:r>
              <a:rPr lang="en-US" altLang="ja-JP" sz="900">
                <a:solidFill>
                  <a:schemeClr val="bg1"/>
                </a:solidFill>
                <a:latin typeface="Arial" panose="020B0604020202020204" pitchFamily="34" charset="0"/>
              </a:rPr>
              <a:t>10 Sichuan University All rights reserved.  |  Confidential</a:t>
            </a:r>
            <a:endParaRPr lang="en-US" altLang="ja-JP" sz="900">
              <a:solidFill>
                <a:schemeClr val="bg1"/>
              </a:solidFill>
              <a:latin typeface="Arial" panose="020B0604020202020204" pitchFamily="34" charset="0"/>
            </a:endParaRPr>
          </a:p>
        </p:txBody>
      </p:sp>
      <p:sp>
        <p:nvSpPr>
          <p:cNvPr id="168962" name="スライド番号プレースホルダ 4"/>
          <p:cNvSpPr txBox="1">
            <a:spLocks noGrp="1"/>
          </p:cNvSpPr>
          <p:nvPr/>
        </p:nvSpPr>
        <p:spPr>
          <a:xfrm>
            <a:off x="7239000" y="6629400"/>
            <a:ext cx="1905000" cy="228600"/>
          </a:xfrm>
          <a:prstGeom prst="rect">
            <a:avLst/>
          </a:prstGeom>
          <a:noFill/>
          <a:ln w="9525">
            <a:noFill/>
          </a:ln>
        </p:spPr>
        <p:txBody>
          <a:bodyPr anchor="b" anchorCtr="0"/>
          <a:p>
            <a:pPr algn="r" eaLnBrk="0" hangingPunct="0"/>
            <a:fld id="{9A0DB2DC-4C9A-4742-B13C-FB6460FD3503}" type="slidenum">
              <a:rPr lang="en-US" altLang="ja-JP" sz="1200">
                <a:solidFill>
                  <a:schemeClr val="bg1"/>
                </a:solidFill>
                <a:latin typeface="Arial" panose="020B0604020202020204" pitchFamily="34" charset="0"/>
              </a:rPr>
            </a:fld>
            <a:endParaRPr lang="en-US" altLang="ja-JP" sz="1200">
              <a:solidFill>
                <a:schemeClr val="bg1"/>
              </a:solidFill>
              <a:latin typeface="Arial" panose="020B0604020202020204" pitchFamily="34" charset="0"/>
            </a:endParaRPr>
          </a:p>
        </p:txBody>
      </p:sp>
      <p:sp>
        <p:nvSpPr>
          <p:cNvPr id="168963" name="Rectangle 4"/>
          <p:cNvSpPr/>
          <p:nvPr/>
        </p:nvSpPr>
        <p:spPr>
          <a:xfrm>
            <a:off x="0" y="225425"/>
            <a:ext cx="9144000" cy="381000"/>
          </a:xfrm>
          <a:prstGeom prst="rect">
            <a:avLst/>
          </a:prstGeom>
          <a:noFill/>
          <a:ln w="9525">
            <a:noFill/>
          </a:ln>
        </p:spPr>
        <p:txBody>
          <a:bodyPr anchor="ctr" anchorCtr="0"/>
          <a:p>
            <a:r>
              <a:rPr lang="en-US" altLang="zh-CN" b="1">
                <a:latin typeface="Arial" panose="020B0604020202020204" pitchFamily="34" charset="0"/>
              </a:rPr>
              <a:t>Design Model Review</a:t>
            </a:r>
            <a:endParaRPr lang="en-US" altLang="ja-JP" b="1">
              <a:latin typeface="Arial" panose="020B0604020202020204" pitchFamily="34" charset="0"/>
            </a:endParaRPr>
          </a:p>
        </p:txBody>
      </p:sp>
      <p:sp>
        <p:nvSpPr>
          <p:cNvPr id="168964" name="Rectangle 5"/>
          <p:cNvSpPr/>
          <p:nvPr/>
        </p:nvSpPr>
        <p:spPr>
          <a:xfrm>
            <a:off x="431800" y="1052513"/>
            <a:ext cx="8424863" cy="1552575"/>
          </a:xfrm>
          <a:prstGeom prst="rect">
            <a:avLst/>
          </a:prstGeom>
          <a:noFill/>
          <a:ln w="9525">
            <a:noFill/>
          </a:ln>
        </p:spPr>
        <p:txBody>
          <a:bodyPr>
            <a:spAutoFit/>
          </a:bodyPr>
          <a:p>
            <a:pPr eaLnBrk="0" hangingPunct="0">
              <a:buClr>
                <a:schemeClr val="folHlink"/>
              </a:buClr>
              <a:buFont typeface="Wingdings" panose="05000000000000000000" pitchFamily="2" charset="2"/>
              <a:buChar char="n"/>
            </a:pPr>
            <a:r>
              <a:rPr lang="en-US" altLang="zh-CN" sz="2400">
                <a:latin typeface="宋体" panose="02010600030101010101" pitchFamily="2" charset="-122"/>
                <a:ea typeface="宋体" panose="02010600030101010101" pitchFamily="2" charset="-122"/>
              </a:rPr>
              <a:t>Date Design</a:t>
            </a:r>
            <a:endParaRPr lang="en-US" altLang="zh-CN" sz="240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en-US" altLang="zh-CN" sz="2400">
                <a:latin typeface="宋体" panose="02010600030101010101" pitchFamily="2" charset="-122"/>
                <a:ea typeface="宋体" panose="02010600030101010101" pitchFamily="2" charset="-122"/>
              </a:rPr>
              <a:t>Architectural Design</a:t>
            </a:r>
            <a:endParaRPr lang="en-US" altLang="zh-CN" sz="240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en-US" altLang="zh-CN" sz="2400">
                <a:latin typeface="宋体" panose="02010600030101010101" pitchFamily="2" charset="-122"/>
                <a:ea typeface="宋体" panose="02010600030101010101" pitchFamily="2" charset="-122"/>
              </a:rPr>
              <a:t>Interface Design</a:t>
            </a:r>
            <a:endParaRPr lang="en-US" altLang="zh-CN" sz="2400">
              <a:latin typeface="宋体" panose="02010600030101010101" pitchFamily="2" charset="-122"/>
              <a:ea typeface="宋体" panose="02010600030101010101" pitchFamily="2" charset="-122"/>
            </a:endParaRPr>
          </a:p>
          <a:p>
            <a:pPr eaLnBrk="0" hangingPunct="0">
              <a:buClr>
                <a:schemeClr val="folHlink"/>
              </a:buClr>
              <a:buFont typeface="Wingdings" panose="05000000000000000000" pitchFamily="2" charset="2"/>
              <a:buChar char="n"/>
            </a:pPr>
            <a:r>
              <a:rPr lang="en-US" altLang="zh-CN" sz="2400">
                <a:latin typeface="宋体" panose="02010600030101010101" pitchFamily="2" charset="-122"/>
                <a:ea typeface="宋体" panose="02010600030101010101" pitchFamily="2" charset="-122"/>
              </a:rPr>
              <a:t>Component Design</a:t>
            </a:r>
            <a:endParaRPr lang="en-US" altLang="ja-JP" sz="2400">
              <a:latin typeface="宋体" panose="02010600030101010101" pitchFamily="2" charset="-122"/>
              <a:ea typeface="宋体" panose="02010600030101010101" pitchFamily="2" charset="-122"/>
            </a:endParaRPr>
          </a:p>
        </p:txBody>
      </p:sp>
      <p:pic>
        <p:nvPicPr>
          <p:cNvPr id="168965" name="Picture 7" descr="content"/>
          <p:cNvPicPr>
            <a:picLocks noChangeAspect="1"/>
          </p:cNvPicPr>
          <p:nvPr/>
        </p:nvPicPr>
        <p:blipFill>
          <a:blip r:embed="rId1"/>
          <a:stretch>
            <a:fillRect/>
          </a:stretch>
        </p:blipFill>
        <p:spPr>
          <a:xfrm>
            <a:off x="7553325" y="4041775"/>
            <a:ext cx="1590675" cy="1590675"/>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PLACING_PICTURE_USER_VIEWPORT" val="{&quot;height&quot;:6878.1464566929135,&quot;width&quot;:11302.03622047244}"/>
</p:tagLst>
</file>

<file path=ppt/tags/tag2.xml><?xml version="1.0" encoding="utf-8"?>
<p:tagLst xmlns:p="http://schemas.openxmlformats.org/presentationml/2006/main">
  <p:tag name="KSO_WM_UNIT_PLACING_PICTURE_USER_VIEWPORT" val="{&quot;height&quot;:8135.433070866142,&quot;width&quot;:14400}"/>
</p:tagLst>
</file>

<file path=ppt/tags/tag3.xml><?xml version="1.0" encoding="utf-8"?>
<p:tagLst xmlns:p="http://schemas.openxmlformats.org/presentationml/2006/main">
  <p:tag name="KSO_WM_UNIT_PLACING_PICTURE_USER_VIEWPORT" val="{&quot;height&quot;:6104.99842519685,&quot;width&quot;:11640}"/>
</p:tagLst>
</file>

<file path=ppt/tags/tag4.xml><?xml version="1.0" encoding="utf-8"?>
<p:tagLst xmlns:p="http://schemas.openxmlformats.org/presentationml/2006/main">
  <p:tag name="KSO_WM_UNIT_PLACING_PICTURE_USER_VIEWPORT" val="{&quot;height&quot;:6245,&quot;width&quot;:10463}"/>
</p:tagLst>
</file>

<file path=ppt/tags/tag5.xml><?xml version="1.0" encoding="utf-8"?>
<p:tagLst xmlns:p="http://schemas.openxmlformats.org/presentationml/2006/main">
  <p:tag name="KSO_WM_UNIT_PLACING_PICTURE_USER_VIEWPORT" val="{&quot;height&quot;:1970.7338582677164,&quot;width&quot;:13014.267716535433}"/>
</p:tagLst>
</file>

<file path=ppt/tags/tag6.xml><?xml version="1.0" encoding="utf-8"?>
<p:tagLst xmlns:p="http://schemas.openxmlformats.org/presentationml/2006/main">
  <p:tag name="KSO_WM_UNIT_PLACING_PICTURE_USER_VIEWPORT" val="{&quot;height&quot;:5953.770078740157,&quot;width&quot;:12779.458267716534}"/>
</p:tagLst>
</file>

<file path=ppt/tags/tag7.xml><?xml version="1.0" encoding="utf-8"?>
<p:tagLst xmlns:p="http://schemas.openxmlformats.org/presentationml/2006/main">
  <p:tag name="COMMONDATA" val="eyJoZGlkIjoiOTE2MmEwMDRkZDBiZWM1NTkyYjAyNzc2YTJlMzcwZGUifQ=="/>
  <p:tag name="KSO_WPP_MARK_KEY" val="163748ed-0fef-4638-9687-29060d7019f4"/>
  <p:tag name="commondata" val="eyJoZGlkIjoiODA0NjJiNGFhNjk4NjMzMTk5YjVjOTI2ZGUzYTNjYjUifQ=="/>
</p:tagLst>
</file>

<file path=ppt/theme/theme1.xml><?xml version="1.0" encoding="utf-8"?>
<a:theme xmlns:a="http://schemas.openxmlformats.org/drawingml/2006/main" name="ACCESS_C_2009_ver1">
  <a:themeElements>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CCESS_C_2009_ver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CESS_C_2009_v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CESS_C_2009_v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CESS_C_2009_v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CESS_C_2009_v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CESS_C_2009_v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CESS_C_2009_v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CESS_C_2009_v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CESS_C_2009_v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CESS_C_2009_v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CESS_C_2009_v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CESS_C_2009_v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CCESS_C_2009_ver1">
  <a:themeElements>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CCESS_C_2009_ver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CESS_C_2009_v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CESS_C_2009_v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CESS_C_2009_v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CESS_C_2009_v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CESS_C_2009_v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CESS_C_2009_v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CESS_C_2009_v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CESS_C_2009_v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CESS_C_2009_v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CESS_C_2009_v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CESS_C_2009_v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CCESS_C_2009_ver1">
  <a:themeElements>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CCESS_C_2009_ver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CESS_C_2009_v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CESS_C_2009_v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CESS_C_2009_v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CESS_C_2009_v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CESS_C_2009_v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CESS_C_2009_v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CESS_C_2009_v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CESS_C_2009_v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CESS_C_2009_v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CESS_C_2009_v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CESS_C_2009_v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ACCESS_C_2009_ver1">
  <a:themeElements>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CCESS_C_2009_ver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ACCESS_C_2009_ver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CESS_C_2009_ver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CESS_C_2009_ver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CESS_C_2009_ver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CESS_C_2009_ver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CESS_C_2009_ver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CESS_C_2009_ver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CESS_C_2009_ver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CESS_C_2009_ver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CESS_C_2009_ver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CESS_C_2009_ver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CESS_C_2009_ver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ACCESS_C_2009_ver1</Template>
  <TotalTime>0</TotalTime>
  <Words>112888</Words>
  <Application>WPS 演示</Application>
  <PresentationFormat>在屏幕上显示</PresentationFormat>
  <Paragraphs>4130</Paragraphs>
  <Slides>317</Slides>
  <Notes>181</Notes>
  <HiddenSlides>0</HiddenSlides>
  <MMClips>0</MMClips>
  <ScaleCrop>false</ScaleCrop>
  <HeadingPairs>
    <vt:vector size="8" baseType="variant">
      <vt:variant>
        <vt:lpstr>已用的字体</vt:lpstr>
      </vt:variant>
      <vt:variant>
        <vt:i4>23</vt:i4>
      </vt:variant>
      <vt:variant>
        <vt:lpstr>主题</vt:lpstr>
      </vt:variant>
      <vt:variant>
        <vt:i4>5</vt:i4>
      </vt:variant>
      <vt:variant>
        <vt:lpstr>嵌入 OLE 服务器</vt:lpstr>
      </vt:variant>
      <vt:variant>
        <vt:i4>11</vt:i4>
      </vt:variant>
      <vt:variant>
        <vt:lpstr>幻灯片标题</vt:lpstr>
      </vt:variant>
      <vt:variant>
        <vt:i4>317</vt:i4>
      </vt:variant>
    </vt:vector>
  </HeadingPairs>
  <TitlesOfParts>
    <vt:vector size="356" baseType="lpstr">
      <vt:lpstr>Arial</vt:lpstr>
      <vt:lpstr>宋体</vt:lpstr>
      <vt:lpstr>Wingdings</vt:lpstr>
      <vt:lpstr>MS PGothic</vt:lpstr>
      <vt:lpstr>Palatino</vt:lpstr>
      <vt:lpstr>Palatino Linotype</vt:lpstr>
      <vt:lpstr>Tahoma</vt:lpstr>
      <vt:lpstr>Avant Garde</vt:lpstr>
      <vt:lpstr>Helvetica</vt:lpstr>
      <vt:lpstr>微软雅黑</vt:lpstr>
      <vt:lpstr>Arial Unicode MS</vt:lpstr>
      <vt:lpstr>Times</vt:lpstr>
      <vt:lpstr>Times New Roman</vt:lpstr>
      <vt:lpstr>Segoe Print</vt:lpstr>
      <vt:lpstr>楷体_GB2312</vt:lpstr>
      <vt:lpstr>新宋体</vt:lpstr>
      <vt:lpstr>Symbol</vt:lpstr>
      <vt:lpstr>Webdings</vt:lpstr>
      <vt:lpstr>Zapf Dingbats</vt:lpstr>
      <vt:lpstr>Wingdings</vt:lpstr>
      <vt:lpstr>36 Helvetica ThinItalic</vt:lpstr>
      <vt:lpstr>黑体</vt:lpstr>
      <vt:lpstr>ZapfHumnst BT</vt:lpstr>
      <vt:lpstr>ACCESS_C_2009_ver1</vt:lpstr>
      <vt:lpstr>自定义设计方案</vt:lpstr>
      <vt:lpstr>1_ACCESS_C_2009_ver1</vt:lpstr>
      <vt:lpstr>2_ACCESS_C_2009_ver1</vt:lpstr>
      <vt:lpstr>3_ACCESS_C_2009_ver1</vt:lpstr>
      <vt:lpstr>Paint.Picture</vt:lpstr>
      <vt:lpstr>Paint.Picture</vt:lpstr>
      <vt:lpstr>Paint.Picture</vt:lpstr>
      <vt:lpstr>Word.Document.8</vt:lpstr>
      <vt:lpstr>Word.Document.8</vt:lpstr>
      <vt:lpstr>Word.Document.8</vt:lpstr>
      <vt:lpstr>Word.Document.8</vt:lpstr>
      <vt:lpstr>Word.Document.8</vt:lpstr>
      <vt:lpstr>Paint.Picture</vt:lpstr>
      <vt:lpstr>Paint.Picture</vt:lpstr>
      <vt:lpstr>Paint.Picture</vt:lpstr>
      <vt:lpstr>PowerPoint 演示文稿</vt:lpstr>
      <vt:lpstr>PowerPoint 演示文稿</vt:lpstr>
      <vt:lpstr>PowerPoint 演示文稿</vt:lpstr>
      <vt:lpstr>Design</vt:lpstr>
      <vt:lpstr>The View of Design</vt:lpstr>
      <vt:lpstr>PowerPoint 演示文稿</vt:lpstr>
      <vt:lpstr>Software Design（参考）</vt:lpstr>
      <vt:lpstr>Software Engineering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Quality Guidelines 质量指导原则</vt:lpstr>
      <vt:lpstr>软件质量属性Quality attributes-FURPS  （重点掌握）</vt:lpstr>
      <vt:lpstr>9.2.2 the evolution of software design</vt:lpstr>
      <vt:lpstr>Common Design Characteristics（参考）</vt:lpstr>
      <vt:lpstr>9.3 Fundamental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9.3.4 Separation of Concerns</vt:lpstr>
      <vt:lpstr>9.3.5 Modularity</vt:lpstr>
      <vt:lpstr>9.3.5 Modularity</vt:lpstr>
      <vt:lpstr>PowerPoint 演示文稿</vt:lpstr>
      <vt:lpstr>PowerPoint 演示文稿</vt:lpstr>
      <vt:lpstr>Modularity and Software Cost</vt:lpstr>
      <vt:lpstr>PowerPoint 演示文稿</vt:lpstr>
      <vt:lpstr>PowerPoint 演示文稿</vt:lpstr>
      <vt:lpstr>PowerPoint 演示文稿</vt:lpstr>
      <vt:lpstr>9.3.7 Functional Independence</vt:lpstr>
      <vt:lpstr>Functional Independence</vt:lpstr>
      <vt:lpstr>Cohesion &amp; Coupling</vt:lpstr>
      <vt:lpstr>Coupling（参考）</vt:lpstr>
      <vt:lpstr>The Types of Coupling （参考）</vt:lpstr>
      <vt:lpstr>Content Coupling (1) （参考）</vt:lpstr>
      <vt:lpstr>Content Coupling (2) （参考）</vt:lpstr>
      <vt:lpstr>Common Coupling （参考）</vt:lpstr>
      <vt:lpstr>Control Coupling and Data Coupling （参考） </vt:lpstr>
      <vt:lpstr>Cohesion （参考） </vt:lpstr>
      <vt:lpstr>The Types of Cohesion (1) （参考）</vt:lpstr>
      <vt:lpstr>The Types of Cohesion (2) （参考）</vt:lpstr>
      <vt:lpstr>The Types of Cohesion (3) （参考）</vt:lpstr>
      <vt:lpstr>The Types of Cohesion (4) （参考）</vt:lpstr>
      <vt:lpstr>9.3.8 Stepwise Refinement  逐步求精</vt:lpstr>
      <vt:lpstr>9.3.8 Stepwise Refinement  逐步求精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 Class Example</vt:lpstr>
      <vt:lpstr>Design Class Characteristics</vt:lpstr>
      <vt:lpstr>PowerPoint 演示文稿</vt:lpstr>
      <vt:lpstr>PowerPoint 演示文稿</vt:lpstr>
      <vt:lpstr>PowerPoint 演示文稿</vt:lpstr>
      <vt:lpstr>9.4.1 Design Modeling Principles</vt:lpstr>
      <vt:lpstr>9.4.1 Design Modeling Principles</vt:lpstr>
      <vt:lpstr>PowerPoint 演示文稿</vt:lpstr>
      <vt:lpstr>9.4.2 data design Elements</vt:lpstr>
      <vt:lpstr>9.4.2 Data Design Elements</vt:lpstr>
      <vt:lpstr>data design Elements</vt:lpstr>
      <vt:lpstr>What is Data Design?</vt:lpstr>
      <vt:lpstr>From ERD to Database architecture</vt:lpstr>
      <vt:lpstr>PowerPoint 演示文稿</vt:lpstr>
      <vt:lpstr>PowerPoint 演示文稿</vt:lpstr>
      <vt:lpstr>PowerPoint 演示文稿</vt:lpstr>
      <vt:lpstr>9.4.3 Architectural Elements</vt:lpstr>
      <vt:lpstr>PowerPoint 演示文稿</vt:lpstr>
      <vt:lpstr>PowerPoint 演示文稿</vt:lpstr>
      <vt:lpstr>Interface Model for Control Panel</vt:lpstr>
      <vt:lpstr>PowerPoint 演示文稿</vt:lpstr>
      <vt:lpstr>9.4.5 Component Elements</vt:lpstr>
      <vt:lpstr>PowerPoint 演示文稿</vt:lpstr>
      <vt:lpstr>9.4.6 Deployment Elements</vt:lpstr>
      <vt:lpstr>PowerPoint 演示文稿</vt:lpstr>
      <vt:lpstr>Deployment Instance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Software Architecture?</vt:lpstr>
      <vt:lpstr>PowerPoint 演示文稿</vt:lpstr>
      <vt:lpstr>PowerPoint 演示文稿</vt:lpstr>
      <vt:lpstr>10.1.3 Architectural Descriptions（参考）</vt:lpstr>
      <vt:lpstr>10.1.4 Architecture Decision（参考） </vt:lpstr>
      <vt:lpstr>10.2 Agility and Architecture(参考)</vt:lpstr>
      <vt:lpstr>10.2 storyboarding （参考，故事板）</vt:lpstr>
      <vt:lpstr>PowerPoint 演示文稿</vt:lpstr>
      <vt:lpstr>PowerPoint 演示文稿</vt:lpstr>
      <vt:lpstr>PowerPoint 演示文稿</vt:lpstr>
      <vt:lpstr>PowerPoint 演示文稿</vt:lpstr>
      <vt:lpstr>PowerPoint 演示文稿</vt:lpstr>
      <vt:lpstr>PowerPoint 演示文稿</vt:lpstr>
      <vt:lpstr>米开朗基罗-西斯廷小教堂裡世界名作穹頂畫《創世紀》、巨幅壁畫《最後的審判》 60岁-6年 200平方米 数百人物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 View Controller Architecture</vt:lpstr>
      <vt:lpstr>MVC：Model 模型、View 视图，及 Controller 控制器。</vt:lpstr>
      <vt:lpstr>MVC：Model 模型、View 视图，及 Controller 控制器。</vt:lpstr>
      <vt:lpstr>Typical Layering Approach 参考</vt:lpstr>
      <vt:lpstr>Client-Server Style 补充</vt:lpstr>
      <vt:lpstr>Client-Server Style 补充</vt:lpstr>
      <vt:lpstr>Browse-Server Style 补充（两层或多层）</vt:lpstr>
      <vt:lpstr>补充-参考</vt:lpstr>
      <vt:lpstr>补充-参考</vt:lpstr>
      <vt:lpstr>PowerPoint 演示文稿</vt:lpstr>
      <vt:lpstr>补充-参考</vt:lpstr>
      <vt:lpstr>补充-参考</vt:lpstr>
      <vt:lpstr>10.3.3 Architectural Organization and Refinement</vt:lpstr>
      <vt:lpstr>10.3.3 Architectural Organization and Refinement</vt:lpstr>
      <vt:lpstr>10.4 Architectural Considerations</vt:lpstr>
      <vt:lpstr>The Steps of Architectural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10.7 Assessing Alternative Architectural Designs</vt:lpstr>
      <vt:lpstr>Architectural Tradeoff Analysis：</vt:lpstr>
      <vt:lpstr>10.7.1 Architecture Reviews（参考）</vt:lpstr>
      <vt:lpstr>10.7.2 Pattern-based Architectural Reviews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Class Elaboration 三步：1-分析类 2-构件设计 3-细化</vt:lpstr>
      <vt:lpstr>PowerPoint 演示文稿</vt:lpstr>
      <vt:lpstr>PowerPoint 演示文稿</vt:lpstr>
      <vt:lpstr>PowerPoint 演示文稿</vt:lpstr>
      <vt:lpstr>PowerPoint 演示文稿</vt:lpstr>
      <vt:lpstr>PowerPoint 演示文稿</vt:lpstr>
      <vt:lpstr>Basic Component Design Principles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Dependency Inversion Principle（参考）</vt:lpstr>
      <vt:lpstr>PowerPoint 演示文稿</vt:lpstr>
      <vt:lpstr>PowerPoint 演示文稿</vt:lpstr>
      <vt:lpstr>PowerPoint 演示文稿</vt:lpstr>
      <vt:lpstr>PowerPoint 演示文稿</vt:lpstr>
      <vt:lpstr>Review</vt:lpstr>
      <vt:lpstr>PowerPoint 演示文稿</vt:lpstr>
      <vt:lpstr>PowerPoint 演示文稿</vt:lpstr>
      <vt:lpstr>Functional Cohesion</vt:lpstr>
      <vt:lpstr>Layer Cohesion</vt:lpstr>
      <vt:lpstr>Communicational Cohesion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deployment diagrams</vt:lpstr>
      <vt:lpstr>11.4.3 Designing Traditional Components</vt:lpstr>
      <vt:lpstr>11.4.3 Designing Conventional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Decision Tree</vt:lpstr>
      <vt:lpstr>Decision Tree</vt:lpstr>
      <vt:lpstr>Decision Tree  （与气温无关）</vt:lpstr>
      <vt:lpstr>Decision Tree  （与湿度无关）</vt:lpstr>
      <vt:lpstr>PowerPoint 演示文稿</vt:lpstr>
      <vt:lpstr>PDL-参考</vt:lpstr>
      <vt:lpstr>11.4.4 Component-Based Software Engineering (C B S E)</vt:lpstr>
      <vt:lpstr>C B S E Benefits</vt:lpstr>
      <vt:lpstr>C B S E Risks</vt:lpstr>
      <vt:lpstr>11.5 Component Refactoring</vt:lpstr>
      <vt:lpstr>Summary </vt:lpstr>
      <vt:lpstr>Summary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12.1 User Experience Design Elements 1</vt:lpstr>
      <vt:lpstr>12.1 User Experience Design Elements 1</vt:lpstr>
      <vt:lpstr>12.1.1 Information Architecture</vt:lpstr>
      <vt:lpstr>12.1.2 User Interaction Design</vt:lpstr>
      <vt:lpstr>12.1.3 Usability Engineering</vt:lpstr>
      <vt:lpstr>PowerPoint 演示文稿</vt:lpstr>
      <vt:lpstr>12.1.4 Visual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User Interface Design Process</vt:lpstr>
      <vt:lpstr>PowerPoint 演示文稿</vt:lpstr>
      <vt:lpstr>PowerPoint 演示文稿</vt:lpstr>
      <vt:lpstr>PowerPoint 演示文稿</vt:lpstr>
      <vt:lpstr>PowerPoint 演示文稿</vt:lpstr>
      <vt:lpstr>PowerPoint 演示文稿</vt:lpstr>
      <vt:lpstr>12.4.1 User Research</vt:lpstr>
      <vt:lpstr>Customer Journey Map</vt:lpstr>
      <vt:lpstr>12.4.2 User Modeling</vt:lpstr>
      <vt:lpstr>Persona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12.5 User Experience Design(UX Design) </vt:lpstr>
      <vt:lpstr>Google 5-Day U X Design Sprint 1</vt:lpstr>
      <vt:lpstr>Google 5-Day U X Design Sprint 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Aesthetic Design 美观设计</vt:lpstr>
      <vt:lpstr>12.7 Design Evaluation </vt:lpstr>
      <vt:lpstr>12.7 Interface Design Evaluation Cycle</vt:lpstr>
      <vt:lpstr>12.8.1 Usability Guidelines 1</vt:lpstr>
      <vt:lpstr>12.8.1 Usability Guidelines 2</vt:lpstr>
      <vt:lpstr>12.8.1 Usability Guidelines 3</vt:lpstr>
      <vt:lpstr>12.8.2 Accessibilty Guidelines 1</vt:lpstr>
      <vt:lpstr>12.8.2 Accessibilty Guidelines 2</vt:lpstr>
      <vt:lpstr>GUI 设计举例：</vt:lpstr>
      <vt:lpstr>APPLE</vt:lpstr>
      <vt:lpstr>SMARTPHONE</vt:lpstr>
      <vt:lpstr>航班查询、订票</vt:lpstr>
      <vt:lpstr>航班查询、订票</vt:lpstr>
      <vt:lpstr>航班查询、订票</vt:lpstr>
      <vt:lpstr>选票系统</vt:lpstr>
      <vt:lpstr>使用简易拨盘，实现（中英文）文字输入</vt:lpstr>
      <vt:lpstr>Summary </vt:lpstr>
      <vt:lpstr>Summary</vt:lpstr>
      <vt:lpstr>PowerPoint 演示文稿</vt:lpstr>
      <vt:lpstr>Summary（同前页，参考） </vt:lpstr>
      <vt:lpstr>PowerPoint 演示文稿</vt:lpstr>
      <vt:lpstr>Summary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ACCESS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OPUS 10夏</dc:title>
  <dc:creator>ACCESS</dc:creator>
  <cp:lastModifiedBy>岚山风</cp:lastModifiedBy>
  <cp:revision>818</cp:revision>
  <dcterms:created xsi:type="dcterms:W3CDTF">2009-05-24T08:36:00Z</dcterms:created>
  <dcterms:modified xsi:type="dcterms:W3CDTF">2024-10-31T08:06:07Z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ABAAC708B42C4DD182E4258A6DCBAA19</vt:lpwstr>
  </property>
</Properties>
</file>